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5"/>
  </p:notesMasterIdLst>
  <p:sldIdLst>
    <p:sldId id="257" r:id="rId2"/>
    <p:sldId id="330" r:id="rId3"/>
    <p:sldId id="262" r:id="rId4"/>
    <p:sldId id="308" r:id="rId5"/>
    <p:sldId id="332" r:id="rId6"/>
    <p:sldId id="275" r:id="rId7"/>
    <p:sldId id="290" r:id="rId8"/>
    <p:sldId id="291" r:id="rId9"/>
    <p:sldId id="294" r:id="rId10"/>
    <p:sldId id="333" r:id="rId11"/>
    <p:sldId id="334" r:id="rId12"/>
    <p:sldId id="293" r:id="rId13"/>
    <p:sldId id="341" r:id="rId14"/>
    <p:sldId id="339" r:id="rId15"/>
    <p:sldId id="307" r:id="rId16"/>
    <p:sldId id="340" r:id="rId17"/>
    <p:sldId id="305" r:id="rId18"/>
    <p:sldId id="306" r:id="rId19"/>
    <p:sldId id="323" r:id="rId20"/>
    <p:sldId id="265" r:id="rId21"/>
    <p:sldId id="328" r:id="rId22"/>
    <p:sldId id="324" r:id="rId23"/>
    <p:sldId id="34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ael Walfish" initials="" lastIdx="5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2D2F2B"/>
    <a:srgbClr val="666666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89" autoAdjust="0"/>
    <p:restoredTop sz="89465" autoAdjust="0"/>
  </p:normalViewPr>
  <p:slideViewPr>
    <p:cSldViewPr snapToGrid="0" snapToObjects="1">
      <p:cViewPr>
        <p:scale>
          <a:sx n="100" d="100"/>
          <a:sy n="100" d="100"/>
        </p:scale>
        <p:origin x="-576" y="-96"/>
      </p:cViewPr>
      <p:guideLst>
        <p:guide orient="horz" pos="1360"/>
        <p:guide pos="4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-3024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FFDDB-1BE3-4A4F-806E-D01260539A77}" type="datetimeFigureOut">
              <a:rPr lang="en-US" smtClean="0"/>
              <a:t>2/7/12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CCBD2-9221-6E44-9C48-37D02480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40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07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27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6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75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51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42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51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6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41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91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91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2/7/12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2/7/12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2/7/12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2/7/12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2/7/12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2/7/12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2/7/12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2/7/12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2/7/12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2/7/12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2/7/12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2/7/12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9D725-AF79-4FB6-8D02-83EAC61E3211}" type="datetimeFigureOut">
              <a:rPr lang="en-US" smtClean="0"/>
              <a:t>2/7/12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2D2F2B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rgbClr val="333333"/>
        </a:buClr>
        <a:buFont typeface="Wingdings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163406"/>
            <a:ext cx="8147050" cy="1873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Making argument systems for outsourced computation practical (sometimes)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3652222"/>
            <a:ext cx="8147050" cy="1968491"/>
          </a:xfrm>
        </p:spPr>
        <p:txBody>
          <a:bodyPr/>
          <a:lstStyle/>
          <a:p>
            <a:r>
              <a:rPr lang="en-US" sz="2600" dirty="0" err="1" smtClean="0"/>
              <a:t>Srinath</a:t>
            </a:r>
            <a:r>
              <a:rPr lang="en-US" sz="2600" dirty="0" smtClean="0"/>
              <a:t> </a:t>
            </a:r>
            <a:r>
              <a:rPr lang="en-US" sz="2600" dirty="0" err="1" smtClean="0"/>
              <a:t>Setty</a:t>
            </a:r>
            <a:r>
              <a:rPr lang="en-US" sz="2600" dirty="0" smtClean="0"/>
              <a:t>, Richard McPherson,</a:t>
            </a:r>
          </a:p>
          <a:p>
            <a:r>
              <a:rPr lang="en-US" sz="2600" dirty="0" smtClean="0"/>
              <a:t>Andrew J. Blumberg, and Michael Walfish</a:t>
            </a:r>
          </a:p>
          <a:p>
            <a:endParaRPr lang="en-US" sz="2800" dirty="0" smtClean="0"/>
          </a:p>
          <a:p>
            <a:r>
              <a:rPr lang="en-US" sz="2600" dirty="0" smtClean="0"/>
              <a:t>The University of Texas at Austin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4343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511239" y="1726237"/>
            <a:ext cx="418789" cy="2624152"/>
            <a:chOff x="625214" y="3323855"/>
            <a:chExt cx="383179" cy="846542"/>
          </a:xfrm>
        </p:grpSpPr>
        <p:sp>
          <p:nvSpPr>
            <p:cNvPr id="7" name="Left Bracket 6"/>
            <p:cNvSpPr/>
            <p:nvPr/>
          </p:nvSpPr>
          <p:spPr>
            <a:xfrm>
              <a:off x="625214" y="3323855"/>
              <a:ext cx="91079" cy="846542"/>
            </a:xfrm>
            <a:prstGeom prst="leftBracket">
              <a:avLst>
                <a:gd name="adj" fmla="val 0"/>
              </a:avLst>
            </a:prstGeom>
            <a:ln>
              <a:solidFill>
                <a:schemeClr val="accent5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ket 7"/>
            <p:cNvSpPr/>
            <p:nvPr/>
          </p:nvSpPr>
          <p:spPr>
            <a:xfrm flipH="1">
              <a:off x="917314" y="3323855"/>
              <a:ext cx="91079" cy="846542"/>
            </a:xfrm>
            <a:prstGeom prst="leftBracket">
              <a:avLst>
                <a:gd name="adj" fmla="val 0"/>
              </a:avLst>
            </a:prstGeom>
            <a:ln>
              <a:solidFill>
                <a:schemeClr val="accent5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669319" y="598728"/>
            <a:ext cx="8169881" cy="951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00"/>
              </a:spcBef>
              <a:buFont typeface="Wingdings" charset="2"/>
              <a:buNone/>
            </a:pPr>
            <a:r>
              <a:rPr lang="en-US" dirty="0" smtClean="0"/>
              <a:t>The server’s vector</a:t>
            </a:r>
            <a:r>
              <a:rPr lang="en-US" dirty="0" smtClean="0">
                <a:solidFill>
                  <a:srgbClr val="5A1705"/>
                </a:solidFill>
              </a:rPr>
              <a:t> </a:t>
            </a:r>
            <a:r>
              <a:rPr lang="en-US" b="1" dirty="0" smtClean="0">
                <a:solidFill>
                  <a:srgbClr val="BC300A"/>
                </a:solidFill>
              </a:rPr>
              <a:t>w</a:t>
            </a:r>
            <a:r>
              <a:rPr lang="en-US" dirty="0" smtClean="0"/>
              <a:t> encodes an execution trace of f(x).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79538" y="1758665"/>
            <a:ext cx="812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BC300A"/>
                </a:solidFill>
              </a:rPr>
              <a:t> w</a:t>
            </a:r>
            <a:endParaRPr lang="en-US" sz="2400" dirty="0">
              <a:solidFill>
                <a:srgbClr val="BC300A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816100" y="2951680"/>
            <a:ext cx="711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1017" y="2622710"/>
            <a:ext cx="1123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f (  )</a:t>
            </a:r>
            <a:endParaRPr lang="en-US" sz="24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356350" y="2850947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Content Placeholder 2"/>
          <p:cNvSpPr txBox="1">
            <a:spLocks/>
          </p:cNvSpPr>
          <p:nvPr/>
        </p:nvSpPr>
        <p:spPr>
          <a:xfrm>
            <a:off x="669319" y="4718964"/>
            <a:ext cx="8169881" cy="1440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" charset="2"/>
              <a:buNone/>
            </a:pPr>
            <a:r>
              <a:rPr lang="en-US" dirty="0" smtClean="0"/>
              <a:t>What is in </a:t>
            </a:r>
            <a:r>
              <a:rPr lang="en-US" b="1" dirty="0" smtClean="0">
                <a:solidFill>
                  <a:schemeClr val="accent5">
                    <a:lumMod val="75000"/>
                    <a:lumOff val="25000"/>
                  </a:schemeClr>
                </a:solidFill>
              </a:rPr>
              <a:t>w</a:t>
            </a:r>
            <a:r>
              <a:rPr lang="en-US" dirty="0" smtClean="0"/>
              <a:t>? </a:t>
            </a:r>
          </a:p>
          <a:p>
            <a:pPr>
              <a:spcBef>
                <a:spcPts val="600"/>
              </a:spcBef>
              <a:buFont typeface="Wingdings" charset="2"/>
              <a:buAutoNum type="arabicParenBoth"/>
            </a:pPr>
            <a:r>
              <a:rPr lang="en-US" dirty="0"/>
              <a:t>A</a:t>
            </a:r>
            <a:r>
              <a:rPr lang="en-US" dirty="0" smtClean="0"/>
              <a:t>n entry for each wire; and</a:t>
            </a:r>
          </a:p>
          <a:p>
            <a:pPr>
              <a:spcBef>
                <a:spcPts val="600"/>
              </a:spcBef>
              <a:buFont typeface="Wingdings" charset="2"/>
              <a:buAutoNum type="arabicParenBoth"/>
            </a:pPr>
            <a:r>
              <a:rPr lang="en-US" dirty="0"/>
              <a:t>A</a:t>
            </a:r>
            <a:r>
              <a:rPr lang="en-US" dirty="0" smtClean="0"/>
              <a:t>n entry for the product of each pair of wires.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314450" y="2657033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BC300A"/>
                </a:solidFill>
              </a:rPr>
              <a:t>x</a:t>
            </a:r>
            <a:endParaRPr lang="en-US" sz="2400" baseline="-25000" dirty="0">
              <a:solidFill>
                <a:srgbClr val="BC300A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48075" y="1675588"/>
            <a:ext cx="285750" cy="6002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3235325" y="2007916"/>
            <a:ext cx="419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648075" y="2534723"/>
            <a:ext cx="285750" cy="6002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3225799" y="2859942"/>
            <a:ext cx="419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330700" y="2399441"/>
            <a:ext cx="285750" cy="6002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345515" y="3292064"/>
            <a:ext cx="285750" cy="6002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016500" y="1722258"/>
            <a:ext cx="285750" cy="6002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324350" y="1545491"/>
            <a:ext cx="285750" cy="6002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029200" y="2798587"/>
            <a:ext cx="285750" cy="6002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867025" y="1730067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  <a:lumOff val="25000"/>
                  </a:schemeClr>
                </a:solidFill>
              </a:rPr>
              <a:t>x</a:t>
            </a:r>
            <a:r>
              <a:rPr lang="en-US" sz="2400" baseline="-25000" dirty="0" smtClean="0">
                <a:solidFill>
                  <a:schemeClr val="accent5">
                    <a:lumMod val="75000"/>
                    <a:lumOff val="25000"/>
                  </a:schemeClr>
                </a:solidFill>
              </a:rPr>
              <a:t>0</a:t>
            </a:r>
            <a:endParaRPr lang="en-US" sz="2400" baseline="-25000" dirty="0">
              <a:solidFill>
                <a:schemeClr val="accent5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44800" y="256603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  <a:lumOff val="25000"/>
                  </a:schemeClr>
                </a:solidFill>
              </a:rPr>
              <a:t>x</a:t>
            </a:r>
            <a:r>
              <a:rPr lang="en-US" sz="2400" baseline="-25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651247" y="3509165"/>
            <a:ext cx="285750" cy="6002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>
            <a:off x="3227914" y="3810552"/>
            <a:ext cx="419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933825" y="2914809"/>
            <a:ext cx="39687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616450" y="2028802"/>
            <a:ext cx="384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54325" y="3542198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5">
                    <a:lumMod val="75000"/>
                    <a:lumOff val="25000"/>
                  </a:schemeClr>
                </a:solidFill>
              </a:rPr>
              <a:t>x</a:t>
            </a:r>
            <a:r>
              <a:rPr lang="en-US" sz="2400" baseline="-25000" dirty="0" err="1" smtClean="0">
                <a:solidFill>
                  <a:schemeClr val="accent5">
                    <a:lumMod val="75000"/>
                    <a:lumOff val="25000"/>
                  </a:schemeClr>
                </a:solidFill>
              </a:rPr>
              <a:t>n</a:t>
            </a:r>
            <a:endParaRPr lang="en-US" sz="2400" baseline="-25000" dirty="0">
              <a:solidFill>
                <a:schemeClr val="accent5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rot="5400000">
            <a:off x="3344593" y="3267455"/>
            <a:ext cx="1123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…</a:t>
            </a:r>
            <a:endParaRPr lang="en-US" sz="2400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4838321" y="2163745"/>
            <a:ext cx="1908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838321" y="2163745"/>
            <a:ext cx="0" cy="696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045471" y="2654097"/>
            <a:ext cx="2852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936672" y="1893332"/>
            <a:ext cx="1244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930323" y="3814101"/>
            <a:ext cx="4116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4045471" y="1882622"/>
            <a:ext cx="0" cy="771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4631264" y="3136693"/>
            <a:ext cx="385235" cy="617522"/>
            <a:chOff x="4413250" y="680686"/>
            <a:chExt cx="447675" cy="784908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4413250" y="1465594"/>
              <a:ext cx="2406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653895" y="680686"/>
              <a:ext cx="207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653895" y="680686"/>
              <a:ext cx="0" cy="7849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Straight Connector 103"/>
          <p:cNvCxnSpPr/>
          <p:nvPr/>
        </p:nvCxnSpPr>
        <p:spPr>
          <a:xfrm>
            <a:off x="4631946" y="2850947"/>
            <a:ext cx="3905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155420" y="2075698"/>
            <a:ext cx="0" cy="839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155420" y="2091265"/>
            <a:ext cx="1654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302250" y="2028802"/>
            <a:ext cx="419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5302250" y="3079072"/>
            <a:ext cx="419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261870" y="1257158"/>
            <a:ext cx="430887" cy="1185518"/>
          </a:xfrm>
          <a:prstGeom prst="rect">
            <a:avLst/>
          </a:prstGeom>
          <a:noFill/>
        </p:spPr>
        <p:txBody>
          <a:bodyPr vert="wordArtVert" wrap="square" rtlCol="0" anchor="ctr" anchorCtr="1">
            <a:spAutoFit/>
          </a:bodyPr>
          <a:lstStyle/>
          <a:p>
            <a:r>
              <a:rPr lang="en-US" sz="1600" dirty="0" smtClean="0"/>
              <a:t>AND</a:t>
            </a:r>
            <a:endParaRPr lang="en-US" sz="1600" dirty="0"/>
          </a:p>
        </p:txBody>
      </p:sp>
      <p:sp>
        <p:nvSpPr>
          <p:cNvPr id="132" name="TextBox 131"/>
          <p:cNvSpPr txBox="1"/>
          <p:nvPr/>
        </p:nvSpPr>
        <p:spPr>
          <a:xfrm>
            <a:off x="4246153" y="2104228"/>
            <a:ext cx="461665" cy="1185518"/>
          </a:xfrm>
          <a:prstGeom prst="rect">
            <a:avLst/>
          </a:prstGeom>
          <a:noFill/>
        </p:spPr>
        <p:txBody>
          <a:bodyPr vert="wordArtVert" wrap="square" rtlCol="0" anchor="ctr" anchorCtr="1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4274568" y="2997355"/>
            <a:ext cx="430887" cy="1185518"/>
          </a:xfrm>
          <a:prstGeom prst="rect">
            <a:avLst/>
          </a:prstGeom>
          <a:noFill/>
        </p:spPr>
        <p:txBody>
          <a:bodyPr vert="wordArtVert" wrap="square" rtlCol="0" anchor="ctr" anchorCtr="1">
            <a:spAutoFit/>
          </a:bodyPr>
          <a:lstStyle/>
          <a:p>
            <a:r>
              <a:rPr lang="en-US" sz="1600" dirty="0" smtClean="0"/>
              <a:t>AND</a:t>
            </a:r>
            <a:endParaRPr lang="en-US" sz="1600" dirty="0"/>
          </a:p>
        </p:txBody>
      </p:sp>
      <p:sp>
        <p:nvSpPr>
          <p:cNvPr id="138" name="TextBox 137"/>
          <p:cNvSpPr txBox="1"/>
          <p:nvPr/>
        </p:nvSpPr>
        <p:spPr>
          <a:xfrm>
            <a:off x="5391150" y="1675588"/>
            <a:ext cx="64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BC300A"/>
                </a:solidFill>
              </a:rPr>
              <a:t>0</a:t>
            </a:r>
            <a:endParaRPr lang="en-US" sz="2000" baseline="-25000" dirty="0">
              <a:solidFill>
                <a:srgbClr val="BC300A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860800" y="1548588"/>
            <a:ext cx="32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BC300A"/>
                </a:solidFill>
              </a:rPr>
              <a:t>1</a:t>
            </a:r>
            <a:endParaRPr lang="en-US" sz="2000" baseline="-25000" dirty="0">
              <a:solidFill>
                <a:srgbClr val="BC300A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903134" y="3750223"/>
            <a:ext cx="347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BC300A"/>
                </a:solidFill>
              </a:rPr>
              <a:t>1</a:t>
            </a:r>
            <a:endParaRPr lang="en-US" sz="2000" baseline="-25000" dirty="0">
              <a:solidFill>
                <a:srgbClr val="BC300A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391150" y="2728799"/>
            <a:ext cx="64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BC300A"/>
                </a:solidFill>
              </a:rPr>
              <a:t>1</a:t>
            </a:r>
            <a:endParaRPr lang="en-US" sz="2000" baseline="-25000" dirty="0">
              <a:solidFill>
                <a:srgbClr val="BC300A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916445" y="2832786"/>
            <a:ext cx="347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BC300A"/>
                </a:solidFill>
              </a:rPr>
              <a:t>0</a:t>
            </a:r>
            <a:endParaRPr lang="en-US" sz="2000" baseline="-25000" dirty="0">
              <a:solidFill>
                <a:srgbClr val="BC300A"/>
              </a:solidFill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>
            <a:off x="4061085" y="1893332"/>
            <a:ext cx="269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695950" y="1725306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  <a:lumOff val="25000"/>
                  </a:schemeClr>
                </a:solidFill>
              </a:rPr>
              <a:t>y</a:t>
            </a:r>
            <a:r>
              <a:rPr lang="en-US" sz="2400" baseline="-25000" dirty="0" smtClean="0">
                <a:solidFill>
                  <a:schemeClr val="accent5">
                    <a:lumMod val="75000"/>
                    <a:lumOff val="25000"/>
                  </a:schemeClr>
                </a:solidFill>
              </a:rPr>
              <a:t>0</a:t>
            </a:r>
            <a:endParaRPr lang="en-US" sz="2400" baseline="-25000" dirty="0">
              <a:solidFill>
                <a:schemeClr val="accent5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721350" y="2779537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  <a:lumOff val="25000"/>
                  </a:schemeClr>
                </a:solidFill>
              </a:rPr>
              <a:t>y</a:t>
            </a:r>
            <a:r>
              <a:rPr lang="en-US" sz="2400" baseline="-25000" dirty="0" smtClean="0">
                <a:solidFill>
                  <a:schemeClr val="accent5">
                    <a:lumMod val="75000"/>
                    <a:lumOff val="25000"/>
                  </a:schemeClr>
                </a:solidFill>
              </a:rPr>
              <a:t>1</a:t>
            </a:r>
            <a:endParaRPr lang="en-US" sz="2400" baseline="-25000" dirty="0">
              <a:solidFill>
                <a:schemeClr val="accent5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7570856" y="2350040"/>
            <a:ext cx="32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BC300A"/>
                </a:solidFill>
              </a:rPr>
              <a:t>1</a:t>
            </a:r>
            <a:endParaRPr lang="en-US" sz="2000" baseline="-25000" dirty="0">
              <a:solidFill>
                <a:srgbClr val="BC300A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565766" y="2029992"/>
            <a:ext cx="32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BC300A"/>
                </a:solidFill>
              </a:rPr>
              <a:t>0</a:t>
            </a:r>
            <a:endParaRPr lang="en-US" sz="2000" baseline="-25000" dirty="0">
              <a:solidFill>
                <a:srgbClr val="BC300A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7557846" y="3630232"/>
            <a:ext cx="32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BC300A"/>
                </a:solidFill>
              </a:rPr>
              <a:t>0</a:t>
            </a:r>
            <a:endParaRPr lang="en-US" sz="2000" baseline="-25000" dirty="0">
              <a:solidFill>
                <a:srgbClr val="BC300A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7557846" y="3950278"/>
            <a:ext cx="32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BC300A"/>
                </a:solidFill>
              </a:rPr>
              <a:t>1</a:t>
            </a:r>
            <a:endParaRPr lang="en-US" sz="2000" baseline="-25000" dirty="0">
              <a:solidFill>
                <a:srgbClr val="BC300A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7565766" y="1709944"/>
            <a:ext cx="32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BC300A"/>
                </a:solidFill>
              </a:rPr>
              <a:t>1</a:t>
            </a:r>
            <a:endParaRPr lang="en-US" sz="2000" baseline="-25000" dirty="0">
              <a:solidFill>
                <a:srgbClr val="BC300A"/>
              </a:solidFill>
            </a:endParaRPr>
          </a:p>
        </p:txBody>
      </p:sp>
      <p:cxnSp>
        <p:nvCxnSpPr>
          <p:cNvPr id="184" name="Straight Arrow Connector 183"/>
          <p:cNvCxnSpPr/>
          <p:nvPr/>
        </p:nvCxnSpPr>
        <p:spPr>
          <a:xfrm>
            <a:off x="5638800" y="2951680"/>
            <a:ext cx="2040467" cy="1231193"/>
          </a:xfrm>
          <a:prstGeom prst="straightConnector1">
            <a:avLst/>
          </a:prstGeom>
          <a:ln w="15875">
            <a:solidFill>
              <a:schemeClr val="tx2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3589184" y="1384016"/>
            <a:ext cx="430887" cy="1185518"/>
          </a:xfrm>
          <a:prstGeom prst="rect">
            <a:avLst/>
          </a:prstGeom>
          <a:noFill/>
        </p:spPr>
        <p:txBody>
          <a:bodyPr vert="wordArtVert" wrap="square" rtlCol="0" anchor="ctr" anchorCtr="1">
            <a:spAutoFit/>
          </a:bodyPr>
          <a:lstStyle/>
          <a:p>
            <a:r>
              <a:rPr lang="en-US" sz="1600" dirty="0" smtClean="0"/>
              <a:t>NOT</a:t>
            </a:r>
            <a:endParaRPr lang="en-US" sz="1600" dirty="0"/>
          </a:p>
        </p:txBody>
      </p:sp>
      <p:sp>
        <p:nvSpPr>
          <p:cNvPr id="193" name="TextBox 192"/>
          <p:cNvSpPr txBox="1"/>
          <p:nvPr/>
        </p:nvSpPr>
        <p:spPr>
          <a:xfrm>
            <a:off x="3576484" y="2247374"/>
            <a:ext cx="430887" cy="1185518"/>
          </a:xfrm>
          <a:prstGeom prst="rect">
            <a:avLst/>
          </a:prstGeom>
          <a:noFill/>
        </p:spPr>
        <p:txBody>
          <a:bodyPr vert="wordArtVert" wrap="square" rtlCol="0" anchor="ctr" anchorCtr="1">
            <a:spAutoFit/>
          </a:bodyPr>
          <a:lstStyle/>
          <a:p>
            <a:r>
              <a:rPr lang="en-US" sz="1600" dirty="0" smtClean="0"/>
              <a:t>NOT</a:t>
            </a:r>
            <a:endParaRPr lang="en-US" sz="1600" dirty="0"/>
          </a:p>
        </p:txBody>
      </p:sp>
      <p:sp>
        <p:nvSpPr>
          <p:cNvPr id="195" name="TextBox 194"/>
          <p:cNvSpPr txBox="1"/>
          <p:nvPr/>
        </p:nvSpPr>
        <p:spPr>
          <a:xfrm>
            <a:off x="4580469" y="2523057"/>
            <a:ext cx="32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BC300A"/>
                </a:solidFill>
              </a:rPr>
              <a:t>1</a:t>
            </a:r>
            <a:endParaRPr lang="en-US" sz="2000" baseline="-25000" dirty="0">
              <a:solidFill>
                <a:srgbClr val="BC300A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4558831" y="1688826"/>
            <a:ext cx="347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BC300A"/>
                </a:solidFill>
              </a:rPr>
              <a:t>0</a:t>
            </a:r>
            <a:endParaRPr lang="en-US" sz="2000" baseline="-25000" dirty="0">
              <a:solidFill>
                <a:srgbClr val="BC300A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3583355" y="3217793"/>
            <a:ext cx="430887" cy="1185518"/>
          </a:xfrm>
          <a:prstGeom prst="rect">
            <a:avLst/>
          </a:prstGeom>
          <a:noFill/>
        </p:spPr>
        <p:txBody>
          <a:bodyPr vert="wordArtVert" wrap="square" rtlCol="0" anchor="ctr" anchorCtr="1">
            <a:spAutoFit/>
          </a:bodyPr>
          <a:lstStyle/>
          <a:p>
            <a:r>
              <a:rPr lang="en-US" sz="1600" dirty="0" smtClean="0"/>
              <a:t>NOT</a:t>
            </a:r>
            <a:endParaRPr lang="en-US" sz="1600" dirty="0"/>
          </a:p>
        </p:txBody>
      </p:sp>
      <p:grpSp>
        <p:nvGrpSpPr>
          <p:cNvPr id="207" name="Group 206"/>
          <p:cNvGrpSpPr/>
          <p:nvPr/>
        </p:nvGrpSpPr>
        <p:grpSpPr>
          <a:xfrm flipV="1">
            <a:off x="4155420" y="2914204"/>
            <a:ext cx="190095" cy="692596"/>
            <a:chOff x="5527020" y="3149351"/>
            <a:chExt cx="165427" cy="839111"/>
          </a:xfrm>
        </p:grpSpPr>
        <p:cxnSp>
          <p:nvCxnSpPr>
            <p:cNvPr id="205" name="Straight Connector 204"/>
            <p:cNvCxnSpPr/>
            <p:nvPr/>
          </p:nvCxnSpPr>
          <p:spPr>
            <a:xfrm>
              <a:off x="5527020" y="3149351"/>
              <a:ext cx="0" cy="8391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5527020" y="3164918"/>
              <a:ext cx="1654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8" name="TextBox 207"/>
          <p:cNvSpPr txBox="1"/>
          <p:nvPr/>
        </p:nvSpPr>
        <p:spPr>
          <a:xfrm>
            <a:off x="4591782" y="3667681"/>
            <a:ext cx="347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BC300A"/>
                </a:solidFill>
              </a:rPr>
              <a:t>0</a:t>
            </a:r>
            <a:endParaRPr lang="en-US" sz="2000" baseline="-25000" dirty="0">
              <a:solidFill>
                <a:srgbClr val="BC300A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7563073" y="2670088"/>
            <a:ext cx="32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BC300A"/>
                </a:solidFill>
              </a:rPr>
              <a:t>0</a:t>
            </a:r>
            <a:endParaRPr lang="en-US" sz="2000" baseline="-25000" dirty="0">
              <a:solidFill>
                <a:srgbClr val="BC300A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7557846" y="2990136"/>
            <a:ext cx="361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BC300A"/>
                </a:solidFill>
              </a:rPr>
              <a:t>1</a:t>
            </a:r>
            <a:endParaRPr lang="en-US" sz="2000" baseline="-25000" dirty="0">
              <a:solidFill>
                <a:srgbClr val="BC300A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7555856" y="3310184"/>
            <a:ext cx="32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BC300A"/>
                </a:solidFill>
              </a:rPr>
              <a:t>0</a:t>
            </a:r>
            <a:endParaRPr lang="en-US" sz="2000" baseline="-25000" dirty="0">
              <a:solidFill>
                <a:srgbClr val="BC300A"/>
              </a:solidFill>
            </a:endParaRPr>
          </a:p>
        </p:txBody>
      </p:sp>
      <p:cxnSp>
        <p:nvCxnSpPr>
          <p:cNvPr id="215" name="Straight Arrow Connector 214"/>
          <p:cNvCxnSpPr/>
          <p:nvPr/>
        </p:nvCxnSpPr>
        <p:spPr>
          <a:xfrm>
            <a:off x="4838321" y="1911769"/>
            <a:ext cx="2840946" cy="958374"/>
          </a:xfrm>
          <a:prstGeom prst="straightConnector1">
            <a:avLst/>
          </a:prstGeom>
          <a:ln w="15875">
            <a:solidFill>
              <a:schemeClr val="tx2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824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7" grpId="0"/>
      <p:bldP spid="48" grpId="0"/>
      <p:bldP spid="49" grpId="0"/>
      <p:bldP spid="55" grpId="0"/>
      <p:bldP spid="138" grpId="0"/>
      <p:bldP spid="139" grpId="0"/>
      <p:bldP spid="140" grpId="0"/>
      <p:bldP spid="144" grpId="0"/>
      <p:bldP spid="149" grpId="0"/>
      <p:bldP spid="155" grpId="0"/>
      <p:bldP spid="156" grpId="0"/>
      <p:bldP spid="175" grpId="0"/>
      <p:bldP spid="177" grpId="0"/>
      <p:bldP spid="180" grpId="0"/>
      <p:bldP spid="181" grpId="0"/>
      <p:bldP spid="182" grpId="0"/>
      <p:bldP spid="195" grpId="0"/>
      <p:bldP spid="196" grpId="0"/>
      <p:bldP spid="208" grpId="0"/>
      <p:bldP spid="212" grpId="0"/>
      <p:bldP spid="213" grpId="0"/>
      <p:bldP spid="2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5391268" y="441868"/>
            <a:ext cx="1022867" cy="479128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394137" y="421627"/>
            <a:ext cx="968932" cy="496858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391269" y="410414"/>
            <a:ext cx="102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7383127" y="395398"/>
            <a:ext cx="979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server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6430165" y="795989"/>
            <a:ext cx="880133" cy="21537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 rot="21362018">
            <a:off x="6418068" y="746930"/>
            <a:ext cx="1101300" cy="492509"/>
            <a:chOff x="4618795" y="3129238"/>
            <a:chExt cx="1240561" cy="521714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4759041" y="3330463"/>
              <a:ext cx="0" cy="301587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922802" y="3322274"/>
              <a:ext cx="0" cy="301587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086563" y="3322274"/>
              <a:ext cx="0" cy="301587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5250324" y="3330439"/>
              <a:ext cx="0" cy="301587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414085" y="3322274"/>
              <a:ext cx="0" cy="301587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Content Placeholder 2"/>
            <p:cNvSpPr txBox="1">
              <a:spLocks/>
            </p:cNvSpPr>
            <p:nvPr/>
          </p:nvSpPr>
          <p:spPr>
            <a:xfrm>
              <a:off x="5349274" y="3129238"/>
              <a:ext cx="510082" cy="52171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457200" indent="-457200" algn="l" defTabSz="914400" rtl="0" eaLnBrk="1" latinLnBrk="0" hangingPunct="1">
                <a:spcBef>
                  <a:spcPts val="2000"/>
                </a:spcBef>
                <a:buClr>
                  <a:srgbClr val="333333"/>
                </a:buClr>
                <a:buFont typeface="Wingdings" charset="2"/>
                <a:buChar char="§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914400" indent="-457200" algn="l" defTabSz="914400" rtl="0" eaLnBrk="1" latinLnBrk="0" hangingPunct="1">
                <a:spcBef>
                  <a:spcPts val="6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71600" indent="-457200" algn="l" defTabSz="914400" rtl="0" eaLnBrk="1" latinLnBrk="0" hangingPunct="1">
                <a:spcBef>
                  <a:spcPts val="6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828800" indent="-457200" algn="l" defTabSz="914400" rtl="0" eaLnBrk="1" latinLnBrk="0" hangingPunct="1">
                <a:spcBef>
                  <a:spcPts val="6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86000" indent="-457200" algn="l" defTabSz="914400" rtl="0" eaLnBrk="1" latinLnBrk="0" hangingPunct="1">
                <a:spcBef>
                  <a:spcPts val="6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743200" indent="-461963" algn="l" defTabSz="914400" rtl="0" eaLnBrk="1" latinLnBrk="0" hangingPunct="1"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05163" indent="-461963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7600" indent="-461963" algn="l" defTabSz="914400" rtl="0" eaLnBrk="1" latinLnBrk="0" hangingPunct="1"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19563" indent="-461963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... 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618795" y="3315864"/>
              <a:ext cx="1087881" cy="315912"/>
            </a:xfrm>
            <a:prstGeom prst="rect">
              <a:avLst/>
            </a:prstGeom>
            <a:noFill/>
            <a:ln w="28575">
              <a:solidFill>
                <a:srgbClr val="5A170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Oval 106"/>
          <p:cNvSpPr/>
          <p:nvPr/>
        </p:nvSpPr>
        <p:spPr>
          <a:xfrm>
            <a:off x="6084874" y="661619"/>
            <a:ext cx="1574800" cy="66753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5058950" y="3939483"/>
            <a:ext cx="161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/>
                </a:solidFill>
              </a:rPr>
              <a:t>[IKO CCC07]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0" name="Content Placeholder 2"/>
          <p:cNvSpPr>
            <a:spLocks noGrp="1"/>
          </p:cNvSpPr>
          <p:nvPr>
            <p:ph idx="1"/>
          </p:nvPr>
        </p:nvSpPr>
        <p:spPr>
          <a:xfrm>
            <a:off x="516919" y="5423357"/>
            <a:ext cx="8537068" cy="1333043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dirty="0" smtClean="0"/>
              <a:t>This is still too costly (by a factor of 10</a:t>
            </a:r>
            <a:r>
              <a:rPr lang="en-US" baseline="30000" dirty="0" smtClean="0"/>
              <a:t>22</a:t>
            </a:r>
            <a:r>
              <a:rPr lang="en-US" dirty="0" smtClean="0"/>
              <a:t>), but it is promising.</a:t>
            </a:r>
          </a:p>
        </p:txBody>
      </p:sp>
      <p:grpSp>
        <p:nvGrpSpPr>
          <p:cNvPr id="151" name="Group 150"/>
          <p:cNvGrpSpPr/>
          <p:nvPr/>
        </p:nvGrpSpPr>
        <p:grpSpPr>
          <a:xfrm>
            <a:off x="6110274" y="869763"/>
            <a:ext cx="1437206" cy="267667"/>
            <a:chOff x="1103903" y="3354016"/>
            <a:chExt cx="2219785" cy="789058"/>
          </a:xfrm>
        </p:grpSpPr>
        <p:cxnSp>
          <p:nvCxnSpPr>
            <p:cNvPr id="152" name="Straight Connector 151"/>
            <p:cNvCxnSpPr/>
            <p:nvPr/>
          </p:nvCxnSpPr>
          <p:spPr>
            <a:xfrm>
              <a:off x="1103903" y="3358566"/>
              <a:ext cx="2210797" cy="78450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1112891" y="3354016"/>
              <a:ext cx="2210797" cy="78450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 rot="5400000">
            <a:off x="4416653" y="3352644"/>
            <a:ext cx="1101300" cy="492509"/>
            <a:chOff x="4618795" y="3129238"/>
            <a:chExt cx="1240561" cy="521714"/>
          </a:xfrm>
        </p:grpSpPr>
        <p:cxnSp>
          <p:nvCxnSpPr>
            <p:cNvPr id="100" name="Straight Connector 99"/>
            <p:cNvCxnSpPr/>
            <p:nvPr/>
          </p:nvCxnSpPr>
          <p:spPr>
            <a:xfrm>
              <a:off x="4759041" y="3330463"/>
              <a:ext cx="0" cy="301587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922802" y="3322274"/>
              <a:ext cx="0" cy="301587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086563" y="3322274"/>
              <a:ext cx="0" cy="301587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5250324" y="3330439"/>
              <a:ext cx="0" cy="301587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5414085" y="3322274"/>
              <a:ext cx="0" cy="301587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Content Placeholder 2"/>
            <p:cNvSpPr txBox="1">
              <a:spLocks/>
            </p:cNvSpPr>
            <p:nvPr/>
          </p:nvSpPr>
          <p:spPr>
            <a:xfrm>
              <a:off x="5349274" y="3129238"/>
              <a:ext cx="510082" cy="52171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457200" indent="-457200" algn="l" defTabSz="914400" rtl="0" eaLnBrk="1" latinLnBrk="0" hangingPunct="1">
                <a:spcBef>
                  <a:spcPts val="2000"/>
                </a:spcBef>
                <a:buClr>
                  <a:srgbClr val="333333"/>
                </a:buClr>
                <a:buFont typeface="Wingdings" charset="2"/>
                <a:buChar char="§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914400" indent="-457200" algn="l" defTabSz="914400" rtl="0" eaLnBrk="1" latinLnBrk="0" hangingPunct="1">
                <a:spcBef>
                  <a:spcPts val="6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71600" indent="-457200" algn="l" defTabSz="914400" rtl="0" eaLnBrk="1" latinLnBrk="0" hangingPunct="1">
                <a:spcBef>
                  <a:spcPts val="6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828800" indent="-457200" algn="l" defTabSz="914400" rtl="0" eaLnBrk="1" latinLnBrk="0" hangingPunct="1">
                <a:spcBef>
                  <a:spcPts val="6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86000" indent="-457200" algn="l" defTabSz="914400" rtl="0" eaLnBrk="1" latinLnBrk="0" hangingPunct="1">
                <a:spcBef>
                  <a:spcPts val="6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743200" indent="-461963" algn="l" defTabSz="914400" rtl="0" eaLnBrk="1" latinLnBrk="0" hangingPunct="1"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05163" indent="-461963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7600" indent="-461963" algn="l" defTabSz="914400" rtl="0" eaLnBrk="1" latinLnBrk="0" hangingPunct="1"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19563" indent="-461963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... 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618795" y="3315864"/>
              <a:ext cx="1087881" cy="315912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5250457" y="2447155"/>
            <a:ext cx="979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server</a:t>
            </a:r>
            <a:endParaRPr lang="en-US" sz="2400" dirty="0"/>
          </a:p>
        </p:txBody>
      </p:sp>
      <p:sp>
        <p:nvSpPr>
          <p:cNvPr id="117" name="Rectangle 116"/>
          <p:cNvSpPr/>
          <p:nvPr/>
        </p:nvSpPr>
        <p:spPr>
          <a:xfrm rot="5400000">
            <a:off x="4722842" y="2381508"/>
            <a:ext cx="1965300" cy="2223594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Oval 157"/>
          <p:cNvSpPr/>
          <p:nvPr/>
        </p:nvSpPr>
        <p:spPr>
          <a:xfrm rot="5400000">
            <a:off x="4225958" y="3329282"/>
            <a:ext cx="1366182" cy="426802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/>
          <p:cNvGrpSpPr/>
          <p:nvPr/>
        </p:nvGrpSpPr>
        <p:grpSpPr>
          <a:xfrm rot="5400000">
            <a:off x="4231395" y="3372776"/>
            <a:ext cx="1330242" cy="253606"/>
            <a:chOff x="1103903" y="3354016"/>
            <a:chExt cx="2219785" cy="789058"/>
          </a:xfrm>
        </p:grpSpPr>
        <p:cxnSp>
          <p:nvCxnSpPr>
            <p:cNvPr id="160" name="Straight Connector 159"/>
            <p:cNvCxnSpPr/>
            <p:nvPr/>
          </p:nvCxnSpPr>
          <p:spPr>
            <a:xfrm>
              <a:off x="1103903" y="3358566"/>
              <a:ext cx="2210797" cy="78450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1112891" y="3354016"/>
              <a:ext cx="2210797" cy="78450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Content Placeholder 2"/>
          <p:cNvSpPr txBox="1">
            <a:spLocks/>
          </p:cNvSpPr>
          <p:nvPr/>
        </p:nvSpPr>
        <p:spPr>
          <a:xfrm>
            <a:off x="420415" y="1496664"/>
            <a:ext cx="8537068" cy="926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00"/>
              </a:spcBef>
              <a:buFont typeface="Wingdings" charset="2"/>
              <a:buNone/>
            </a:pPr>
            <a:r>
              <a:rPr lang="en-US" dirty="0" smtClean="0"/>
              <a:t> … Pepper uses an efficient argument </a:t>
            </a:r>
            <a:r>
              <a:rPr lang="en-US" sz="2000" dirty="0" smtClean="0"/>
              <a:t>[</a:t>
            </a:r>
            <a:r>
              <a:rPr lang="en-US" sz="2000" dirty="0" err="1" smtClean="0"/>
              <a:t>Kilian</a:t>
            </a:r>
            <a:r>
              <a:rPr lang="en-US" sz="2000" dirty="0" smtClean="0"/>
              <a:t> CRYPTO 92,95]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471215" y="381846"/>
            <a:ext cx="8537068" cy="576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00"/>
              </a:spcBef>
              <a:buFont typeface="Wingdings" charset="2"/>
              <a:buNone/>
            </a:pPr>
            <a:r>
              <a:rPr lang="en-US" dirty="0" smtClean="0"/>
              <a:t>Instead of transferring the PCP …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084350" y="3050612"/>
            <a:ext cx="1732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5A1705"/>
                </a:solidFill>
                <a:sym typeface="Wingdings"/>
              </a:rPr>
              <a:t>PCPQuery</a:t>
            </a:r>
            <a:r>
              <a:rPr lang="en-US" dirty="0" smtClean="0">
                <a:solidFill>
                  <a:srgbClr val="5A1705"/>
                </a:solidFill>
                <a:sym typeface="Wingdings"/>
              </a:rPr>
              <a:t>(q){</a:t>
            </a:r>
          </a:p>
          <a:p>
            <a:r>
              <a:rPr lang="en-US" dirty="0" smtClean="0">
                <a:solidFill>
                  <a:srgbClr val="5A1705"/>
                </a:solidFill>
                <a:sym typeface="Wingdings"/>
              </a:rPr>
              <a:t>   return &lt;</a:t>
            </a:r>
            <a:r>
              <a:rPr lang="en-US" dirty="0" err="1" smtClean="0">
                <a:solidFill>
                  <a:srgbClr val="5A1705"/>
                </a:solidFill>
                <a:sym typeface="Wingdings"/>
              </a:rPr>
              <a:t>q,w</a:t>
            </a:r>
            <a:r>
              <a:rPr lang="en-US" dirty="0" smtClean="0">
                <a:solidFill>
                  <a:srgbClr val="5A1705"/>
                </a:solidFill>
                <a:sym typeface="Wingdings"/>
              </a:rPr>
              <a:t>&gt;;</a:t>
            </a:r>
          </a:p>
          <a:p>
            <a:r>
              <a:rPr lang="en-US" dirty="0">
                <a:solidFill>
                  <a:srgbClr val="5A1705"/>
                </a:solidFill>
                <a:sym typeface="Wingdings"/>
              </a:rPr>
              <a:t>}</a:t>
            </a:r>
            <a:endParaRPr lang="en-US" dirty="0">
              <a:solidFill>
                <a:srgbClr val="5A1705"/>
              </a:solidFill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7709019" y="2590643"/>
            <a:ext cx="292100" cy="1732379"/>
            <a:chOff x="625214" y="3323855"/>
            <a:chExt cx="383179" cy="846542"/>
          </a:xfrm>
        </p:grpSpPr>
        <p:sp>
          <p:nvSpPr>
            <p:cNvPr id="121" name="Left Bracket 120"/>
            <p:cNvSpPr/>
            <p:nvPr/>
          </p:nvSpPr>
          <p:spPr>
            <a:xfrm>
              <a:off x="625214" y="3323855"/>
              <a:ext cx="91079" cy="846542"/>
            </a:xfrm>
            <a:prstGeom prst="leftBracket">
              <a:avLst>
                <a:gd name="adj" fmla="val 0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Left Bracket 121"/>
            <p:cNvSpPr/>
            <p:nvPr/>
          </p:nvSpPr>
          <p:spPr>
            <a:xfrm flipH="1">
              <a:off x="917314" y="3323855"/>
              <a:ext cx="91079" cy="846542"/>
            </a:xfrm>
            <a:prstGeom prst="leftBracket">
              <a:avLst>
                <a:gd name="adj" fmla="val 0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3" name="Straight Connector 122"/>
          <p:cNvCxnSpPr/>
          <p:nvPr/>
        </p:nvCxnSpPr>
        <p:spPr>
          <a:xfrm flipV="1">
            <a:off x="6684192" y="2447155"/>
            <a:ext cx="1094676" cy="915301"/>
          </a:xfrm>
          <a:prstGeom prst="line">
            <a:avLst/>
          </a:prstGeom>
          <a:ln w="12700" cmpd="sng">
            <a:solidFill>
              <a:schemeClr val="accent5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6669131" y="3694027"/>
            <a:ext cx="1109737" cy="781928"/>
          </a:xfrm>
          <a:prstGeom prst="line">
            <a:avLst/>
          </a:prstGeom>
          <a:ln w="12700" cmpd="sng">
            <a:solidFill>
              <a:schemeClr val="accent5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8516771" y="3016851"/>
            <a:ext cx="404708" cy="592033"/>
            <a:chOff x="3189622" y="2781210"/>
            <a:chExt cx="2076450" cy="2233757"/>
          </a:xfrm>
        </p:grpSpPr>
        <p:sp>
          <p:nvSpPr>
            <p:cNvPr id="126" name="Rectangle 125"/>
            <p:cNvSpPr/>
            <p:nvPr/>
          </p:nvSpPr>
          <p:spPr>
            <a:xfrm>
              <a:off x="3562653" y="2894552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/>
            <p:cNvCxnSpPr/>
            <p:nvPr/>
          </p:nvCxnSpPr>
          <p:spPr>
            <a:xfrm>
              <a:off x="3223534" y="3184081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127"/>
            <p:cNvSpPr/>
            <p:nvPr/>
          </p:nvSpPr>
          <p:spPr>
            <a:xfrm>
              <a:off x="3562653" y="3643043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3215707" y="3926379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/>
            <p:cNvSpPr/>
            <p:nvPr/>
          </p:nvSpPr>
          <p:spPr>
            <a:xfrm>
              <a:off x="4123503" y="3525184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4118286" y="4302850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686962" y="2935212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118286" y="2781210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697396" y="3872926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533958" y="4491992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Straight Connector 142"/>
            <p:cNvCxnSpPr/>
            <p:nvPr/>
          </p:nvCxnSpPr>
          <p:spPr>
            <a:xfrm>
              <a:off x="3189622" y="4754564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797427" y="3974180"/>
              <a:ext cx="326076" cy="1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4358277" y="3202278"/>
              <a:ext cx="315641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3799766" y="3084254"/>
              <a:ext cx="102219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3768732" y="4617026"/>
              <a:ext cx="349553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oup 148"/>
            <p:cNvGrpSpPr/>
            <p:nvPr/>
          </p:nvGrpSpPr>
          <p:grpSpPr>
            <a:xfrm>
              <a:off x="4347843" y="4167489"/>
              <a:ext cx="339119" cy="537994"/>
              <a:chOff x="4413250" y="680686"/>
              <a:chExt cx="447675" cy="784908"/>
            </a:xfrm>
          </p:grpSpPr>
          <p:cxnSp>
            <p:nvCxnSpPr>
              <p:cNvPr id="162" name="Straight Connector 161"/>
              <p:cNvCxnSpPr/>
              <p:nvPr/>
            </p:nvCxnSpPr>
            <p:spPr>
              <a:xfrm>
                <a:off x="4413250" y="1465594"/>
                <a:ext cx="240645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4653895" y="680686"/>
                <a:ext cx="207030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4653895" y="680686"/>
                <a:ext cx="0" cy="784908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4" name="Straight Connector 153"/>
            <p:cNvCxnSpPr/>
            <p:nvPr/>
          </p:nvCxnSpPr>
          <p:spPr>
            <a:xfrm>
              <a:off x="4371009" y="3918542"/>
              <a:ext cx="32085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4921736" y="3202278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4921736" y="4117288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901985" y="3084254"/>
              <a:ext cx="22151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Straight Arrow Connector 164"/>
          <p:cNvCxnSpPr/>
          <p:nvPr/>
        </p:nvCxnSpPr>
        <p:spPr>
          <a:xfrm flipH="1">
            <a:off x="8102600" y="3317419"/>
            <a:ext cx="323850" cy="0"/>
          </a:xfrm>
          <a:prstGeom prst="straightConnector1">
            <a:avLst/>
          </a:prstGeom>
          <a:ln>
            <a:solidFill>
              <a:srgbClr val="5A170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2039524" y="2546163"/>
            <a:ext cx="2522814" cy="14211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2039524" y="2820134"/>
            <a:ext cx="2519527" cy="162301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2039524" y="3224843"/>
            <a:ext cx="2522814" cy="25139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2534108" y="4389806"/>
            <a:ext cx="185861" cy="371750"/>
          </a:xfrm>
          <a:prstGeom prst="rect">
            <a:avLst/>
          </a:prstGeom>
          <a:noFill/>
          <a:ln w="38100">
            <a:solidFill>
              <a:srgbClr val="5A17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231901" y="4322134"/>
            <a:ext cx="185861" cy="371750"/>
          </a:xfrm>
          <a:prstGeom prst="rect">
            <a:avLst/>
          </a:prstGeom>
          <a:noFill/>
          <a:ln w="38100">
            <a:solidFill>
              <a:srgbClr val="5A17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4005895" y="4254462"/>
            <a:ext cx="185861" cy="371750"/>
          </a:xfrm>
          <a:prstGeom prst="rect">
            <a:avLst/>
          </a:prstGeom>
          <a:noFill/>
          <a:ln w="38100">
            <a:solidFill>
              <a:srgbClr val="5A17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rot="5400000">
            <a:off x="408783" y="2855323"/>
            <a:ext cx="1965300" cy="1296182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886210" y="2533463"/>
            <a:ext cx="102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109" name="TextBox 108"/>
          <p:cNvSpPr txBox="1"/>
          <p:nvPr/>
        </p:nvSpPr>
        <p:spPr>
          <a:xfrm rot="245997">
            <a:off x="1731772" y="2253625"/>
            <a:ext cx="3200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c</a:t>
            </a:r>
            <a:r>
              <a:rPr lang="en-US" sz="2000" dirty="0" smtClean="0">
                <a:solidFill>
                  <a:srgbClr val="000000"/>
                </a:solidFill>
              </a:rPr>
              <a:t>ommit request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2039524" y="3361567"/>
            <a:ext cx="2522814" cy="25139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2036237" y="3490198"/>
            <a:ext cx="2522814" cy="25139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2048937" y="3821064"/>
            <a:ext cx="2522814" cy="25139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2036237" y="3973464"/>
            <a:ext cx="2522814" cy="25139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2036237" y="4125710"/>
            <a:ext cx="2522814" cy="25139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 rot="294191">
            <a:off x="1983174" y="3177189"/>
            <a:ext cx="272771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queries</a:t>
            </a:r>
            <a:endParaRPr lang="en-US" sz="2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31335" y="3797796"/>
            <a:ext cx="1403684" cy="701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cap="small" dirty="0">
                <a:solidFill>
                  <a:srgbClr val="800000"/>
                </a:solidFill>
              </a:rPr>
              <a:t>a</a:t>
            </a:r>
            <a:r>
              <a:rPr lang="en-US" sz="2200" b="1" cap="small" dirty="0" smtClean="0">
                <a:solidFill>
                  <a:srgbClr val="800000"/>
                </a:solidFill>
              </a:rPr>
              <a:t>ccept/reject</a:t>
            </a:r>
            <a:endParaRPr lang="en-US" sz="2200" b="1" cap="small" dirty="0">
              <a:solidFill>
                <a:srgbClr val="800000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 rot="21309920">
            <a:off x="1563736" y="4634936"/>
            <a:ext cx="353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q</a:t>
            </a:r>
            <a:r>
              <a:rPr lang="en-US" baseline="-25000" dirty="0" smtClean="0">
                <a:solidFill>
                  <a:schemeClr val="accent5"/>
                </a:solidFill>
              </a:rPr>
              <a:t>1</a:t>
            </a:r>
            <a:r>
              <a:rPr lang="en-US" dirty="0">
                <a:solidFill>
                  <a:srgbClr val="5A1705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>
                <a:solidFill>
                  <a:schemeClr val="accent5"/>
                </a:solidFill>
              </a:rPr>
              <a:t>w    q</a:t>
            </a:r>
            <a:r>
              <a:rPr lang="en-US" baseline="-25000" dirty="0" smtClean="0">
                <a:solidFill>
                  <a:schemeClr val="accent5"/>
                </a:solidFill>
              </a:rPr>
              <a:t>2</a:t>
            </a:r>
            <a:r>
              <a:rPr lang="en-US" dirty="0" smtClean="0">
                <a:solidFill>
                  <a:srgbClr val="5A1705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>
                <a:solidFill>
                  <a:schemeClr val="accent5"/>
                </a:solidFill>
              </a:rPr>
              <a:t>w     </a:t>
            </a:r>
            <a:r>
              <a:rPr lang="en-US" dirty="0" smtClean="0">
                <a:solidFill>
                  <a:schemeClr val="accent5"/>
                </a:solidFill>
              </a:rPr>
              <a:t>q</a:t>
            </a:r>
            <a:r>
              <a:rPr lang="en-US" baseline="-25000" dirty="0" smtClean="0">
                <a:solidFill>
                  <a:schemeClr val="accent5"/>
                </a:solidFill>
              </a:rPr>
              <a:t>3</a:t>
            </a:r>
            <a:r>
              <a:rPr lang="en-US" dirty="0" smtClean="0">
                <a:solidFill>
                  <a:srgbClr val="5A1705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>
                <a:solidFill>
                  <a:schemeClr val="accent5"/>
                </a:solidFill>
              </a:rPr>
              <a:t>w</a:t>
            </a:r>
          </a:p>
        </p:txBody>
      </p:sp>
      <p:sp>
        <p:nvSpPr>
          <p:cNvPr id="167" name="TextBox 166"/>
          <p:cNvSpPr txBox="1"/>
          <p:nvPr/>
        </p:nvSpPr>
        <p:spPr>
          <a:xfrm rot="294191">
            <a:off x="2101721" y="3388595"/>
            <a:ext cx="2727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q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q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q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, …</a:t>
            </a:r>
            <a:endParaRPr lang="en-US" sz="2000" dirty="0"/>
          </a:p>
        </p:txBody>
      </p:sp>
      <p:sp>
        <p:nvSpPr>
          <p:cNvPr id="168" name="TextBox 167"/>
          <p:cNvSpPr txBox="1"/>
          <p:nvPr/>
        </p:nvSpPr>
        <p:spPr>
          <a:xfrm rot="21396967">
            <a:off x="1737732" y="2773886"/>
            <a:ext cx="3200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</a:t>
            </a:r>
            <a:r>
              <a:rPr lang="en-US" sz="2000" dirty="0" smtClean="0"/>
              <a:t>ommit response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0201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Oval 98"/>
          <p:cNvSpPr/>
          <p:nvPr/>
        </p:nvSpPr>
        <p:spPr>
          <a:xfrm>
            <a:off x="6976303" y="3020045"/>
            <a:ext cx="707198" cy="2313956"/>
          </a:xfrm>
          <a:prstGeom prst="ellipse">
            <a:avLst/>
          </a:prstGeom>
          <a:solidFill>
            <a:schemeClr val="accent3">
              <a:lumMod val="40000"/>
              <a:lumOff val="60000"/>
              <a:alpha val="4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 rot="262169">
            <a:off x="2436360" y="3868075"/>
            <a:ext cx="4348761" cy="819702"/>
          </a:xfrm>
          <a:prstGeom prst="ellipse">
            <a:avLst/>
          </a:prstGeom>
          <a:solidFill>
            <a:schemeClr val="accent3">
              <a:lumMod val="40000"/>
              <a:lumOff val="60000"/>
              <a:alpha val="4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4578" y="558374"/>
            <a:ext cx="8499422" cy="576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00"/>
              </a:spcBef>
              <a:buFont typeface="Wingdings" charset="2"/>
              <a:buNone/>
            </a:pPr>
            <a:r>
              <a:rPr lang="en-US" sz="2200" dirty="0" smtClean="0"/>
              <a:t>P</a:t>
            </a:r>
            <a:r>
              <a:rPr lang="en-US" sz="2200" cap="small" dirty="0" smtClean="0"/>
              <a:t>epper</a:t>
            </a:r>
            <a:r>
              <a:rPr lang="en-US" sz="2200" dirty="0" smtClean="0"/>
              <a:t> incorporates four refinements to </a:t>
            </a:r>
            <a:r>
              <a:rPr lang="en-US" sz="1800" dirty="0" smtClean="0"/>
              <a:t>[IKO CCC07]</a:t>
            </a:r>
            <a:r>
              <a:rPr lang="en-US" sz="2200" dirty="0" smtClean="0"/>
              <a:t>, with proof.</a:t>
            </a:r>
            <a:endParaRPr lang="en-US" sz="2200" dirty="0"/>
          </a:p>
        </p:txBody>
      </p:sp>
      <p:sp>
        <p:nvSpPr>
          <p:cNvPr id="29" name="Oval 28"/>
          <p:cNvSpPr/>
          <p:nvPr/>
        </p:nvSpPr>
        <p:spPr>
          <a:xfrm>
            <a:off x="2286049" y="2781534"/>
            <a:ext cx="4493810" cy="893548"/>
          </a:xfrm>
          <a:prstGeom prst="ellipse">
            <a:avLst/>
          </a:prstGeom>
          <a:solidFill>
            <a:schemeClr val="accent3">
              <a:lumMod val="40000"/>
              <a:lumOff val="60000"/>
              <a:alpha val="4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083715" y="1649268"/>
            <a:ext cx="535735" cy="526063"/>
          </a:xfrm>
          <a:prstGeom prst="ellipse">
            <a:avLst/>
          </a:prstGeom>
          <a:solidFill>
            <a:schemeClr val="accent3">
              <a:lumMod val="40000"/>
              <a:lumOff val="60000"/>
              <a:alpha val="4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 rot="293417">
            <a:off x="3390607" y="1656349"/>
            <a:ext cx="195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“f”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1193799" y="1914606"/>
            <a:ext cx="1250165" cy="352652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 rot="21329636">
            <a:off x="3493215" y="2074633"/>
            <a:ext cx="195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y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1113654" y="1516204"/>
            <a:ext cx="1403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client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11929" y="1491960"/>
            <a:ext cx="1403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server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 rot="21448533">
            <a:off x="2292592" y="4929512"/>
            <a:ext cx="4677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/>
                </a:solidFill>
              </a:rPr>
              <a:t>r</a:t>
            </a:r>
            <a:r>
              <a:rPr lang="en-US" sz="2000" dirty="0" smtClean="0">
                <a:solidFill>
                  <a:schemeClr val="accent5"/>
                </a:solidFill>
              </a:rPr>
              <a:t>esponse scalars: q</a:t>
            </a:r>
            <a:r>
              <a:rPr lang="en-US" sz="2000" baseline="-25000" dirty="0" smtClean="0">
                <a:solidFill>
                  <a:schemeClr val="accent5"/>
                </a:solidFill>
              </a:rPr>
              <a:t>1</a:t>
            </a:r>
            <a:r>
              <a:rPr lang="en-US" dirty="0" smtClean="0">
                <a:solidFill>
                  <a:srgbClr val="5A1705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000" dirty="0" smtClean="0">
                <a:solidFill>
                  <a:schemeClr val="accent5"/>
                </a:solidFill>
              </a:rPr>
              <a:t>w, q</a:t>
            </a:r>
            <a:r>
              <a:rPr lang="en-US" sz="2000" baseline="-25000" dirty="0" smtClean="0">
                <a:solidFill>
                  <a:schemeClr val="accent5"/>
                </a:solidFill>
              </a:rPr>
              <a:t>2</a:t>
            </a:r>
            <a:r>
              <a:rPr lang="en-US" dirty="0" smtClean="0">
                <a:solidFill>
                  <a:srgbClr val="5A1705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000" dirty="0">
                <a:solidFill>
                  <a:schemeClr val="accent5"/>
                </a:solidFill>
              </a:rPr>
              <a:t>w, </a:t>
            </a:r>
            <a:r>
              <a:rPr lang="en-US" sz="2000" dirty="0" smtClean="0">
                <a:solidFill>
                  <a:schemeClr val="accent5"/>
                </a:solidFill>
              </a:rPr>
              <a:t>q</a:t>
            </a:r>
            <a:r>
              <a:rPr lang="en-US" sz="2000" baseline="-25000" dirty="0" smtClean="0">
                <a:solidFill>
                  <a:schemeClr val="accent5"/>
                </a:solidFill>
              </a:rPr>
              <a:t>3</a:t>
            </a:r>
            <a:r>
              <a:rPr lang="en-US" dirty="0" smtClean="0">
                <a:solidFill>
                  <a:srgbClr val="5A1705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000" dirty="0" smtClean="0">
                <a:solidFill>
                  <a:schemeClr val="accent5"/>
                </a:solidFill>
              </a:rPr>
              <a:t>w, …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434933" y="3058363"/>
            <a:ext cx="812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5A1705"/>
                </a:solidFill>
              </a:rPr>
              <a:t> w</a:t>
            </a:r>
            <a:endParaRPr lang="en-US" sz="2400" dirty="0">
              <a:solidFill>
                <a:srgbClr val="5A1705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2450488" y="2382773"/>
            <a:ext cx="4183491" cy="274875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 rot="164999">
            <a:off x="3044665" y="2761670"/>
            <a:ext cx="3200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</a:t>
            </a:r>
            <a:r>
              <a:rPr lang="en-US" sz="2000" dirty="0" smtClean="0"/>
              <a:t>ommit request</a:t>
            </a:r>
            <a:endParaRPr lang="en-US" sz="2000" dirty="0"/>
          </a:p>
        </p:txBody>
      </p:sp>
      <p:sp>
        <p:nvSpPr>
          <p:cNvPr id="89" name="TextBox 88"/>
          <p:cNvSpPr txBox="1"/>
          <p:nvPr/>
        </p:nvSpPr>
        <p:spPr>
          <a:xfrm rot="21396967">
            <a:off x="2993381" y="3160565"/>
            <a:ext cx="3200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</a:t>
            </a:r>
            <a:r>
              <a:rPr lang="en-US" sz="2000" dirty="0" smtClean="0"/>
              <a:t>ommit response</a:t>
            </a:r>
            <a:endParaRPr lang="en-US" sz="2000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2440075" y="2036777"/>
            <a:ext cx="4209954" cy="177009"/>
          </a:xfrm>
          <a:prstGeom prst="straightConnector1">
            <a:avLst/>
          </a:prstGeom>
          <a:ln>
            <a:solidFill>
              <a:srgbClr val="6284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2450488" y="3041456"/>
            <a:ext cx="4196191" cy="177009"/>
          </a:xfrm>
          <a:prstGeom prst="straightConnector1">
            <a:avLst/>
          </a:prstGeom>
          <a:ln>
            <a:solidFill>
              <a:srgbClr val="6284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2440075" y="3400207"/>
            <a:ext cx="4183491" cy="274875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2443965" y="4146356"/>
            <a:ext cx="4228749" cy="177009"/>
          </a:xfrm>
          <a:prstGeom prst="straightConnector1">
            <a:avLst/>
          </a:prstGeom>
          <a:ln>
            <a:solidFill>
              <a:srgbClr val="6284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2443965" y="4252720"/>
            <a:ext cx="4228749" cy="177009"/>
          </a:xfrm>
          <a:prstGeom prst="straightConnector1">
            <a:avLst/>
          </a:prstGeom>
          <a:ln>
            <a:solidFill>
              <a:srgbClr val="6284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2440075" y="4354320"/>
            <a:ext cx="4228749" cy="177009"/>
          </a:xfrm>
          <a:prstGeom prst="straightConnector1">
            <a:avLst/>
          </a:prstGeom>
          <a:ln>
            <a:solidFill>
              <a:srgbClr val="6284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2458458" y="4681158"/>
            <a:ext cx="4228749" cy="177009"/>
          </a:xfrm>
          <a:prstGeom prst="straightConnector1">
            <a:avLst/>
          </a:prstGeom>
          <a:ln>
            <a:solidFill>
              <a:srgbClr val="6284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2458458" y="4787522"/>
            <a:ext cx="4228749" cy="177009"/>
          </a:xfrm>
          <a:prstGeom prst="straightConnector1">
            <a:avLst/>
          </a:prstGeom>
          <a:ln>
            <a:solidFill>
              <a:srgbClr val="6284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2454568" y="4889122"/>
            <a:ext cx="4228749" cy="177009"/>
          </a:xfrm>
          <a:prstGeom prst="straightConnector1">
            <a:avLst/>
          </a:prstGeom>
          <a:ln>
            <a:solidFill>
              <a:srgbClr val="6284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 rot="293417">
            <a:off x="3820441" y="1694448"/>
            <a:ext cx="195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, x</a:t>
            </a:r>
            <a:endParaRPr lang="en-US" sz="2400" dirty="0"/>
          </a:p>
        </p:txBody>
      </p:sp>
      <p:sp>
        <p:nvSpPr>
          <p:cNvPr id="84" name="TextBox 83"/>
          <p:cNvSpPr txBox="1"/>
          <p:nvPr/>
        </p:nvSpPr>
        <p:spPr>
          <a:xfrm rot="162105">
            <a:off x="2918441" y="3851997"/>
            <a:ext cx="3975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q</a:t>
            </a:r>
            <a:r>
              <a:rPr lang="en-US" sz="2000" dirty="0" smtClean="0"/>
              <a:t>uery vectors: q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q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q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, …</a:t>
            </a:r>
            <a:endParaRPr lang="en-US" sz="2000" dirty="0"/>
          </a:p>
        </p:txBody>
      </p:sp>
      <p:sp>
        <p:nvSpPr>
          <p:cNvPr id="125" name="Rectangle 124"/>
          <p:cNvSpPr/>
          <p:nvPr/>
        </p:nvSpPr>
        <p:spPr>
          <a:xfrm>
            <a:off x="6696066" y="1923760"/>
            <a:ext cx="1250165" cy="352652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125"/>
          <p:cNvGrpSpPr/>
          <p:nvPr/>
        </p:nvGrpSpPr>
        <p:grpSpPr>
          <a:xfrm>
            <a:off x="7194679" y="3320856"/>
            <a:ext cx="285525" cy="1746066"/>
            <a:chOff x="625214" y="3323855"/>
            <a:chExt cx="383179" cy="846542"/>
          </a:xfrm>
        </p:grpSpPr>
        <p:sp>
          <p:nvSpPr>
            <p:cNvPr id="127" name="Left Bracket 126"/>
            <p:cNvSpPr/>
            <p:nvPr/>
          </p:nvSpPr>
          <p:spPr>
            <a:xfrm>
              <a:off x="625214" y="3323855"/>
              <a:ext cx="91079" cy="846542"/>
            </a:xfrm>
            <a:prstGeom prst="leftBracket">
              <a:avLst>
                <a:gd name="adj" fmla="val 0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Left Bracket 127"/>
            <p:cNvSpPr/>
            <p:nvPr/>
          </p:nvSpPr>
          <p:spPr>
            <a:xfrm flipH="1">
              <a:off x="917314" y="3323855"/>
              <a:ext cx="91079" cy="846542"/>
            </a:xfrm>
            <a:prstGeom prst="leftBracket">
              <a:avLst>
                <a:gd name="adj" fmla="val 0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108130" y="2036249"/>
            <a:ext cx="485162" cy="664696"/>
            <a:chOff x="3189622" y="2781210"/>
            <a:chExt cx="2076450" cy="2233757"/>
          </a:xfrm>
        </p:grpSpPr>
        <p:sp>
          <p:nvSpPr>
            <p:cNvPr id="68" name="Rectangle 67"/>
            <p:cNvSpPr/>
            <p:nvPr/>
          </p:nvSpPr>
          <p:spPr>
            <a:xfrm>
              <a:off x="3562653" y="2894552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3223534" y="3184081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3562653" y="3643043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3215707" y="3926379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4123503" y="3525184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118286" y="4302850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686962" y="2935212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118286" y="2781210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697396" y="3872926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533958" y="4491992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3189622" y="4754564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797427" y="3974180"/>
              <a:ext cx="326076" cy="1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358277" y="3202278"/>
              <a:ext cx="315641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3799766" y="3084254"/>
              <a:ext cx="102219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3768732" y="4617026"/>
              <a:ext cx="349553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/>
            <p:cNvGrpSpPr/>
            <p:nvPr/>
          </p:nvGrpSpPr>
          <p:grpSpPr>
            <a:xfrm>
              <a:off x="4347843" y="4167489"/>
              <a:ext cx="339119" cy="537994"/>
              <a:chOff x="4413250" y="680686"/>
              <a:chExt cx="447675" cy="784908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>
                <a:off x="4413250" y="1465594"/>
                <a:ext cx="240645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4653895" y="680686"/>
                <a:ext cx="207030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653895" y="680686"/>
                <a:ext cx="0" cy="784908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/>
            <p:cNvCxnSpPr/>
            <p:nvPr/>
          </p:nvCxnSpPr>
          <p:spPr>
            <a:xfrm>
              <a:off x="4371009" y="3918542"/>
              <a:ext cx="32085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921736" y="3202278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921736" y="4117288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901985" y="3084254"/>
              <a:ext cx="22151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>
            <a:off x="7339031" y="2756134"/>
            <a:ext cx="0" cy="429229"/>
          </a:xfrm>
          <a:prstGeom prst="straightConnector1">
            <a:avLst/>
          </a:prstGeom>
          <a:ln>
            <a:solidFill>
              <a:srgbClr val="5A170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139054" y="4739402"/>
            <a:ext cx="1403684" cy="701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cap="small" dirty="0">
                <a:solidFill>
                  <a:schemeClr val="accent5"/>
                </a:solidFill>
              </a:rPr>
              <a:t>a</a:t>
            </a:r>
            <a:r>
              <a:rPr lang="en-US" sz="2200" b="1" cap="small" dirty="0" smtClean="0">
                <a:solidFill>
                  <a:schemeClr val="accent5"/>
                </a:solidFill>
              </a:rPr>
              <a:t>ccept/reject</a:t>
            </a:r>
            <a:endParaRPr lang="en-US" sz="2200" b="1" cap="small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944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67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18519" y="492660"/>
            <a:ext cx="1723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Boolean circuit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3467099" y="513030"/>
            <a:ext cx="1723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Arithmetic circuit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6273800" y="487630"/>
            <a:ext cx="2378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Arithmetic circuit with concise gates</a:t>
            </a:r>
            <a:endParaRPr lang="en-US" sz="22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463800" y="930532"/>
            <a:ext cx="9525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ontent Placeholder 2"/>
          <p:cNvSpPr txBox="1">
            <a:spLocks/>
          </p:cNvSpPr>
          <p:nvPr/>
        </p:nvSpPr>
        <p:spPr>
          <a:xfrm>
            <a:off x="741060" y="3347768"/>
            <a:ext cx="7915880" cy="982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Font typeface="Wingdings" charset="2"/>
              <a:buNone/>
            </a:pPr>
            <a:r>
              <a:rPr lang="en-US" sz="2200" dirty="0" smtClean="0"/>
              <a:t>This refinement works best for a restricted class of computations: straight-line, parallelizable, numerical.</a:t>
            </a:r>
            <a:endParaRPr lang="en-US" sz="2200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759176" y="5235586"/>
            <a:ext cx="7755239" cy="591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None/>
            </a:pPr>
            <a:r>
              <a:rPr lang="en-US" sz="2200" dirty="0" smtClean="0"/>
              <a:t>Consider </a:t>
            </a:r>
            <a:r>
              <a:rPr lang="en-US" sz="2200" dirty="0" smtClean="0">
                <a:solidFill>
                  <a:srgbClr val="4A659A"/>
                </a:solidFill>
              </a:rPr>
              <a:t>m × m </a:t>
            </a:r>
            <a:r>
              <a:rPr lang="en-US" sz="2200" dirty="0" smtClean="0"/>
              <a:t>matrix multiplication as our computation f: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130800" y="930532"/>
            <a:ext cx="9525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3837518" y="1421603"/>
            <a:ext cx="1949444" cy="1699441"/>
            <a:chOff x="3761318" y="1929603"/>
            <a:chExt cx="1949444" cy="1699441"/>
          </a:xfrm>
        </p:grpSpPr>
        <p:grpSp>
          <p:nvGrpSpPr>
            <p:cNvPr id="59" name="Group 58"/>
            <p:cNvGrpSpPr/>
            <p:nvPr/>
          </p:nvGrpSpPr>
          <p:grpSpPr>
            <a:xfrm>
              <a:off x="3761318" y="1971932"/>
              <a:ext cx="1094312" cy="1643909"/>
              <a:chOff x="3219122" y="1433669"/>
              <a:chExt cx="2020144" cy="2357487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3660775" y="1433669"/>
                <a:ext cx="285750" cy="44593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>
                <a:off x="3241675" y="1778000"/>
                <a:ext cx="4191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3231822" y="2418470"/>
                <a:ext cx="4191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tangle 62"/>
              <p:cNvSpPr/>
              <p:nvPr/>
            </p:nvSpPr>
            <p:spPr>
              <a:xfrm>
                <a:off x="4533900" y="2028803"/>
                <a:ext cx="285750" cy="102138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3231822" y="3711260"/>
                <a:ext cx="4191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375150" y="2118291"/>
                <a:ext cx="1587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819650" y="2487766"/>
                <a:ext cx="41961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943022" y="1708627"/>
                <a:ext cx="14637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219122" y="3050187"/>
                <a:ext cx="4191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238172" y="1542072"/>
                <a:ext cx="4191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231822" y="2168748"/>
                <a:ext cx="4191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231822" y="2804937"/>
                <a:ext cx="4191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3231822" y="3473765"/>
                <a:ext cx="4191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4089400" y="1608890"/>
                <a:ext cx="285750" cy="60028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4089400" y="2874347"/>
                <a:ext cx="285750" cy="60028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660447" y="2052531"/>
                <a:ext cx="285750" cy="44593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657272" y="2701035"/>
                <a:ext cx="285750" cy="44593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657272" y="3345225"/>
                <a:ext cx="285750" cy="44593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/>
              <p:nvPr/>
            </p:nvCxnSpPr>
            <p:spPr>
              <a:xfrm>
                <a:off x="3949044" y="2118291"/>
                <a:ext cx="14637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943022" y="2960127"/>
                <a:ext cx="14637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949044" y="3398870"/>
                <a:ext cx="14637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375150" y="2957518"/>
                <a:ext cx="1587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3924367" y="1929603"/>
              <a:ext cx="156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×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925338" y="2362875"/>
              <a:ext cx="156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×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922989" y="2808108"/>
              <a:ext cx="156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×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923067" y="3259712"/>
              <a:ext cx="156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×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164049" y="2097337"/>
              <a:ext cx="156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163654" y="2988541"/>
              <a:ext cx="156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404440" y="2509444"/>
              <a:ext cx="156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830229" y="2469790"/>
              <a:ext cx="880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834736"/>
                  </a:solidFill>
                </a:rPr>
                <a:t>a</a:t>
              </a:r>
              <a:r>
                <a:rPr lang="en-US" dirty="0" err="1" smtClean="0">
                  <a:solidFill>
                    <a:srgbClr val="834736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r>
                <a:rPr lang="en-US" dirty="0" err="1" smtClean="0">
                  <a:solidFill>
                    <a:srgbClr val="834736"/>
                  </a:solidFill>
                </a:rPr>
                <a:t>b</a:t>
              </a:r>
              <a:endParaRPr lang="en-US" dirty="0">
                <a:solidFill>
                  <a:srgbClr val="834736"/>
                </a:solidFill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870699" y="1451232"/>
            <a:ext cx="1854199" cy="1230184"/>
            <a:chOff x="6794499" y="1984632"/>
            <a:chExt cx="1854199" cy="1230184"/>
          </a:xfrm>
        </p:grpSpPr>
        <p:sp>
          <p:nvSpPr>
            <p:cNvPr id="41" name="Rectangle 40"/>
            <p:cNvSpPr/>
            <p:nvPr/>
          </p:nvSpPr>
          <p:spPr>
            <a:xfrm>
              <a:off x="7213599" y="1984632"/>
              <a:ext cx="285750" cy="12301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6797675" y="2227403"/>
              <a:ext cx="41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794499" y="2097337"/>
              <a:ext cx="41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113058" y="2290970"/>
              <a:ext cx="4953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2800" dirty="0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7512049" y="2555846"/>
              <a:ext cx="2984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6797675" y="2432627"/>
              <a:ext cx="41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6797675" y="2559626"/>
              <a:ext cx="41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6797675" y="2740372"/>
              <a:ext cx="41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797675" y="2867371"/>
              <a:ext cx="41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794499" y="3048350"/>
              <a:ext cx="41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794499" y="3175349"/>
              <a:ext cx="41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7768165" y="2332625"/>
              <a:ext cx="880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accent4"/>
                  </a:solidFill>
                </a:rPr>
                <a:t>a</a:t>
              </a:r>
              <a:r>
                <a:rPr lang="en-US" dirty="0" err="1" smtClean="0">
                  <a:solidFill>
                    <a:schemeClr val="accent4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r>
                <a:rPr lang="en-US" dirty="0" err="1" smtClean="0">
                  <a:solidFill>
                    <a:schemeClr val="accent4"/>
                  </a:solidFill>
                </a:rPr>
                <a:t>b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859367" y="1457428"/>
            <a:ext cx="1384300" cy="16382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2230967" y="1807336"/>
            <a:ext cx="63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834736"/>
                </a:solidFill>
              </a:rPr>
              <a:t>a</a:t>
            </a:r>
            <a:r>
              <a:rPr lang="en-US" dirty="0" err="1" smtClean="0">
                <a:solidFill>
                  <a:srgbClr val="834736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err="1" smtClean="0">
                <a:solidFill>
                  <a:srgbClr val="834736"/>
                </a:solidFill>
              </a:rPr>
              <a:t>b</a:t>
            </a:r>
            <a:endParaRPr lang="en-US" dirty="0">
              <a:solidFill>
                <a:srgbClr val="834736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98500" y="1460824"/>
            <a:ext cx="172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omething gross</a:t>
            </a:r>
            <a:endParaRPr lang="en-US" dirty="0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2230967" y="2210119"/>
            <a:ext cx="3852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5224837" y="4377954"/>
            <a:ext cx="217658" cy="775424"/>
            <a:chOff x="625214" y="3323855"/>
            <a:chExt cx="383179" cy="846542"/>
          </a:xfrm>
        </p:grpSpPr>
        <p:sp>
          <p:nvSpPr>
            <p:cNvPr id="126" name="Left Bracket 125"/>
            <p:cNvSpPr/>
            <p:nvPr/>
          </p:nvSpPr>
          <p:spPr>
            <a:xfrm>
              <a:off x="625214" y="3323855"/>
              <a:ext cx="91079" cy="846542"/>
            </a:xfrm>
            <a:prstGeom prst="leftBracket">
              <a:avLst>
                <a:gd name="adj" fmla="val 0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Left Bracket 126"/>
            <p:cNvSpPr/>
            <p:nvPr/>
          </p:nvSpPr>
          <p:spPr>
            <a:xfrm flipH="1">
              <a:off x="917314" y="3323855"/>
              <a:ext cx="91079" cy="846542"/>
            </a:xfrm>
            <a:prstGeom prst="leftBracket">
              <a:avLst>
                <a:gd name="adj" fmla="val 0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853670" y="4377954"/>
            <a:ext cx="485162" cy="664696"/>
            <a:chOff x="3189622" y="2781210"/>
            <a:chExt cx="2076450" cy="2233757"/>
          </a:xfrm>
        </p:grpSpPr>
        <p:sp>
          <p:nvSpPr>
            <p:cNvPr id="129" name="Rectangle 128"/>
            <p:cNvSpPr/>
            <p:nvPr/>
          </p:nvSpPr>
          <p:spPr>
            <a:xfrm>
              <a:off x="3562653" y="2894552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/>
            <p:cNvCxnSpPr/>
            <p:nvPr/>
          </p:nvCxnSpPr>
          <p:spPr>
            <a:xfrm>
              <a:off x="3223534" y="3184081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/>
            <p:cNvSpPr/>
            <p:nvPr/>
          </p:nvSpPr>
          <p:spPr>
            <a:xfrm>
              <a:off x="3562653" y="3643043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3215707" y="3926379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 132"/>
            <p:cNvSpPr/>
            <p:nvPr/>
          </p:nvSpPr>
          <p:spPr>
            <a:xfrm>
              <a:off x="4123503" y="3525184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4118286" y="4302850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686962" y="2935212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118286" y="2781210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697396" y="3872926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533958" y="4491992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Connector 138"/>
            <p:cNvCxnSpPr/>
            <p:nvPr/>
          </p:nvCxnSpPr>
          <p:spPr>
            <a:xfrm>
              <a:off x="3189622" y="4754564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3797427" y="3974180"/>
              <a:ext cx="326076" cy="1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4358277" y="3202278"/>
              <a:ext cx="315641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V="1">
              <a:off x="3799766" y="3084254"/>
              <a:ext cx="102219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3768732" y="4617026"/>
              <a:ext cx="349553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Group 143"/>
            <p:cNvGrpSpPr/>
            <p:nvPr/>
          </p:nvGrpSpPr>
          <p:grpSpPr>
            <a:xfrm>
              <a:off x="4347843" y="4167489"/>
              <a:ext cx="339119" cy="537994"/>
              <a:chOff x="4413250" y="680686"/>
              <a:chExt cx="447675" cy="784908"/>
            </a:xfrm>
          </p:grpSpPr>
          <p:cxnSp>
            <p:nvCxnSpPr>
              <p:cNvPr id="149" name="Straight Connector 148"/>
              <p:cNvCxnSpPr/>
              <p:nvPr/>
            </p:nvCxnSpPr>
            <p:spPr>
              <a:xfrm>
                <a:off x="4413250" y="1465594"/>
                <a:ext cx="240645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4653895" y="680686"/>
                <a:ext cx="207030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4653895" y="680686"/>
                <a:ext cx="0" cy="784908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5" name="Straight Connector 144"/>
            <p:cNvCxnSpPr/>
            <p:nvPr/>
          </p:nvCxnSpPr>
          <p:spPr>
            <a:xfrm>
              <a:off x="4371009" y="3918542"/>
              <a:ext cx="32085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4921736" y="3202278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4921736" y="4117288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3901985" y="3084254"/>
              <a:ext cx="22151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Straight Arrow Connector 151"/>
          <p:cNvCxnSpPr/>
          <p:nvPr/>
        </p:nvCxnSpPr>
        <p:spPr>
          <a:xfrm>
            <a:off x="4486990" y="4720020"/>
            <a:ext cx="554910" cy="0"/>
          </a:xfrm>
          <a:prstGeom prst="straightConnector1">
            <a:avLst/>
          </a:prstGeom>
          <a:ln>
            <a:solidFill>
              <a:srgbClr val="5A170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Content Placeholder 2"/>
          <p:cNvSpPr txBox="1">
            <a:spLocks/>
          </p:cNvSpPr>
          <p:nvPr/>
        </p:nvSpPr>
        <p:spPr>
          <a:xfrm>
            <a:off x="6083300" y="5644761"/>
            <a:ext cx="2692189" cy="1125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800"/>
              </a:spcBef>
              <a:buNone/>
            </a:pPr>
            <a:r>
              <a:rPr lang="en-US" sz="2200" b="1" dirty="0" smtClean="0">
                <a:solidFill>
                  <a:schemeClr val="accent4">
                    <a:lumMod val="75000"/>
                  </a:schemeClr>
                </a:solidFill>
              </a:rPr>
              <a:t>w</a:t>
            </a:r>
            <a:r>
              <a:rPr lang="en-US" sz="2200" b="1" dirty="0" smtClean="0">
                <a:solidFill>
                  <a:srgbClr val="834736"/>
                </a:solidFill>
              </a:rPr>
              <a:t> </a:t>
            </a:r>
            <a:r>
              <a:rPr lang="en-US" sz="2200" dirty="0" smtClean="0"/>
              <a:t>has </a:t>
            </a:r>
            <a:r>
              <a:rPr lang="en-US" sz="2200" dirty="0"/>
              <a:t>O(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sz="2200" baseline="30000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en-US" sz="2200" dirty="0" smtClean="0"/>
              <a:t>) entries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200" b="1" dirty="0" smtClean="0">
                <a:solidFill>
                  <a:schemeClr val="accent5"/>
                </a:solidFill>
              </a:rPr>
              <a:t>w</a:t>
            </a:r>
            <a:r>
              <a:rPr lang="en-US" sz="2200" dirty="0" smtClean="0">
                <a:solidFill>
                  <a:srgbClr val="834736"/>
                </a:solidFill>
              </a:rPr>
              <a:t> </a:t>
            </a:r>
            <a:r>
              <a:rPr lang="en-US" sz="2200" dirty="0"/>
              <a:t>has O(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sz="2200" baseline="30000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sz="2200" dirty="0" smtClean="0"/>
              <a:t>) entries</a:t>
            </a: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5604894" y="5885688"/>
            <a:ext cx="478406" cy="0"/>
          </a:xfrm>
          <a:prstGeom prst="straightConnector1">
            <a:avLst/>
          </a:prstGeom>
          <a:ln>
            <a:solidFill>
              <a:srgbClr val="5A170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5604894" y="6330188"/>
            <a:ext cx="478406" cy="0"/>
          </a:xfrm>
          <a:prstGeom prst="straightConnector1">
            <a:avLst/>
          </a:prstGeom>
          <a:ln>
            <a:solidFill>
              <a:srgbClr val="5A170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5417095" y="4280355"/>
            <a:ext cx="5914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5A1705"/>
                </a:solidFill>
              </a:rPr>
              <a:t> w</a:t>
            </a:r>
            <a:endParaRPr lang="en-US" sz="2200" b="1" dirty="0">
              <a:solidFill>
                <a:srgbClr val="5A1705"/>
              </a:solidFill>
            </a:endParaRPr>
          </a:p>
        </p:txBody>
      </p:sp>
      <p:sp>
        <p:nvSpPr>
          <p:cNvPr id="90" name="Content Placeholder 2"/>
          <p:cNvSpPr txBox="1">
            <a:spLocks/>
          </p:cNvSpPr>
          <p:nvPr/>
        </p:nvSpPr>
        <p:spPr>
          <a:xfrm>
            <a:off x="833741" y="5640813"/>
            <a:ext cx="5174821" cy="865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100" indent="-292100">
              <a:spcBef>
                <a:spcPts val="800"/>
              </a:spcBef>
              <a:buFont typeface="Arial"/>
              <a:buChar char="•"/>
            </a:pPr>
            <a:r>
              <a:rPr lang="en-US" sz="2200" dirty="0" smtClean="0"/>
              <a:t>The Boolean circuit has O(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sz="2200" baseline="30000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sz="2200" dirty="0" smtClean="0"/>
              <a:t>) gates</a:t>
            </a:r>
          </a:p>
          <a:p>
            <a:pPr marL="292100" indent="-292100">
              <a:spcBef>
                <a:spcPts val="800"/>
              </a:spcBef>
              <a:buFont typeface="Arial"/>
              <a:buChar char="•"/>
            </a:pPr>
            <a:r>
              <a:rPr lang="en-US" sz="2200" dirty="0" smtClean="0"/>
              <a:t>The new representation has </a:t>
            </a:r>
            <a:r>
              <a:rPr lang="en-US" sz="2200" dirty="0" smtClean="0">
                <a:solidFill>
                  <a:srgbClr val="4A659A"/>
                </a:solidFill>
              </a:rPr>
              <a:t>m</a:t>
            </a:r>
            <a:r>
              <a:rPr lang="en-US" sz="2200" baseline="30000" dirty="0" smtClean="0">
                <a:solidFill>
                  <a:srgbClr val="4A659A"/>
                </a:solidFill>
              </a:rPr>
              <a:t>2</a:t>
            </a:r>
            <a:r>
              <a:rPr lang="en-US" sz="2200" dirty="0" smtClean="0"/>
              <a:t> gates</a:t>
            </a:r>
          </a:p>
        </p:txBody>
      </p:sp>
    </p:spTree>
    <p:extLst>
      <p:ext uri="{BB962C8B-B14F-4D97-AF65-F5344CB8AC3E}">
        <p14:creationId xmlns:p14="http://schemas.microsoft.com/office/powerpoint/2010/main" val="4208059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/>
      <p:bldP spid="103" grpId="0"/>
      <p:bldP spid="1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Oval 98"/>
          <p:cNvSpPr/>
          <p:nvPr/>
        </p:nvSpPr>
        <p:spPr>
          <a:xfrm>
            <a:off x="6963603" y="2867645"/>
            <a:ext cx="707198" cy="2313956"/>
          </a:xfrm>
          <a:prstGeom prst="ellipse">
            <a:avLst/>
          </a:prstGeom>
          <a:solidFill>
            <a:schemeClr val="accent3">
              <a:lumMod val="40000"/>
              <a:lumOff val="60000"/>
              <a:alpha val="4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 rot="262169">
            <a:off x="2423660" y="3715675"/>
            <a:ext cx="4348761" cy="819702"/>
          </a:xfrm>
          <a:prstGeom prst="ellipse">
            <a:avLst/>
          </a:prstGeom>
          <a:solidFill>
            <a:schemeClr val="accent3">
              <a:lumMod val="40000"/>
              <a:lumOff val="60000"/>
              <a:alpha val="4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273349" y="2629134"/>
            <a:ext cx="4493810" cy="893548"/>
          </a:xfrm>
          <a:prstGeom prst="ellipse">
            <a:avLst/>
          </a:prstGeom>
          <a:solidFill>
            <a:schemeClr val="accent3">
              <a:lumMod val="40000"/>
              <a:lumOff val="60000"/>
              <a:alpha val="4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071015" y="1496868"/>
            <a:ext cx="535735" cy="526063"/>
          </a:xfrm>
          <a:prstGeom prst="ellipse">
            <a:avLst/>
          </a:prstGeom>
          <a:solidFill>
            <a:schemeClr val="accent3">
              <a:lumMod val="40000"/>
              <a:lumOff val="60000"/>
              <a:alpha val="4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 rot="293417">
            <a:off x="3377907" y="1503949"/>
            <a:ext cx="195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“f”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1181099" y="1762206"/>
            <a:ext cx="1250165" cy="352652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 rot="21329636">
            <a:off x="3480515" y="1922233"/>
            <a:ext cx="195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y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1100954" y="1363804"/>
            <a:ext cx="1403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client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99229" y="1339560"/>
            <a:ext cx="1403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server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422233" y="2905963"/>
            <a:ext cx="812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5A1705"/>
                </a:solidFill>
              </a:rPr>
              <a:t> w</a:t>
            </a:r>
            <a:endParaRPr lang="en-US" sz="2400" dirty="0">
              <a:solidFill>
                <a:srgbClr val="5A1705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2437788" y="2230373"/>
            <a:ext cx="4183491" cy="274875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 rot="164999">
            <a:off x="3031965" y="2609270"/>
            <a:ext cx="3200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c</a:t>
            </a:r>
            <a:r>
              <a:rPr lang="en-US" sz="2000" dirty="0" smtClean="0">
                <a:solidFill>
                  <a:srgbClr val="000000"/>
                </a:solidFill>
              </a:rPr>
              <a:t>ommit request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 rot="21396967">
            <a:off x="2980681" y="3008165"/>
            <a:ext cx="3200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</a:t>
            </a:r>
            <a:r>
              <a:rPr lang="en-US" sz="2000" dirty="0" smtClean="0"/>
              <a:t>ommit response</a:t>
            </a:r>
            <a:endParaRPr lang="en-US" sz="2000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2427375" y="1884377"/>
            <a:ext cx="4209954" cy="177009"/>
          </a:xfrm>
          <a:prstGeom prst="straightConnector1">
            <a:avLst/>
          </a:prstGeom>
          <a:ln>
            <a:solidFill>
              <a:srgbClr val="6284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2437788" y="2889056"/>
            <a:ext cx="4196191" cy="177009"/>
          </a:xfrm>
          <a:prstGeom prst="straightConnector1">
            <a:avLst/>
          </a:prstGeom>
          <a:ln>
            <a:solidFill>
              <a:srgbClr val="6284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2427375" y="3247807"/>
            <a:ext cx="4183491" cy="274875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2431265" y="3993956"/>
            <a:ext cx="4228749" cy="177009"/>
          </a:xfrm>
          <a:prstGeom prst="straightConnector1">
            <a:avLst/>
          </a:prstGeom>
          <a:ln>
            <a:solidFill>
              <a:srgbClr val="6284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2431265" y="4100320"/>
            <a:ext cx="4228749" cy="177009"/>
          </a:xfrm>
          <a:prstGeom prst="straightConnector1">
            <a:avLst/>
          </a:prstGeom>
          <a:ln>
            <a:solidFill>
              <a:srgbClr val="6284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2427375" y="4201920"/>
            <a:ext cx="4228749" cy="177009"/>
          </a:xfrm>
          <a:prstGeom prst="straightConnector1">
            <a:avLst/>
          </a:prstGeom>
          <a:ln>
            <a:solidFill>
              <a:srgbClr val="6284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2445758" y="4528758"/>
            <a:ext cx="4228749" cy="177009"/>
          </a:xfrm>
          <a:prstGeom prst="straightConnector1">
            <a:avLst/>
          </a:prstGeom>
          <a:ln>
            <a:solidFill>
              <a:srgbClr val="6284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2445758" y="4635122"/>
            <a:ext cx="4228749" cy="177009"/>
          </a:xfrm>
          <a:prstGeom prst="straightConnector1">
            <a:avLst/>
          </a:prstGeom>
          <a:ln>
            <a:solidFill>
              <a:srgbClr val="6284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2441868" y="4736722"/>
            <a:ext cx="4228749" cy="177009"/>
          </a:xfrm>
          <a:prstGeom prst="straightConnector1">
            <a:avLst/>
          </a:prstGeom>
          <a:ln>
            <a:solidFill>
              <a:srgbClr val="6284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 rot="293417">
            <a:off x="3807741" y="1542048"/>
            <a:ext cx="195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, x</a:t>
            </a:r>
            <a:endParaRPr lang="en-US" sz="2400" dirty="0"/>
          </a:p>
        </p:txBody>
      </p:sp>
      <p:sp>
        <p:nvSpPr>
          <p:cNvPr id="84" name="TextBox 83"/>
          <p:cNvSpPr txBox="1"/>
          <p:nvPr/>
        </p:nvSpPr>
        <p:spPr>
          <a:xfrm rot="162105">
            <a:off x="2905741" y="3699597"/>
            <a:ext cx="3975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q</a:t>
            </a:r>
            <a:r>
              <a:rPr lang="en-US" sz="2000" dirty="0" smtClean="0"/>
              <a:t>uery vectors: q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q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q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, …</a:t>
            </a:r>
            <a:endParaRPr lang="en-US" sz="2000" dirty="0"/>
          </a:p>
        </p:txBody>
      </p:sp>
      <p:sp>
        <p:nvSpPr>
          <p:cNvPr id="125" name="Rectangle 124"/>
          <p:cNvSpPr/>
          <p:nvPr/>
        </p:nvSpPr>
        <p:spPr>
          <a:xfrm>
            <a:off x="6683366" y="1771360"/>
            <a:ext cx="1250165" cy="352652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125"/>
          <p:cNvGrpSpPr/>
          <p:nvPr/>
        </p:nvGrpSpPr>
        <p:grpSpPr>
          <a:xfrm>
            <a:off x="7181979" y="3168456"/>
            <a:ext cx="285525" cy="1746066"/>
            <a:chOff x="625214" y="3323855"/>
            <a:chExt cx="383179" cy="846542"/>
          </a:xfrm>
        </p:grpSpPr>
        <p:sp>
          <p:nvSpPr>
            <p:cNvPr id="127" name="Left Bracket 126"/>
            <p:cNvSpPr/>
            <p:nvPr/>
          </p:nvSpPr>
          <p:spPr>
            <a:xfrm>
              <a:off x="625214" y="3323855"/>
              <a:ext cx="91079" cy="846542"/>
            </a:xfrm>
            <a:prstGeom prst="leftBracket">
              <a:avLst>
                <a:gd name="adj" fmla="val 0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Left Bracket 127"/>
            <p:cNvSpPr/>
            <p:nvPr/>
          </p:nvSpPr>
          <p:spPr>
            <a:xfrm flipH="1">
              <a:off x="917314" y="3323855"/>
              <a:ext cx="91079" cy="846542"/>
            </a:xfrm>
            <a:prstGeom prst="leftBracket">
              <a:avLst>
                <a:gd name="adj" fmla="val 0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095430" y="1883849"/>
            <a:ext cx="485162" cy="664696"/>
            <a:chOff x="3189622" y="2781210"/>
            <a:chExt cx="2076450" cy="2233757"/>
          </a:xfrm>
        </p:grpSpPr>
        <p:sp>
          <p:nvSpPr>
            <p:cNvPr id="68" name="Rectangle 67"/>
            <p:cNvSpPr/>
            <p:nvPr/>
          </p:nvSpPr>
          <p:spPr>
            <a:xfrm>
              <a:off x="3562653" y="2894552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3223534" y="3184081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3562653" y="3643043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3215707" y="3926379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4123503" y="3525184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118286" y="4302850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686962" y="2935212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118286" y="2781210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697396" y="3872926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533958" y="4491992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3189622" y="4754564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797427" y="3974180"/>
              <a:ext cx="326076" cy="1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358277" y="3202278"/>
              <a:ext cx="315641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3799766" y="3084254"/>
              <a:ext cx="102219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3768732" y="4617026"/>
              <a:ext cx="349553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/>
            <p:cNvGrpSpPr/>
            <p:nvPr/>
          </p:nvGrpSpPr>
          <p:grpSpPr>
            <a:xfrm>
              <a:off x="4347843" y="4167489"/>
              <a:ext cx="339119" cy="537994"/>
              <a:chOff x="4413250" y="680686"/>
              <a:chExt cx="447675" cy="784908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>
                <a:off x="4413250" y="1465594"/>
                <a:ext cx="240645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4653895" y="680686"/>
                <a:ext cx="207030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653895" y="680686"/>
                <a:ext cx="0" cy="784908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/>
            <p:cNvCxnSpPr/>
            <p:nvPr/>
          </p:nvCxnSpPr>
          <p:spPr>
            <a:xfrm>
              <a:off x="4371009" y="3918542"/>
              <a:ext cx="32085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921736" y="3202278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921736" y="4117288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901985" y="3084254"/>
              <a:ext cx="22151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>
            <a:off x="7326331" y="2603734"/>
            <a:ext cx="0" cy="429229"/>
          </a:xfrm>
          <a:prstGeom prst="straightConnector1">
            <a:avLst/>
          </a:prstGeom>
          <a:ln>
            <a:solidFill>
              <a:srgbClr val="5A170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225750" y="1216162"/>
            <a:ext cx="44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2400" dirty="0"/>
          </a:p>
        </p:txBody>
      </p:sp>
      <p:sp>
        <p:nvSpPr>
          <p:cNvPr id="60" name="TextBox 59"/>
          <p:cNvSpPr txBox="1"/>
          <p:nvPr/>
        </p:nvSpPr>
        <p:spPr>
          <a:xfrm rot="21448533">
            <a:off x="2292592" y="4777112"/>
            <a:ext cx="4677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/>
                </a:solidFill>
              </a:rPr>
              <a:t>r</a:t>
            </a:r>
            <a:r>
              <a:rPr lang="en-US" sz="2000" dirty="0" smtClean="0">
                <a:solidFill>
                  <a:schemeClr val="accent5"/>
                </a:solidFill>
              </a:rPr>
              <a:t>esponse scalars: q</a:t>
            </a:r>
            <a:r>
              <a:rPr lang="en-US" sz="2000" baseline="-25000" dirty="0" smtClean="0">
                <a:solidFill>
                  <a:schemeClr val="accent5"/>
                </a:solidFill>
              </a:rPr>
              <a:t>1</a:t>
            </a:r>
            <a:r>
              <a:rPr lang="en-US" dirty="0" smtClean="0">
                <a:solidFill>
                  <a:srgbClr val="5A1705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000" dirty="0" smtClean="0">
                <a:solidFill>
                  <a:schemeClr val="accent5"/>
                </a:solidFill>
              </a:rPr>
              <a:t>w, q</a:t>
            </a:r>
            <a:r>
              <a:rPr lang="en-US" sz="2000" baseline="-25000" dirty="0" smtClean="0">
                <a:solidFill>
                  <a:schemeClr val="accent5"/>
                </a:solidFill>
              </a:rPr>
              <a:t>2</a:t>
            </a:r>
            <a:r>
              <a:rPr lang="en-US" dirty="0" smtClean="0">
                <a:solidFill>
                  <a:srgbClr val="5A1705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000" dirty="0">
                <a:solidFill>
                  <a:schemeClr val="accent5"/>
                </a:solidFill>
              </a:rPr>
              <a:t>w, </a:t>
            </a:r>
            <a:r>
              <a:rPr lang="en-US" sz="2000" dirty="0" smtClean="0">
                <a:solidFill>
                  <a:schemeClr val="accent5"/>
                </a:solidFill>
              </a:rPr>
              <a:t>q</a:t>
            </a:r>
            <a:r>
              <a:rPr lang="en-US" sz="2000" baseline="-25000" dirty="0" smtClean="0">
                <a:solidFill>
                  <a:schemeClr val="accent5"/>
                </a:solidFill>
              </a:rPr>
              <a:t>3</a:t>
            </a:r>
            <a:r>
              <a:rPr lang="en-US" dirty="0" smtClean="0">
                <a:solidFill>
                  <a:srgbClr val="5A1705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000" dirty="0" smtClean="0">
                <a:solidFill>
                  <a:schemeClr val="accent5"/>
                </a:solidFill>
              </a:rPr>
              <a:t>w, …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55699" y="4583456"/>
            <a:ext cx="1403684" cy="701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cap="small" dirty="0">
                <a:solidFill>
                  <a:schemeClr val="accent5"/>
                </a:solidFill>
              </a:rPr>
              <a:t>a</a:t>
            </a:r>
            <a:r>
              <a:rPr lang="en-US" sz="2200" b="1" cap="small" dirty="0" smtClean="0">
                <a:solidFill>
                  <a:schemeClr val="accent5"/>
                </a:solidFill>
              </a:rPr>
              <a:t>ccept/reject</a:t>
            </a:r>
            <a:endParaRPr lang="en-US" sz="2200" b="1" cap="small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907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9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1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442212" y="3190438"/>
            <a:ext cx="450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w</a:t>
            </a:r>
            <a:endParaRPr lang="en-US" sz="2400" b="1" dirty="0">
              <a:solidFill>
                <a:schemeClr val="accent5"/>
              </a:solidFill>
              <a:sym typeface="Wingdings"/>
            </a:endParaRPr>
          </a:p>
        </p:txBody>
      </p:sp>
      <p:sp>
        <p:nvSpPr>
          <p:cNvPr id="29" name="Rectangle 28"/>
          <p:cNvSpPr/>
          <p:nvPr/>
        </p:nvSpPr>
        <p:spPr>
          <a:xfrm rot="5400000">
            <a:off x="652076" y="2983735"/>
            <a:ext cx="1965300" cy="100778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141152" y="2504977"/>
            <a:ext cx="102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server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829115" y="624412"/>
            <a:ext cx="78601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sz="2200" dirty="0" smtClean="0">
                <a:solidFill>
                  <a:schemeClr val="tx2"/>
                </a:solidFill>
              </a:rPr>
              <a:t>We can sometimes exploit the structure of a computation.</a:t>
            </a:r>
            <a:endParaRPr lang="en-US" sz="2200" dirty="0">
              <a:solidFill>
                <a:schemeClr val="tx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972983" y="2498932"/>
            <a:ext cx="383179" cy="2325727"/>
            <a:chOff x="625214" y="3323855"/>
            <a:chExt cx="383179" cy="846542"/>
          </a:xfrm>
        </p:grpSpPr>
        <p:sp>
          <p:nvSpPr>
            <p:cNvPr id="10" name="Left Bracket 9"/>
            <p:cNvSpPr/>
            <p:nvPr/>
          </p:nvSpPr>
          <p:spPr>
            <a:xfrm>
              <a:off x="625214" y="3323855"/>
              <a:ext cx="91079" cy="846542"/>
            </a:xfrm>
            <a:prstGeom prst="leftBracket">
              <a:avLst>
                <a:gd name="adj" fmla="val 0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/>
            <p:cNvSpPr/>
            <p:nvPr/>
          </p:nvSpPr>
          <p:spPr>
            <a:xfrm flipH="1">
              <a:off x="917314" y="3323855"/>
              <a:ext cx="91079" cy="846542"/>
            </a:xfrm>
            <a:prstGeom prst="leftBracket">
              <a:avLst>
                <a:gd name="adj" fmla="val 0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824483" y="5251389"/>
            <a:ext cx="763371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sz="2200" dirty="0">
                <a:solidFill>
                  <a:schemeClr val="tx2"/>
                </a:solidFill>
              </a:rPr>
              <a:t>T</a:t>
            </a:r>
            <a:r>
              <a:rPr lang="en-US" sz="2200" dirty="0" smtClean="0">
                <a:solidFill>
                  <a:schemeClr val="tx2"/>
                </a:solidFill>
              </a:rPr>
              <a:t>his eliminates the server’s PCP-based overhead, and may apply to PCPs more broadly.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126560" y="2480894"/>
            <a:ext cx="383179" cy="1090883"/>
            <a:chOff x="625214" y="3323855"/>
            <a:chExt cx="383179" cy="846542"/>
          </a:xfrm>
        </p:grpSpPr>
        <p:sp>
          <p:nvSpPr>
            <p:cNvPr id="18" name="Left Bracket 17"/>
            <p:cNvSpPr/>
            <p:nvPr/>
          </p:nvSpPr>
          <p:spPr>
            <a:xfrm>
              <a:off x="625214" y="3323855"/>
              <a:ext cx="91079" cy="846542"/>
            </a:xfrm>
            <a:prstGeom prst="leftBracket">
              <a:avLst>
                <a:gd name="adj" fmla="val 0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Bracket 18"/>
            <p:cNvSpPr/>
            <p:nvPr/>
          </p:nvSpPr>
          <p:spPr>
            <a:xfrm flipH="1">
              <a:off x="917314" y="3323855"/>
              <a:ext cx="91079" cy="846542"/>
            </a:xfrm>
            <a:prstGeom prst="leftBracket">
              <a:avLst>
                <a:gd name="adj" fmla="val 0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197406" y="1981685"/>
            <a:ext cx="230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before:</a:t>
            </a:r>
            <a:r>
              <a:rPr lang="en-US" dirty="0"/>
              <a:t> </a:t>
            </a:r>
            <a:r>
              <a:rPr lang="en-US" dirty="0" smtClean="0"/>
              <a:t>O(</a:t>
            </a:r>
            <a:r>
              <a:rPr lang="en-US" dirty="0" smtClean="0">
                <a:solidFill>
                  <a:srgbClr val="4A659A"/>
                </a:solidFill>
              </a:rPr>
              <a:t>m</a:t>
            </a:r>
            <a:r>
              <a:rPr lang="en-US" baseline="30000" dirty="0" smtClean="0">
                <a:solidFill>
                  <a:srgbClr val="4A659A"/>
                </a:solidFill>
              </a:rPr>
              <a:t>4</a:t>
            </a:r>
            <a:r>
              <a:rPr lang="en-US" dirty="0" smtClean="0"/>
              <a:t>)</a:t>
            </a:r>
            <a:r>
              <a:rPr lang="en-US" dirty="0" smtClean="0">
                <a:solidFill>
                  <a:schemeClr val="tx2"/>
                </a:solidFill>
              </a:rPr>
              <a:t> entries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49321" y="1994870"/>
            <a:ext cx="193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after: </a:t>
            </a:r>
            <a:r>
              <a:rPr lang="en-US" dirty="0" smtClean="0">
                <a:solidFill>
                  <a:srgbClr val="4A659A"/>
                </a:solidFill>
              </a:rPr>
              <a:t>m</a:t>
            </a:r>
            <a:r>
              <a:rPr lang="en-US" baseline="30000" dirty="0" smtClean="0">
                <a:solidFill>
                  <a:srgbClr val="4A659A"/>
                </a:solidFill>
              </a:rPr>
              <a:t>3</a:t>
            </a:r>
            <a:r>
              <a:rPr lang="en-US" dirty="0" smtClean="0">
                <a:solidFill>
                  <a:schemeClr val="tx2"/>
                </a:solidFill>
              </a:rPr>
              <a:t> entries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892300" y="2517680"/>
            <a:ext cx="1866900" cy="762243"/>
          </a:xfrm>
          <a:prstGeom prst="line">
            <a:avLst/>
          </a:prstGeom>
          <a:ln w="12700" cmpd="sng">
            <a:solidFill>
              <a:schemeClr val="accent5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892300" y="3652103"/>
            <a:ext cx="1955800" cy="1172556"/>
          </a:xfrm>
          <a:prstGeom prst="line">
            <a:avLst/>
          </a:prstGeom>
          <a:ln w="12700" cmpd="sng">
            <a:solidFill>
              <a:schemeClr val="accent5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006912" y="2693076"/>
            <a:ext cx="292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D2F2B"/>
                </a:solidFill>
              </a:rPr>
              <a:t>×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006912" y="2939264"/>
            <a:ext cx="292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D2F2B"/>
                </a:solidFill>
              </a:rPr>
              <a:t>×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006974" y="3190708"/>
            <a:ext cx="292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D2F2B"/>
                </a:solidFill>
              </a:rPr>
              <a:t>×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019612" y="2454177"/>
            <a:ext cx="292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D2F2B"/>
                </a:solidFill>
              </a:rPr>
              <a:t>9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013262" y="3781236"/>
            <a:ext cx="292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D2F2B"/>
                </a:solidFill>
              </a:rPr>
              <a:t>×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013262" y="4027424"/>
            <a:ext cx="292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D2F2B"/>
                </a:solidFill>
              </a:rPr>
              <a:t>×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013324" y="4278868"/>
            <a:ext cx="292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D2F2B"/>
                </a:solidFill>
              </a:rPr>
              <a:t>×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025962" y="3516937"/>
            <a:ext cx="292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D2F2B"/>
                </a:solidFill>
              </a:rPr>
              <a:t>4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179602" y="2483971"/>
            <a:ext cx="292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D2F2B"/>
                </a:solidFill>
              </a:rPr>
              <a:t>9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166963" y="2889231"/>
            <a:ext cx="292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D2F2B"/>
                </a:solidFill>
              </a:rPr>
              <a:t>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911615" y="2968933"/>
            <a:ext cx="1516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lient doesn’t care</a:t>
            </a:r>
            <a:endParaRPr lang="en-US" dirty="0"/>
          </a:p>
        </p:txBody>
      </p:sp>
      <p:cxnSp>
        <p:nvCxnSpPr>
          <p:cNvPr id="58" name="Straight Arrow Connector 57"/>
          <p:cNvCxnSpPr>
            <a:endCxn id="45" idx="3"/>
          </p:cNvCxnSpPr>
          <p:nvPr/>
        </p:nvCxnSpPr>
        <p:spPr>
          <a:xfrm flipH="1" flipV="1">
            <a:off x="4299011" y="2877742"/>
            <a:ext cx="625304" cy="24549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46" idx="3"/>
          </p:cNvCxnSpPr>
          <p:nvPr/>
        </p:nvCxnSpPr>
        <p:spPr>
          <a:xfrm flipH="1" flipV="1">
            <a:off x="4299011" y="3123930"/>
            <a:ext cx="625304" cy="762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4265083" y="3279923"/>
            <a:ext cx="659232" cy="10565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1" idx="3"/>
          </p:cNvCxnSpPr>
          <p:nvPr/>
        </p:nvCxnSpPr>
        <p:spPr>
          <a:xfrm flipH="1">
            <a:off x="4305361" y="3399474"/>
            <a:ext cx="618954" cy="56642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52" idx="3"/>
          </p:cNvCxnSpPr>
          <p:nvPr/>
        </p:nvCxnSpPr>
        <p:spPr>
          <a:xfrm flipH="1">
            <a:off x="4305361" y="3516937"/>
            <a:ext cx="618954" cy="69515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4265084" y="3593137"/>
            <a:ext cx="659231" cy="87714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24483" y="1258698"/>
            <a:ext cx="78601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sz="2200" dirty="0" smtClean="0">
                <a:solidFill>
                  <a:schemeClr val="tx2"/>
                </a:solidFill>
              </a:rPr>
              <a:t>Consider </a:t>
            </a:r>
            <a:r>
              <a:rPr lang="en-US" sz="2200" dirty="0" smtClean="0">
                <a:solidFill>
                  <a:srgbClr val="4A659A"/>
                </a:solidFill>
              </a:rPr>
              <a:t>m × m </a:t>
            </a:r>
            <a:r>
              <a:rPr lang="en-US" sz="2200" dirty="0" smtClean="0">
                <a:solidFill>
                  <a:schemeClr val="tx2"/>
                </a:solidFill>
              </a:rPr>
              <a:t>matrix multiplication as our computation f: </a:t>
            </a:r>
            <a:endParaRPr lang="en-US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196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Oval 98"/>
          <p:cNvSpPr/>
          <p:nvPr/>
        </p:nvSpPr>
        <p:spPr>
          <a:xfrm>
            <a:off x="6963603" y="2867645"/>
            <a:ext cx="707198" cy="2313956"/>
          </a:xfrm>
          <a:prstGeom prst="ellipse">
            <a:avLst/>
          </a:prstGeom>
          <a:solidFill>
            <a:schemeClr val="accent3">
              <a:lumMod val="40000"/>
              <a:lumOff val="60000"/>
              <a:alpha val="4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 rot="262169">
            <a:off x="2423660" y="3715675"/>
            <a:ext cx="4348761" cy="819702"/>
          </a:xfrm>
          <a:prstGeom prst="ellipse">
            <a:avLst/>
          </a:prstGeom>
          <a:solidFill>
            <a:schemeClr val="accent3">
              <a:lumMod val="40000"/>
              <a:lumOff val="60000"/>
              <a:alpha val="4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273349" y="2629134"/>
            <a:ext cx="4493810" cy="893548"/>
          </a:xfrm>
          <a:prstGeom prst="ellipse">
            <a:avLst/>
          </a:prstGeom>
          <a:solidFill>
            <a:schemeClr val="accent3">
              <a:lumMod val="40000"/>
              <a:lumOff val="60000"/>
              <a:alpha val="4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071015" y="1496868"/>
            <a:ext cx="535735" cy="526063"/>
          </a:xfrm>
          <a:prstGeom prst="ellipse">
            <a:avLst/>
          </a:prstGeom>
          <a:solidFill>
            <a:schemeClr val="accent3">
              <a:lumMod val="40000"/>
              <a:lumOff val="60000"/>
              <a:alpha val="4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 rot="293417">
            <a:off x="3377907" y="1503949"/>
            <a:ext cx="195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“f”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1181099" y="1762206"/>
            <a:ext cx="1250165" cy="352652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 rot="21329636">
            <a:off x="3480515" y="1922233"/>
            <a:ext cx="195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y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1100954" y="1363804"/>
            <a:ext cx="1403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client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99229" y="1339560"/>
            <a:ext cx="1403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server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422233" y="2905963"/>
            <a:ext cx="812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5A1705"/>
                </a:solidFill>
              </a:rPr>
              <a:t> w</a:t>
            </a:r>
            <a:endParaRPr lang="en-US" sz="2400" dirty="0">
              <a:solidFill>
                <a:srgbClr val="5A1705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2437788" y="2230373"/>
            <a:ext cx="4183491" cy="274875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 rot="164999">
            <a:off x="3031965" y="2609270"/>
            <a:ext cx="3200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c</a:t>
            </a:r>
            <a:r>
              <a:rPr lang="en-US" sz="2000" dirty="0" smtClean="0">
                <a:solidFill>
                  <a:srgbClr val="000000"/>
                </a:solidFill>
              </a:rPr>
              <a:t>ommit request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 rot="21396967">
            <a:off x="2980681" y="3008165"/>
            <a:ext cx="3200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</a:t>
            </a:r>
            <a:r>
              <a:rPr lang="en-US" sz="2000" dirty="0" smtClean="0"/>
              <a:t>ommit response</a:t>
            </a:r>
            <a:endParaRPr lang="en-US" sz="2000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2427375" y="1884377"/>
            <a:ext cx="4209954" cy="177009"/>
          </a:xfrm>
          <a:prstGeom prst="straightConnector1">
            <a:avLst/>
          </a:prstGeom>
          <a:ln>
            <a:solidFill>
              <a:srgbClr val="6284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2437788" y="2889056"/>
            <a:ext cx="4196191" cy="177009"/>
          </a:xfrm>
          <a:prstGeom prst="straightConnector1">
            <a:avLst/>
          </a:prstGeom>
          <a:ln>
            <a:solidFill>
              <a:srgbClr val="6284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2427375" y="3247807"/>
            <a:ext cx="4183491" cy="274875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2431265" y="3993956"/>
            <a:ext cx="4228749" cy="177009"/>
          </a:xfrm>
          <a:prstGeom prst="straightConnector1">
            <a:avLst/>
          </a:prstGeom>
          <a:ln>
            <a:solidFill>
              <a:srgbClr val="6284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2431265" y="4100320"/>
            <a:ext cx="4228749" cy="177009"/>
          </a:xfrm>
          <a:prstGeom prst="straightConnector1">
            <a:avLst/>
          </a:prstGeom>
          <a:ln>
            <a:solidFill>
              <a:srgbClr val="6284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2427375" y="4201920"/>
            <a:ext cx="4228749" cy="177009"/>
          </a:xfrm>
          <a:prstGeom prst="straightConnector1">
            <a:avLst/>
          </a:prstGeom>
          <a:ln>
            <a:solidFill>
              <a:srgbClr val="6284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2445758" y="4528758"/>
            <a:ext cx="4228749" cy="177009"/>
          </a:xfrm>
          <a:prstGeom prst="straightConnector1">
            <a:avLst/>
          </a:prstGeom>
          <a:ln>
            <a:solidFill>
              <a:srgbClr val="6284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2445758" y="4635122"/>
            <a:ext cx="4228749" cy="177009"/>
          </a:xfrm>
          <a:prstGeom prst="straightConnector1">
            <a:avLst/>
          </a:prstGeom>
          <a:ln>
            <a:solidFill>
              <a:srgbClr val="6284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2441868" y="4736722"/>
            <a:ext cx="4228749" cy="177009"/>
          </a:xfrm>
          <a:prstGeom prst="straightConnector1">
            <a:avLst/>
          </a:prstGeom>
          <a:ln>
            <a:solidFill>
              <a:srgbClr val="6284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 rot="293417">
            <a:off x="3807741" y="1542048"/>
            <a:ext cx="195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, x</a:t>
            </a:r>
            <a:endParaRPr lang="en-US" sz="2400" dirty="0"/>
          </a:p>
        </p:txBody>
      </p:sp>
      <p:sp>
        <p:nvSpPr>
          <p:cNvPr id="84" name="TextBox 83"/>
          <p:cNvSpPr txBox="1"/>
          <p:nvPr/>
        </p:nvSpPr>
        <p:spPr>
          <a:xfrm rot="162105">
            <a:off x="2905741" y="3699597"/>
            <a:ext cx="3975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q</a:t>
            </a:r>
            <a:r>
              <a:rPr lang="en-US" sz="2000" dirty="0" smtClean="0"/>
              <a:t>uery vectors: q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q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q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, …</a:t>
            </a:r>
            <a:endParaRPr lang="en-US" sz="2000" dirty="0"/>
          </a:p>
        </p:txBody>
      </p:sp>
      <p:sp>
        <p:nvSpPr>
          <p:cNvPr id="125" name="Rectangle 124"/>
          <p:cNvSpPr/>
          <p:nvPr/>
        </p:nvSpPr>
        <p:spPr>
          <a:xfrm>
            <a:off x="6683366" y="1771360"/>
            <a:ext cx="1250165" cy="352652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125"/>
          <p:cNvGrpSpPr/>
          <p:nvPr/>
        </p:nvGrpSpPr>
        <p:grpSpPr>
          <a:xfrm>
            <a:off x="7181979" y="3168456"/>
            <a:ext cx="285525" cy="1746066"/>
            <a:chOff x="625214" y="3323855"/>
            <a:chExt cx="383179" cy="846542"/>
          </a:xfrm>
        </p:grpSpPr>
        <p:sp>
          <p:nvSpPr>
            <p:cNvPr id="127" name="Left Bracket 126"/>
            <p:cNvSpPr/>
            <p:nvPr/>
          </p:nvSpPr>
          <p:spPr>
            <a:xfrm>
              <a:off x="625214" y="3323855"/>
              <a:ext cx="91079" cy="846542"/>
            </a:xfrm>
            <a:prstGeom prst="leftBracket">
              <a:avLst>
                <a:gd name="adj" fmla="val 0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Left Bracket 127"/>
            <p:cNvSpPr/>
            <p:nvPr/>
          </p:nvSpPr>
          <p:spPr>
            <a:xfrm flipH="1">
              <a:off x="917314" y="3323855"/>
              <a:ext cx="91079" cy="846542"/>
            </a:xfrm>
            <a:prstGeom prst="leftBracket">
              <a:avLst>
                <a:gd name="adj" fmla="val 0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095430" y="1883849"/>
            <a:ext cx="485162" cy="664696"/>
            <a:chOff x="3189622" y="2781210"/>
            <a:chExt cx="2076450" cy="2233757"/>
          </a:xfrm>
        </p:grpSpPr>
        <p:sp>
          <p:nvSpPr>
            <p:cNvPr id="68" name="Rectangle 67"/>
            <p:cNvSpPr/>
            <p:nvPr/>
          </p:nvSpPr>
          <p:spPr>
            <a:xfrm>
              <a:off x="3562653" y="2894552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3223534" y="3184081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3562653" y="3643043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3215707" y="3926379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4123503" y="3525184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118286" y="4302850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686962" y="2935212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118286" y="2781210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697396" y="3872926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533958" y="4491992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3189622" y="4754564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797427" y="3974180"/>
              <a:ext cx="326076" cy="1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358277" y="3202278"/>
              <a:ext cx="315641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3799766" y="3084254"/>
              <a:ext cx="102219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3768732" y="4617026"/>
              <a:ext cx="349553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/>
            <p:cNvGrpSpPr/>
            <p:nvPr/>
          </p:nvGrpSpPr>
          <p:grpSpPr>
            <a:xfrm>
              <a:off x="4347843" y="4167489"/>
              <a:ext cx="339119" cy="537994"/>
              <a:chOff x="4413250" y="680686"/>
              <a:chExt cx="447675" cy="784908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>
                <a:off x="4413250" y="1465594"/>
                <a:ext cx="240645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4653895" y="680686"/>
                <a:ext cx="207030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653895" y="680686"/>
                <a:ext cx="0" cy="784908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/>
            <p:cNvCxnSpPr/>
            <p:nvPr/>
          </p:nvCxnSpPr>
          <p:spPr>
            <a:xfrm>
              <a:off x="4371009" y="3918542"/>
              <a:ext cx="32085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921736" y="3202278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921736" y="4117288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901985" y="3084254"/>
              <a:ext cx="22151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>
            <a:off x="7326331" y="2603734"/>
            <a:ext cx="0" cy="429229"/>
          </a:xfrm>
          <a:prstGeom prst="straightConnector1">
            <a:avLst/>
          </a:prstGeom>
          <a:ln>
            <a:solidFill>
              <a:srgbClr val="5A170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325015" y="1228863"/>
            <a:ext cx="44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7502576" y="3701504"/>
            <a:ext cx="44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2400" dirty="0"/>
          </a:p>
        </p:txBody>
      </p:sp>
      <p:sp>
        <p:nvSpPr>
          <p:cNvPr id="60" name="TextBox 59"/>
          <p:cNvSpPr txBox="1"/>
          <p:nvPr/>
        </p:nvSpPr>
        <p:spPr>
          <a:xfrm rot="21448533">
            <a:off x="2292592" y="4751712"/>
            <a:ext cx="4677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/>
                </a:solidFill>
              </a:rPr>
              <a:t>r</a:t>
            </a:r>
            <a:r>
              <a:rPr lang="en-US" sz="2000" dirty="0" smtClean="0">
                <a:solidFill>
                  <a:schemeClr val="accent5"/>
                </a:solidFill>
              </a:rPr>
              <a:t>esponse scalars: q</a:t>
            </a:r>
            <a:r>
              <a:rPr lang="en-US" sz="2000" baseline="-25000" dirty="0" smtClean="0">
                <a:solidFill>
                  <a:schemeClr val="accent5"/>
                </a:solidFill>
              </a:rPr>
              <a:t>1</a:t>
            </a:r>
            <a:r>
              <a:rPr lang="en-US" dirty="0" smtClean="0">
                <a:solidFill>
                  <a:srgbClr val="5A1705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000" dirty="0" smtClean="0">
                <a:solidFill>
                  <a:schemeClr val="accent5"/>
                </a:solidFill>
              </a:rPr>
              <a:t>w, q</a:t>
            </a:r>
            <a:r>
              <a:rPr lang="en-US" sz="2000" baseline="-25000" dirty="0" smtClean="0">
                <a:solidFill>
                  <a:schemeClr val="accent5"/>
                </a:solidFill>
              </a:rPr>
              <a:t>2</a:t>
            </a:r>
            <a:r>
              <a:rPr lang="en-US" dirty="0" smtClean="0">
                <a:solidFill>
                  <a:srgbClr val="5A1705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000" dirty="0">
                <a:solidFill>
                  <a:schemeClr val="accent5"/>
                </a:solidFill>
              </a:rPr>
              <a:t>w, </a:t>
            </a:r>
            <a:r>
              <a:rPr lang="en-US" sz="2000" dirty="0" smtClean="0">
                <a:solidFill>
                  <a:schemeClr val="accent5"/>
                </a:solidFill>
              </a:rPr>
              <a:t>q</a:t>
            </a:r>
            <a:r>
              <a:rPr lang="en-US" sz="2000" baseline="-25000" dirty="0" smtClean="0">
                <a:solidFill>
                  <a:schemeClr val="accent5"/>
                </a:solidFill>
              </a:rPr>
              <a:t>3</a:t>
            </a:r>
            <a:r>
              <a:rPr lang="en-US" dirty="0" smtClean="0">
                <a:solidFill>
                  <a:srgbClr val="5A1705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000" dirty="0" smtClean="0">
                <a:solidFill>
                  <a:schemeClr val="accent5"/>
                </a:solidFill>
              </a:rPr>
              <a:t>w, …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42999" y="4558056"/>
            <a:ext cx="1403684" cy="701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cap="small" dirty="0">
                <a:solidFill>
                  <a:schemeClr val="accent5"/>
                </a:solidFill>
              </a:rPr>
              <a:t>a</a:t>
            </a:r>
            <a:r>
              <a:rPr lang="en-US" sz="2200" b="1" cap="small" dirty="0" smtClean="0">
                <a:solidFill>
                  <a:schemeClr val="accent5"/>
                </a:solidFill>
              </a:rPr>
              <a:t>ccept/reject</a:t>
            </a:r>
            <a:endParaRPr lang="en-US" sz="2200" b="1" cap="small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907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8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1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1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1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8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294191">
            <a:off x="2862627" y="1943956"/>
            <a:ext cx="3450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q</a:t>
            </a:r>
            <a:r>
              <a:rPr lang="en-US" sz="2000" dirty="0" smtClean="0"/>
              <a:t>uery vectors: q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q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q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, …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39723" y="2249482"/>
            <a:ext cx="2522814" cy="25139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139723" y="2427282"/>
            <a:ext cx="2522814" cy="25139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39723" y="2605082"/>
            <a:ext cx="2522814" cy="25139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152423" y="3140550"/>
            <a:ext cx="2522814" cy="25139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152423" y="3292950"/>
            <a:ext cx="2522814" cy="25139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152423" y="3445196"/>
            <a:ext cx="2522814" cy="25139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152423" y="4190334"/>
            <a:ext cx="2522814" cy="25139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152423" y="4342734"/>
            <a:ext cx="2522814" cy="25139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165123" y="4494980"/>
            <a:ext cx="2522814" cy="25139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152423" y="5137946"/>
            <a:ext cx="2522814" cy="25139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152423" y="5290346"/>
            <a:ext cx="2522814" cy="25139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152423" y="5442592"/>
            <a:ext cx="2522814" cy="25139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88909" y="2931482"/>
            <a:ext cx="771575" cy="1251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w</a:t>
            </a:r>
            <a:r>
              <a:rPr lang="en-US" sz="2400" b="1" baseline="-25000" dirty="0" smtClean="0">
                <a:solidFill>
                  <a:schemeClr val="accent5"/>
                </a:solidFill>
              </a:rPr>
              <a:t>1</a:t>
            </a:r>
            <a:endParaRPr lang="en-US" sz="2400" b="1" baseline="-25000" dirty="0">
              <a:solidFill>
                <a:schemeClr val="accent5"/>
              </a:solidFill>
              <a:sym typeface="Wingdings"/>
            </a:endParaRPr>
          </a:p>
          <a:p>
            <a:pPr>
              <a:spcBef>
                <a:spcPts val="400"/>
              </a:spcBef>
            </a:pPr>
            <a:r>
              <a:rPr lang="en-US" sz="2400" b="1" dirty="0" smtClean="0">
                <a:solidFill>
                  <a:schemeClr val="accent5"/>
                </a:solidFill>
              </a:rPr>
              <a:t>w</a:t>
            </a:r>
            <a:r>
              <a:rPr lang="en-US" sz="2400" b="1" baseline="-25000" dirty="0" smtClean="0">
                <a:solidFill>
                  <a:schemeClr val="accent5"/>
                </a:solidFill>
              </a:rPr>
              <a:t>2</a:t>
            </a:r>
            <a:endParaRPr lang="en-US" sz="2400" b="1" baseline="-25000" dirty="0">
              <a:solidFill>
                <a:schemeClr val="accent5"/>
              </a:solidFill>
              <a:sym typeface="Wingdings"/>
            </a:endParaRPr>
          </a:p>
          <a:p>
            <a:r>
              <a:rPr lang="en-US" sz="2400" b="1" dirty="0" smtClean="0">
                <a:solidFill>
                  <a:schemeClr val="accent5"/>
                </a:solidFill>
              </a:rPr>
              <a:t>w</a:t>
            </a:r>
            <a:r>
              <a:rPr lang="en-US" sz="2400" b="1" baseline="-25000" dirty="0" smtClean="0">
                <a:solidFill>
                  <a:schemeClr val="accent5"/>
                </a:solidFill>
              </a:rPr>
              <a:t>3</a:t>
            </a:r>
            <a:endParaRPr lang="en-US" sz="2400" b="1" baseline="-25000" dirty="0"/>
          </a:p>
        </p:txBody>
      </p:sp>
      <p:sp>
        <p:nvSpPr>
          <p:cNvPr id="27" name="Rectangle 26"/>
          <p:cNvSpPr/>
          <p:nvPr/>
        </p:nvSpPr>
        <p:spPr>
          <a:xfrm rot="5400000">
            <a:off x="1010684" y="2966936"/>
            <a:ext cx="1965300" cy="100778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474360" y="2500878"/>
            <a:ext cx="102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 rot="5400000">
            <a:off x="6048541" y="2969086"/>
            <a:ext cx="1965300" cy="100778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512217" y="2503028"/>
            <a:ext cx="102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server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763100" y="614738"/>
            <a:ext cx="78601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sz="2200" dirty="0" smtClean="0">
                <a:solidFill>
                  <a:schemeClr val="tx2"/>
                </a:solidFill>
              </a:rPr>
              <a:t>The client amortizes its overhead by reusing queries over multiple runs. Each run has the same f but different input x.</a:t>
            </a:r>
            <a:endParaRPr lang="en-US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892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2362249" y="3492734"/>
            <a:ext cx="4493810" cy="893548"/>
          </a:xfrm>
          <a:prstGeom prst="ellipse">
            <a:avLst/>
          </a:prstGeom>
          <a:solidFill>
            <a:schemeClr val="accent3">
              <a:lumMod val="40000"/>
              <a:lumOff val="60000"/>
              <a:alpha val="4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075658" y="4308936"/>
            <a:ext cx="707198" cy="1571164"/>
          </a:xfrm>
          <a:prstGeom prst="ellipse">
            <a:avLst/>
          </a:prstGeom>
          <a:solidFill>
            <a:schemeClr val="accent3">
              <a:lumMod val="40000"/>
              <a:lumOff val="60000"/>
              <a:alpha val="4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 rot="212172">
            <a:off x="2508764" y="4476451"/>
            <a:ext cx="4348761" cy="896350"/>
          </a:xfrm>
          <a:prstGeom prst="ellipse">
            <a:avLst/>
          </a:prstGeom>
          <a:solidFill>
            <a:schemeClr val="accent3">
              <a:lumMod val="40000"/>
              <a:lumOff val="60000"/>
              <a:alpha val="4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147215" y="2359228"/>
            <a:ext cx="535735" cy="526063"/>
          </a:xfrm>
          <a:prstGeom prst="ellipse">
            <a:avLst/>
          </a:prstGeom>
          <a:solidFill>
            <a:schemeClr val="accent3">
              <a:lumMod val="40000"/>
              <a:lumOff val="60000"/>
              <a:alpha val="4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8800" y="604727"/>
            <a:ext cx="83185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sz="2200" cap="small" dirty="0" smtClean="0">
                <a:solidFill>
                  <a:schemeClr val="tx2"/>
                </a:solidFill>
              </a:rPr>
              <a:t>Pepper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smtClean="0">
                <a:solidFill>
                  <a:schemeClr val="tx2"/>
                </a:solidFill>
              </a:rPr>
              <a:t>generalizes the commitment primitive of </a:t>
            </a:r>
            <a:r>
              <a:rPr lang="en-US" sz="2200" dirty="0" err="1" smtClean="0">
                <a:solidFill>
                  <a:schemeClr val="tx2"/>
                </a:solidFill>
              </a:rPr>
              <a:t>Ishai</a:t>
            </a:r>
            <a:r>
              <a:rPr lang="en-US" sz="2200" dirty="0" smtClean="0">
                <a:solidFill>
                  <a:schemeClr val="tx2"/>
                </a:solidFill>
              </a:rPr>
              <a:t> et al. </a:t>
            </a:r>
            <a:r>
              <a:rPr lang="en-US" dirty="0" smtClean="0">
                <a:solidFill>
                  <a:schemeClr val="tx2"/>
                </a:solidFill>
              </a:rPr>
              <a:t>[CCC07].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800" y="1325975"/>
            <a:ext cx="8128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sz="2200" dirty="0" smtClean="0">
                <a:solidFill>
                  <a:schemeClr val="tx2"/>
                </a:solidFill>
              </a:rPr>
              <a:t>With the new primitive, the client can issue multiple queries for the price of encrypting only a single query.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293417">
            <a:off x="3612970" y="2393669"/>
            <a:ext cx="195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“f”, x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116481" y="2625806"/>
            <a:ext cx="1403684" cy="335272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26229" y="2643677"/>
            <a:ext cx="1403684" cy="3334855"/>
          </a:xfrm>
          <a:prstGeom prst="rect">
            <a:avLst/>
          </a:prstGeom>
          <a:noFill/>
          <a:ln>
            <a:solidFill>
              <a:srgbClr val="6284C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21329636">
            <a:off x="3569415" y="2785833"/>
            <a:ext cx="195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y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139054" y="2673636"/>
            <a:ext cx="1403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client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26229" y="2634960"/>
            <a:ext cx="1403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server</a:t>
            </a:r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526688" y="3093973"/>
            <a:ext cx="4183491" cy="274875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4999">
            <a:off x="3120865" y="3472870"/>
            <a:ext cx="3200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</a:t>
            </a:r>
            <a:r>
              <a:rPr lang="en-US" sz="2000" dirty="0" smtClean="0"/>
              <a:t>ommit request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 rot="21396967">
            <a:off x="3069581" y="3871765"/>
            <a:ext cx="3200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</a:t>
            </a:r>
            <a:r>
              <a:rPr lang="en-US" sz="2000" dirty="0" smtClean="0"/>
              <a:t>ommit response</a:t>
            </a:r>
            <a:endParaRPr lang="en-US" sz="2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516275" y="2747977"/>
            <a:ext cx="4209954" cy="177009"/>
          </a:xfrm>
          <a:prstGeom prst="straightConnector1">
            <a:avLst/>
          </a:prstGeom>
          <a:ln>
            <a:solidFill>
              <a:srgbClr val="6284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26688" y="3752656"/>
            <a:ext cx="4196191" cy="177009"/>
          </a:xfrm>
          <a:prstGeom prst="straightConnector1">
            <a:avLst/>
          </a:prstGeom>
          <a:ln>
            <a:solidFill>
              <a:srgbClr val="6284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516275" y="4111407"/>
            <a:ext cx="4183491" cy="274875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520165" y="4768656"/>
            <a:ext cx="4228749" cy="177009"/>
          </a:xfrm>
          <a:prstGeom prst="straightConnector1">
            <a:avLst/>
          </a:prstGeom>
          <a:ln>
            <a:solidFill>
              <a:srgbClr val="6284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520165" y="4875020"/>
            <a:ext cx="4228749" cy="177009"/>
          </a:xfrm>
          <a:prstGeom prst="straightConnector1">
            <a:avLst/>
          </a:prstGeom>
          <a:ln>
            <a:solidFill>
              <a:srgbClr val="6284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516275" y="4976620"/>
            <a:ext cx="4228749" cy="177009"/>
          </a:xfrm>
          <a:prstGeom prst="straightConnector1">
            <a:avLst/>
          </a:prstGeom>
          <a:ln>
            <a:solidFill>
              <a:srgbClr val="6284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534658" y="5227258"/>
            <a:ext cx="4228749" cy="177009"/>
          </a:xfrm>
          <a:prstGeom prst="straightConnector1">
            <a:avLst/>
          </a:prstGeom>
          <a:ln>
            <a:solidFill>
              <a:srgbClr val="6284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534658" y="5333622"/>
            <a:ext cx="4228749" cy="177009"/>
          </a:xfrm>
          <a:prstGeom prst="straightConnector1">
            <a:avLst/>
          </a:prstGeom>
          <a:ln>
            <a:solidFill>
              <a:srgbClr val="6284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530768" y="5435222"/>
            <a:ext cx="4228749" cy="177009"/>
          </a:xfrm>
          <a:prstGeom prst="straightConnector1">
            <a:avLst/>
          </a:prstGeom>
          <a:ln>
            <a:solidFill>
              <a:srgbClr val="6284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62105">
            <a:off x="2994641" y="4474297"/>
            <a:ext cx="3975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q</a:t>
            </a:r>
            <a:r>
              <a:rPr lang="en-US" sz="2000" dirty="0" smtClean="0"/>
              <a:t>uery vectors: q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q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q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, …</a:t>
            </a:r>
            <a:endParaRPr lang="en-US" sz="20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7199592" y="3152878"/>
            <a:ext cx="485162" cy="664696"/>
            <a:chOff x="3189622" y="2781210"/>
            <a:chExt cx="2076450" cy="2233757"/>
          </a:xfrm>
        </p:grpSpPr>
        <p:sp>
          <p:nvSpPr>
            <p:cNvPr id="35" name="Rectangle 34"/>
            <p:cNvSpPr/>
            <p:nvPr/>
          </p:nvSpPr>
          <p:spPr>
            <a:xfrm>
              <a:off x="3562653" y="2894552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3223534" y="3184081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3562653" y="3643043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3215707" y="3926379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4123503" y="3525184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118286" y="4302850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686962" y="2935212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118286" y="2781210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97396" y="3872926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33958" y="4491992"/>
              <a:ext cx="234774" cy="52297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3189622" y="4754564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797427" y="3974180"/>
              <a:ext cx="326076" cy="1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358277" y="3202278"/>
              <a:ext cx="315641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3799766" y="3084254"/>
              <a:ext cx="102219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768732" y="4617026"/>
              <a:ext cx="349553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/>
            <p:nvPr/>
          </p:nvGrpSpPr>
          <p:grpSpPr>
            <a:xfrm>
              <a:off x="4347843" y="4167489"/>
              <a:ext cx="339119" cy="537994"/>
              <a:chOff x="4413250" y="680686"/>
              <a:chExt cx="447675" cy="784908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4413250" y="1465594"/>
                <a:ext cx="240645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653895" y="680686"/>
                <a:ext cx="207030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4653895" y="680686"/>
                <a:ext cx="0" cy="784908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/>
            <p:nvPr/>
          </p:nvCxnSpPr>
          <p:spPr>
            <a:xfrm>
              <a:off x="4371009" y="3918542"/>
              <a:ext cx="32085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921736" y="3202278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921736" y="4117288"/>
              <a:ext cx="34433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901985" y="3084254"/>
              <a:ext cx="22151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7525017" y="4283536"/>
            <a:ext cx="81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5A1705"/>
                </a:solidFill>
              </a:rPr>
              <a:t> w</a:t>
            </a:r>
            <a:endParaRPr lang="en-US" sz="2400" dirty="0">
              <a:solidFill>
                <a:srgbClr val="5A1705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7292746" y="4455115"/>
            <a:ext cx="285525" cy="1271416"/>
            <a:chOff x="625214" y="3323855"/>
            <a:chExt cx="383179" cy="846542"/>
          </a:xfrm>
        </p:grpSpPr>
        <p:sp>
          <p:nvSpPr>
            <p:cNvPr id="60" name="Left Bracket 59"/>
            <p:cNvSpPr/>
            <p:nvPr/>
          </p:nvSpPr>
          <p:spPr>
            <a:xfrm>
              <a:off x="625214" y="3323855"/>
              <a:ext cx="91079" cy="846542"/>
            </a:xfrm>
            <a:prstGeom prst="leftBracket">
              <a:avLst>
                <a:gd name="adj" fmla="val 0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Left Bracket 60"/>
            <p:cNvSpPr/>
            <p:nvPr/>
          </p:nvSpPr>
          <p:spPr>
            <a:xfrm flipH="1">
              <a:off x="917314" y="3323855"/>
              <a:ext cx="91079" cy="846542"/>
            </a:xfrm>
            <a:prstGeom prst="leftBracket">
              <a:avLst>
                <a:gd name="adj" fmla="val 0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>
            <a:off x="7454657" y="3873558"/>
            <a:ext cx="0" cy="429229"/>
          </a:xfrm>
          <a:prstGeom prst="straightConnector1">
            <a:avLst/>
          </a:prstGeom>
          <a:ln>
            <a:solidFill>
              <a:srgbClr val="5A170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409900" y="2156273"/>
            <a:ext cx="44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7617194" y="4922796"/>
            <a:ext cx="44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5922590" y="4423031"/>
            <a:ext cx="44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 rot="21448533">
            <a:off x="2328450" y="5475676"/>
            <a:ext cx="4677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/>
                </a:solidFill>
              </a:rPr>
              <a:t>r</a:t>
            </a:r>
            <a:r>
              <a:rPr lang="en-US" sz="2000" dirty="0" smtClean="0">
                <a:solidFill>
                  <a:schemeClr val="accent5"/>
                </a:solidFill>
              </a:rPr>
              <a:t>esponse scalars: q</a:t>
            </a:r>
            <a:r>
              <a:rPr lang="en-US" sz="2000" baseline="-25000" dirty="0" smtClean="0">
                <a:solidFill>
                  <a:schemeClr val="accent5"/>
                </a:solidFill>
              </a:rPr>
              <a:t>1</a:t>
            </a:r>
            <a:r>
              <a:rPr lang="en-US" dirty="0" smtClean="0">
                <a:solidFill>
                  <a:srgbClr val="5A1705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000" dirty="0" smtClean="0">
                <a:solidFill>
                  <a:schemeClr val="accent5"/>
                </a:solidFill>
              </a:rPr>
              <a:t>w, q</a:t>
            </a:r>
            <a:r>
              <a:rPr lang="en-US" sz="2000" baseline="-25000" dirty="0" smtClean="0">
                <a:solidFill>
                  <a:schemeClr val="accent5"/>
                </a:solidFill>
              </a:rPr>
              <a:t>2</a:t>
            </a:r>
            <a:r>
              <a:rPr lang="en-US" dirty="0" smtClean="0">
                <a:solidFill>
                  <a:srgbClr val="5A1705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000" dirty="0">
                <a:solidFill>
                  <a:schemeClr val="accent5"/>
                </a:solidFill>
              </a:rPr>
              <a:t>w, </a:t>
            </a:r>
            <a:r>
              <a:rPr lang="en-US" sz="2000" dirty="0" smtClean="0">
                <a:solidFill>
                  <a:schemeClr val="accent5"/>
                </a:solidFill>
              </a:rPr>
              <a:t>q</a:t>
            </a:r>
            <a:r>
              <a:rPr lang="en-US" sz="2000" baseline="-25000" dirty="0" smtClean="0">
                <a:solidFill>
                  <a:schemeClr val="accent5"/>
                </a:solidFill>
              </a:rPr>
              <a:t>3</a:t>
            </a:r>
            <a:r>
              <a:rPr lang="en-US" dirty="0" smtClean="0">
                <a:solidFill>
                  <a:srgbClr val="5A1705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000" dirty="0" smtClean="0">
                <a:solidFill>
                  <a:schemeClr val="accent5"/>
                </a:solidFill>
              </a:rPr>
              <a:t>w, …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42999" y="5261366"/>
            <a:ext cx="1403684" cy="701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cap="small" dirty="0">
                <a:solidFill>
                  <a:schemeClr val="accent5"/>
                </a:solidFill>
              </a:rPr>
              <a:t>a</a:t>
            </a:r>
            <a:r>
              <a:rPr lang="en-US" sz="2200" b="1" cap="small" dirty="0" smtClean="0">
                <a:solidFill>
                  <a:schemeClr val="accent5"/>
                </a:solidFill>
              </a:rPr>
              <a:t>ccept/reject</a:t>
            </a:r>
            <a:endParaRPr lang="en-US" sz="2200" b="1" cap="small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896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2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917" y="1888031"/>
            <a:ext cx="7637555" cy="3255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(1</a:t>
            </a:r>
            <a:r>
              <a:rPr lang="en-US" sz="2800" dirty="0"/>
              <a:t>)</a:t>
            </a:r>
            <a:r>
              <a:rPr lang="en-US" sz="2800" dirty="0" smtClean="0"/>
              <a:t> The design of </a:t>
            </a:r>
            <a:r>
              <a:rPr lang="en-US" sz="2800" cap="small" dirty="0" smtClean="0"/>
              <a:t>Pepper</a:t>
            </a:r>
            <a:endParaRPr lang="en-US" sz="2800" dirty="0" smtClean="0"/>
          </a:p>
          <a:p>
            <a:pPr marL="457200" lvl="1" indent="0">
              <a:spcBef>
                <a:spcPts val="1800"/>
              </a:spcBef>
              <a:buNone/>
            </a:pPr>
            <a:endParaRPr lang="en-US" sz="2400" dirty="0" smtClean="0"/>
          </a:p>
          <a:p>
            <a:pPr marL="0" indent="0">
              <a:spcBef>
                <a:spcPts val="4800"/>
              </a:spcBef>
              <a:buNone/>
            </a:pPr>
            <a:r>
              <a:rPr lang="en-US" sz="2800" dirty="0" smtClean="0"/>
              <a:t>(2) Experimental results, limitations, and outlook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6117" y="1744062"/>
            <a:ext cx="44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01975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590" y="3466108"/>
            <a:ext cx="8147079" cy="3071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motivation is 3</a:t>
            </a:r>
            <a:r>
              <a:rPr lang="en-US" baseline="30000" dirty="0" smtClean="0"/>
              <a:t>rd</a:t>
            </a:r>
            <a:r>
              <a:rPr lang="en-US" dirty="0" smtClean="0"/>
              <a:t> party computing: cloud, volunteers, etc.</a:t>
            </a:r>
          </a:p>
          <a:p>
            <a:pPr marL="0" indent="0">
              <a:spcBef>
                <a:spcPts val="3200"/>
              </a:spcBef>
              <a:buNone/>
            </a:pPr>
            <a:r>
              <a:rPr lang="en-US" dirty="0" smtClean="0"/>
              <a:t>We desire the following properties in the above exchange: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 smtClean="0"/>
              <a:t>1.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Unconditional</a:t>
            </a:r>
            <a:r>
              <a:rPr lang="en-US" dirty="0" smtClean="0"/>
              <a:t>, meaning no assumptions about the server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 smtClean="0">
                <a:solidFill>
                  <a:srgbClr val="2D2F2B"/>
                </a:solidFill>
              </a:rPr>
              <a:t>2.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General-purpose</a:t>
            </a:r>
            <a:r>
              <a:rPr lang="en-US" dirty="0" smtClean="0"/>
              <a:t>, meaning not specialized to a particular f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 smtClean="0">
                <a:solidFill>
                  <a:srgbClr val="2D2F2B"/>
                </a:solidFill>
              </a:rPr>
              <a:t>3.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Practical</a:t>
            </a:r>
            <a:r>
              <a:rPr lang="en-US" dirty="0" smtClean="0"/>
              <a:t>, or at least conceivably practical soon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1261" y="1560193"/>
            <a:ext cx="1403684" cy="8689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21135" y="1560193"/>
            <a:ext cx="1403684" cy="8689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154944" y="1650552"/>
            <a:ext cx="2866190" cy="227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154945" y="2041458"/>
            <a:ext cx="2866190" cy="227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93417">
            <a:off x="3622839" y="1324317"/>
            <a:ext cx="195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“f”, x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 rot="21329636">
            <a:off x="3623847" y="2066043"/>
            <a:ext cx="195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</a:t>
            </a:r>
            <a:r>
              <a:rPr lang="en-US" sz="2400" dirty="0" smtClean="0"/>
              <a:t>,  aux.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751261" y="1740214"/>
            <a:ext cx="1403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021135" y="1740214"/>
            <a:ext cx="1403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server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79500" y="2416442"/>
            <a:ext cx="276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</a:t>
            </a:r>
            <a:r>
              <a:rPr lang="en-US" sz="2000" dirty="0" smtClean="0"/>
              <a:t>heck whether y = f(x), </a:t>
            </a:r>
            <a:r>
              <a:rPr lang="en-US" sz="2000" dirty="0"/>
              <a:t>without </a:t>
            </a:r>
            <a:r>
              <a:rPr lang="en-US" sz="2000" dirty="0" smtClean="0"/>
              <a:t>computing f</a:t>
            </a:r>
            <a:r>
              <a:rPr lang="en-US" sz="2000" dirty="0"/>
              <a:t>(x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41590" y="644072"/>
            <a:ext cx="8502410" cy="762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 smtClean="0"/>
              <a:t>By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verified outsourced computation</a:t>
            </a:r>
            <a:r>
              <a:rPr lang="en-US" dirty="0" smtClean="0"/>
              <a:t>, we mean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540321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023" y="1320461"/>
            <a:ext cx="8096777" cy="622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2D2F2B"/>
                </a:solidFill>
              </a:rPr>
              <a:t>Consider amortized costs for multiplication of 400×400 matrices: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923334"/>
              </p:ext>
            </p:extLst>
          </p:nvPr>
        </p:nvGraphicFramePr>
        <p:xfrm>
          <a:off x="939799" y="2115597"/>
          <a:ext cx="7416801" cy="1706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78061"/>
                <a:gridCol w="2717840"/>
                <a:gridCol w="2120900"/>
              </a:tblGrid>
              <a:tr h="759683">
                <a:tc>
                  <a:txBody>
                    <a:bodyPr/>
                    <a:lstStyle/>
                    <a:p>
                      <a:pPr algn="l"/>
                      <a:endParaRPr lang="en-US" sz="2200" b="0" dirty="0"/>
                    </a:p>
                  </a:txBody>
                  <a:tcPr marB="9144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dirty="0" smtClean="0"/>
                        <a:t>Under the</a:t>
                      </a:r>
                      <a:r>
                        <a:rPr lang="en-US" sz="2200" b="0" baseline="0" dirty="0" smtClean="0"/>
                        <a:t> theory,</a:t>
                      </a:r>
                    </a:p>
                    <a:p>
                      <a:pPr algn="l"/>
                      <a:r>
                        <a:rPr lang="en-US" sz="2200" b="0" baseline="0" dirty="0" smtClean="0"/>
                        <a:t>naively applied</a:t>
                      </a:r>
                      <a:endParaRPr lang="en-US" sz="2200" b="0" dirty="0"/>
                    </a:p>
                  </a:txBody>
                  <a:tcPr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dirty="0" smtClean="0"/>
                        <a:t>Under</a:t>
                      </a:r>
                      <a:r>
                        <a:rPr lang="en-US" sz="2200" b="0" baseline="0" dirty="0" smtClean="0"/>
                        <a:t> </a:t>
                      </a:r>
                      <a:r>
                        <a:rPr lang="en-US" sz="2200" b="0" cap="small" dirty="0" smtClean="0"/>
                        <a:t>Pepper</a:t>
                      </a:r>
                      <a:endParaRPr lang="en-US" sz="2200" b="0" cap="small" dirty="0"/>
                    </a:p>
                  </a:txBody>
                  <a:tcPr marB="9144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client CPU time</a:t>
                      </a:r>
                      <a:endParaRPr lang="en-US" sz="2200" dirty="0"/>
                    </a:p>
                  </a:txBody>
                  <a:tcPr marT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&gt;100 trillio</a:t>
                      </a:r>
                      <a:r>
                        <a:rPr lang="en-US" sz="2200" baseline="0" dirty="0" smtClean="0"/>
                        <a:t>n </a:t>
                      </a:r>
                      <a:r>
                        <a:rPr lang="en-US" sz="2200" dirty="0" smtClean="0"/>
                        <a:t>years</a:t>
                      </a:r>
                      <a:endParaRPr lang="en-US" sz="2200" dirty="0"/>
                    </a:p>
                  </a:txBody>
                  <a:tcPr marT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1.1 seconds</a:t>
                      </a:r>
                      <a:endParaRPr lang="en-US" sz="2200" dirty="0"/>
                    </a:p>
                  </a:txBody>
                  <a:tcPr marT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server CPU time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&gt;100 trillion</a:t>
                      </a:r>
                      <a:r>
                        <a:rPr lang="en-US" sz="2200" baseline="0" dirty="0" smtClean="0"/>
                        <a:t> years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1.6 hours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3314700" y="3911154"/>
            <a:ext cx="2667000" cy="48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charset="2"/>
              <a:buChar char="§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charset="2"/>
              <a:buChar char=""/>
              <a:defRPr sz="22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(assumes 2.4 </a:t>
            </a:r>
            <a:r>
              <a:rPr lang="en-US" sz="1800" dirty="0" err="1" smtClean="0"/>
              <a:t>Ghz</a:t>
            </a:r>
            <a:r>
              <a:rPr lang="en-US" sz="1800" dirty="0" smtClean="0"/>
              <a:t> CPU)</a:t>
            </a:r>
          </a:p>
        </p:txBody>
      </p:sp>
      <p:cxnSp>
        <p:nvCxnSpPr>
          <p:cNvPr id="8" name="Straight Connector 7"/>
          <p:cNvCxnSpPr>
            <a:stCxn id="6" idx="1"/>
            <a:endCxn id="6" idx="3"/>
          </p:cNvCxnSpPr>
          <p:nvPr/>
        </p:nvCxnSpPr>
        <p:spPr>
          <a:xfrm>
            <a:off x="939799" y="2969037"/>
            <a:ext cx="7416801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715823" y="4978061"/>
            <a:ext cx="8096777" cy="988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200" dirty="0" smtClean="0">
                <a:solidFill>
                  <a:srgbClr val="2D2F2B"/>
                </a:solidFill>
              </a:rPr>
              <a:t>However, the batch size is large, so these numbers are not ideal.</a:t>
            </a:r>
          </a:p>
        </p:txBody>
      </p:sp>
    </p:spTree>
    <p:extLst>
      <p:ext uri="{BB962C8B-B14F-4D97-AF65-F5344CB8AC3E}">
        <p14:creationId xmlns:p14="http://schemas.microsoft.com/office/powerpoint/2010/main" val="125930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742423" y="1597032"/>
            <a:ext cx="8033277" cy="1793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charset="2"/>
              <a:buChar char="§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charset="2"/>
              <a:buChar char=""/>
              <a:defRPr sz="22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Font typeface="+mj-lt"/>
              <a:buAutoNum type="arabicPeriod"/>
            </a:pPr>
            <a:r>
              <a:rPr lang="en-US" sz="2200" dirty="0" smtClean="0">
                <a:solidFill>
                  <a:schemeClr val="tx2"/>
                </a:solidFill>
              </a:rPr>
              <a:t>The client breaks even only for large batch sizes.</a:t>
            </a:r>
          </a:p>
          <a:p>
            <a:pPr>
              <a:spcBef>
                <a:spcPts val="1200"/>
              </a:spcBef>
              <a:buFont typeface="+mj-lt"/>
              <a:buAutoNum type="arabicPeriod"/>
            </a:pPr>
            <a:r>
              <a:rPr lang="en-US" sz="2200" dirty="0" smtClean="0">
                <a:solidFill>
                  <a:schemeClr val="tx2"/>
                </a:solidFill>
              </a:rPr>
              <a:t>The </a:t>
            </a:r>
            <a:r>
              <a:rPr lang="en-US" sz="2200" dirty="0">
                <a:solidFill>
                  <a:schemeClr val="tx2"/>
                </a:solidFill>
              </a:rPr>
              <a:t>server’s burden is too high, still</a:t>
            </a:r>
            <a:r>
              <a:rPr lang="en-US" sz="2200" dirty="0" smtClean="0">
                <a:solidFill>
                  <a:schemeClr val="tx2"/>
                </a:solidFill>
              </a:rPr>
              <a:t>.</a:t>
            </a:r>
          </a:p>
          <a:p>
            <a:pPr>
              <a:spcBef>
                <a:spcPts val="1200"/>
              </a:spcBef>
              <a:buFont typeface="+mj-lt"/>
              <a:buAutoNum type="arabicPeriod"/>
            </a:pPr>
            <a:r>
              <a:rPr lang="en-US" sz="2200" dirty="0">
                <a:solidFill>
                  <a:schemeClr val="tx2"/>
                </a:solidFill>
              </a:rPr>
              <a:t>The approach is plausible for only a class of computations.</a:t>
            </a:r>
          </a:p>
          <a:p>
            <a:pPr>
              <a:spcBef>
                <a:spcPts val="1200"/>
              </a:spcBef>
              <a:buFont typeface="+mj-lt"/>
              <a:buAutoNum type="arabicPeriod"/>
            </a:pPr>
            <a:endParaRPr lang="en-US" sz="2200" dirty="0" smtClean="0">
              <a:solidFill>
                <a:schemeClr val="tx2"/>
              </a:solidFill>
            </a:endParaRPr>
          </a:p>
          <a:p>
            <a:pPr>
              <a:spcBef>
                <a:spcPts val="1200"/>
              </a:spcBef>
              <a:buFont typeface="+mj-lt"/>
              <a:buAutoNum type="arabicPeriod"/>
            </a:pPr>
            <a:endParaRPr lang="en-US" sz="2200" dirty="0" smtClean="0">
              <a:solidFill>
                <a:schemeClr val="tx2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5123" y="965200"/>
            <a:ext cx="8147577" cy="622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cap="small" dirty="0" smtClean="0"/>
              <a:t>Pepper</a:t>
            </a:r>
            <a:r>
              <a:rPr lang="en-US" dirty="0" smtClean="0"/>
              <a:t> is not ready for prime time, for several reasons: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8923" y="3333755"/>
            <a:ext cx="8033277" cy="85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charset="2"/>
              <a:buChar char="§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charset="2"/>
              <a:buChar char=""/>
              <a:defRPr sz="22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sz="2200" dirty="0" smtClean="0">
                <a:solidFill>
                  <a:schemeClr val="tx2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7474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08000"/>
            <a:ext cx="8178800" cy="660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relate </a:t>
            </a:r>
            <a:r>
              <a:rPr lang="en-US" cap="small" dirty="0" smtClean="0"/>
              <a:t>Pepper</a:t>
            </a:r>
            <a:r>
              <a:rPr lang="en-US" dirty="0" smtClean="0"/>
              <a:t> to prior work in terms of our three goals.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219200"/>
            <a:ext cx="8331200" cy="176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200" dirty="0" smtClean="0">
                <a:solidFill>
                  <a:srgbClr val="4A659A"/>
                </a:solidFill>
              </a:rPr>
              <a:t>1. General-purpose and practical; gives up unconditional</a:t>
            </a:r>
          </a:p>
          <a:p>
            <a:pPr>
              <a:spcBef>
                <a:spcPts val="1000"/>
              </a:spcBef>
            </a:pPr>
            <a:r>
              <a:rPr lang="en-US" sz="2200" dirty="0" smtClean="0"/>
              <a:t>Replication (</a:t>
            </a:r>
            <a:r>
              <a:rPr lang="en-US" sz="1600" dirty="0" smtClean="0">
                <a:solidFill>
                  <a:schemeClr val="accent5">
                    <a:lumMod val="75000"/>
                    <a:lumOff val="25000"/>
                  </a:schemeClr>
                </a:solidFill>
              </a:rPr>
              <a:t>[Castro &amp; </a:t>
            </a:r>
            <a:r>
              <a:rPr lang="en-US" sz="1600" dirty="0" err="1" smtClean="0">
                <a:solidFill>
                  <a:schemeClr val="accent5">
                    <a:lumMod val="75000"/>
                    <a:lumOff val="25000"/>
                  </a:schemeClr>
                </a:solidFill>
              </a:rPr>
              <a:t>Liskov</a:t>
            </a:r>
            <a:r>
              <a:rPr lang="en-US" sz="1600" dirty="0" smtClean="0">
                <a:solidFill>
                  <a:schemeClr val="accent5">
                    <a:lumMod val="75000"/>
                    <a:lumOff val="25000"/>
                  </a:schemeClr>
                </a:solidFill>
              </a:rPr>
              <a:t> TOCS02]</a:t>
            </a:r>
            <a:r>
              <a:rPr lang="en-US" sz="2200" dirty="0" smtClean="0"/>
              <a:t>), trusted hardware (</a:t>
            </a:r>
            <a:r>
              <a:rPr lang="en-US" sz="1600" dirty="0" smtClean="0">
                <a:solidFill>
                  <a:srgbClr val="BC300A"/>
                </a:solidFill>
              </a:rPr>
              <a:t>[</a:t>
            </a:r>
            <a:r>
              <a:rPr lang="en-US" sz="1600" dirty="0" err="1" smtClean="0">
                <a:solidFill>
                  <a:srgbClr val="BC300A"/>
                </a:solidFill>
              </a:rPr>
              <a:t>Chiesa</a:t>
            </a:r>
            <a:r>
              <a:rPr lang="en-US" sz="1600" dirty="0" smtClean="0">
                <a:solidFill>
                  <a:srgbClr val="BC300A"/>
                </a:solidFill>
              </a:rPr>
              <a:t> &amp; </a:t>
            </a:r>
            <a:r>
              <a:rPr lang="en-US" sz="1600" dirty="0" err="1" smtClean="0">
                <a:solidFill>
                  <a:srgbClr val="BC300A"/>
                </a:solidFill>
              </a:rPr>
              <a:t>Tromer</a:t>
            </a:r>
            <a:r>
              <a:rPr lang="en-US" sz="1600" dirty="0" smtClean="0">
                <a:solidFill>
                  <a:srgbClr val="BC300A"/>
                </a:solidFill>
              </a:rPr>
              <a:t> ICS10, SSW TRUST10]</a:t>
            </a:r>
            <a:r>
              <a:rPr lang="en-US" sz="2200" dirty="0" smtClean="0"/>
              <a:t>), auditing (</a:t>
            </a:r>
            <a:r>
              <a:rPr lang="en-US" sz="1600" dirty="0" smtClean="0">
                <a:solidFill>
                  <a:srgbClr val="BC300A"/>
                </a:solidFill>
              </a:rPr>
              <a:t>[DJMM ICDCS04, HKD SOSP07, </a:t>
            </a:r>
            <a:r>
              <a:rPr lang="en-US" sz="1600" dirty="0" err="1" smtClean="0">
                <a:solidFill>
                  <a:srgbClr val="BC300A"/>
                </a:solidFill>
              </a:rPr>
              <a:t>Kissner</a:t>
            </a:r>
            <a:r>
              <a:rPr lang="en-US" sz="1600" dirty="0" smtClean="0">
                <a:solidFill>
                  <a:srgbClr val="BC300A"/>
                </a:solidFill>
              </a:rPr>
              <a:t> &amp; Song ACNS04, MWR NDSS99]</a:t>
            </a:r>
            <a:r>
              <a:rPr lang="en-US" sz="2200" dirty="0" smtClean="0"/>
              <a:t>)</a:t>
            </a:r>
            <a:endParaRPr lang="en-US" sz="1800" dirty="0" smtClean="0">
              <a:solidFill>
                <a:schemeClr val="accent5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Wingdings" charset="2"/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3130550"/>
            <a:ext cx="8547100" cy="199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200" dirty="0" smtClean="0">
                <a:solidFill>
                  <a:srgbClr val="4A659A"/>
                </a:solidFill>
              </a:rPr>
              <a:t>2. Unconditional; gives up being general-purpose</a:t>
            </a:r>
          </a:p>
          <a:p>
            <a:pPr>
              <a:spcBef>
                <a:spcPts val="1000"/>
              </a:spcBef>
            </a:pPr>
            <a:r>
              <a:rPr lang="en-US" sz="1600" dirty="0" smtClean="0">
                <a:solidFill>
                  <a:srgbClr val="BC300A"/>
                </a:solidFill>
              </a:rPr>
              <a:t>[BGV CRYPTO11, </a:t>
            </a:r>
            <a:r>
              <a:rPr lang="en-US" sz="1600" dirty="0" err="1" smtClean="0">
                <a:solidFill>
                  <a:srgbClr val="BC300A"/>
                </a:solidFill>
              </a:rPr>
              <a:t>Boneh</a:t>
            </a:r>
            <a:r>
              <a:rPr lang="en-US" sz="1600" dirty="0" smtClean="0">
                <a:solidFill>
                  <a:srgbClr val="BC300A"/>
                </a:solidFill>
              </a:rPr>
              <a:t> &amp; Freeman EUROCRYPT11, </a:t>
            </a:r>
            <a:r>
              <a:rPr lang="en-US" sz="1600" dirty="0" err="1" smtClean="0">
                <a:solidFill>
                  <a:srgbClr val="BC300A"/>
                </a:solidFill>
              </a:rPr>
              <a:t>Golle</a:t>
            </a:r>
            <a:r>
              <a:rPr lang="en-US" sz="1600" dirty="0" smtClean="0">
                <a:solidFill>
                  <a:srgbClr val="BC300A"/>
                </a:solidFill>
              </a:rPr>
              <a:t> &amp; </a:t>
            </a:r>
            <a:r>
              <a:rPr lang="en-US" sz="1600" dirty="0" err="1" smtClean="0">
                <a:solidFill>
                  <a:srgbClr val="BC300A"/>
                </a:solidFill>
              </a:rPr>
              <a:t>Mironov</a:t>
            </a:r>
            <a:r>
              <a:rPr lang="en-US" sz="1600" dirty="0" smtClean="0">
                <a:solidFill>
                  <a:srgbClr val="BC300A"/>
                </a:solidFill>
              </a:rPr>
              <a:t> RSA01, </a:t>
            </a:r>
            <a:r>
              <a:rPr lang="en-US" sz="1600" dirty="0" err="1" smtClean="0">
                <a:solidFill>
                  <a:srgbClr val="BC300A"/>
                </a:solidFill>
              </a:rPr>
              <a:t>Sion</a:t>
            </a:r>
            <a:r>
              <a:rPr lang="en-US" sz="1600" dirty="0" smtClean="0">
                <a:solidFill>
                  <a:srgbClr val="BC300A"/>
                </a:solidFill>
              </a:rPr>
              <a:t> VLDB05, THHSY PET09, WRW INFOCOM11, </a:t>
            </a:r>
            <a:r>
              <a:rPr lang="en-US" sz="1600" dirty="0" err="1" smtClean="0">
                <a:solidFill>
                  <a:srgbClr val="BC300A"/>
                </a:solidFill>
              </a:rPr>
              <a:t>Atallah</a:t>
            </a:r>
            <a:r>
              <a:rPr lang="en-US" sz="1600" dirty="0" smtClean="0">
                <a:solidFill>
                  <a:srgbClr val="BC300A"/>
                </a:solidFill>
              </a:rPr>
              <a:t> &amp; </a:t>
            </a:r>
            <a:r>
              <a:rPr lang="en-US" sz="1600" dirty="0" err="1" smtClean="0">
                <a:solidFill>
                  <a:srgbClr val="BC300A"/>
                </a:solidFill>
              </a:rPr>
              <a:t>Frikken</a:t>
            </a:r>
            <a:r>
              <a:rPr lang="en-US" sz="1600" dirty="0" smtClean="0">
                <a:solidFill>
                  <a:srgbClr val="BC300A"/>
                </a:solidFill>
              </a:rPr>
              <a:t> ASIACCS10, </a:t>
            </a:r>
            <a:r>
              <a:rPr lang="en-US" sz="1600" dirty="0" err="1" smtClean="0">
                <a:solidFill>
                  <a:srgbClr val="BC300A"/>
                </a:solidFill>
              </a:rPr>
              <a:t>Freivalds</a:t>
            </a:r>
            <a:r>
              <a:rPr lang="en-US" sz="1600" dirty="0">
                <a:solidFill>
                  <a:srgbClr val="BC300A"/>
                </a:solidFill>
              </a:rPr>
              <a:t> </a:t>
            </a:r>
            <a:r>
              <a:rPr lang="en-US" sz="1600" dirty="0" smtClean="0">
                <a:solidFill>
                  <a:srgbClr val="BC300A"/>
                </a:solidFill>
              </a:rPr>
              <a:t>MFCS79]</a:t>
            </a:r>
          </a:p>
          <a:p>
            <a:pPr>
              <a:spcBef>
                <a:spcPts val="1000"/>
              </a:spcBef>
            </a:pPr>
            <a:r>
              <a:rPr lang="en-US" sz="2200" dirty="0"/>
              <a:t>Toward practical Interactive Proofs </a:t>
            </a:r>
            <a:r>
              <a:rPr lang="en-US" sz="1600" dirty="0">
                <a:solidFill>
                  <a:srgbClr val="BC300A"/>
                </a:solidFill>
              </a:rPr>
              <a:t>[CMT ITCS12, GKR STOC08]</a:t>
            </a:r>
          </a:p>
          <a:p>
            <a:pPr>
              <a:spcBef>
                <a:spcPts val="1000"/>
              </a:spcBef>
            </a:pPr>
            <a:endParaRPr lang="en-US" sz="1700" dirty="0" smtClean="0">
              <a:solidFill>
                <a:srgbClr val="BC300A"/>
              </a:solidFill>
            </a:endParaRPr>
          </a:p>
          <a:p>
            <a:pPr marL="0" indent="0">
              <a:buFont typeface="Wingdings" charset="2"/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5219700"/>
            <a:ext cx="83312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200" dirty="0" smtClean="0">
                <a:solidFill>
                  <a:srgbClr val="4A659A"/>
                </a:solidFill>
              </a:rPr>
              <a:t>3. Unconditional and general-purpose; gives up practicality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Fully </a:t>
            </a:r>
            <a:r>
              <a:rPr lang="en-US" sz="2200" dirty="0" err="1"/>
              <a:t>h</a:t>
            </a:r>
            <a:r>
              <a:rPr lang="en-US" sz="2200" dirty="0" err="1" smtClean="0"/>
              <a:t>omomorphic</a:t>
            </a:r>
            <a:r>
              <a:rPr lang="en-US" sz="2200" dirty="0" smtClean="0"/>
              <a:t> encryption, secure multi-party computation </a:t>
            </a:r>
            <a:r>
              <a:rPr lang="en-US" sz="1600" dirty="0" smtClean="0">
                <a:solidFill>
                  <a:srgbClr val="BC300A"/>
                </a:solidFill>
              </a:rPr>
              <a:t>[CKV CRYPTO10, GGP CRYPTO10, AIK ICALP10]</a:t>
            </a:r>
          </a:p>
        </p:txBody>
      </p:sp>
    </p:spTree>
    <p:extLst>
      <p:ext uri="{BB962C8B-B14F-4D97-AF65-F5344CB8AC3E}">
        <p14:creationId xmlns:p14="http://schemas.microsoft.com/office/powerpoint/2010/main" val="4192352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717" y="1232999"/>
            <a:ext cx="8258275" cy="4364319"/>
          </a:xfrm>
        </p:spPr>
        <p:txBody>
          <a:bodyPr/>
          <a:lstStyle/>
          <a:p>
            <a:pPr marL="0" indent="0">
              <a:spcBef>
                <a:spcPts val="4800"/>
              </a:spcBef>
              <a:buNone/>
            </a:pPr>
            <a:r>
              <a:rPr lang="en-US" dirty="0" smtClean="0"/>
              <a:t>We have reduced the costs of a PCP-based </a:t>
            </a:r>
            <a:r>
              <a:rPr lang="en-US" dirty="0" smtClean="0">
                <a:solidFill>
                  <a:srgbClr val="4A659A"/>
                </a:solidFill>
              </a:rPr>
              <a:t>argument system</a:t>
            </a:r>
            <a:r>
              <a:rPr lang="en-US" dirty="0" smtClean="0"/>
              <a:t> </a:t>
            </a:r>
            <a:r>
              <a:rPr lang="en-US" sz="2200" dirty="0" smtClean="0"/>
              <a:t>by </a:t>
            </a:r>
            <a:r>
              <a:rPr lang="en-US" sz="2200" dirty="0" err="1" smtClean="0"/>
              <a:t>Ishai</a:t>
            </a:r>
            <a:r>
              <a:rPr lang="en-US" sz="2200" dirty="0" smtClean="0"/>
              <a:t> et al. </a:t>
            </a:r>
            <a:r>
              <a:rPr lang="en-US" sz="2000" dirty="0" smtClean="0"/>
              <a:t>[CCC07]</a:t>
            </a:r>
            <a:r>
              <a:rPr lang="en-US" dirty="0" smtClean="0"/>
              <a:t> by 20 orders of magnitude, with proof.</a:t>
            </a:r>
          </a:p>
          <a:p>
            <a:pPr marL="0" indent="0">
              <a:spcBef>
                <a:spcPts val="6400"/>
              </a:spcBef>
              <a:buNone/>
            </a:pPr>
            <a:r>
              <a:rPr lang="en-US" dirty="0" smtClean="0"/>
              <a:t>We have implemented the refinements in a system, </a:t>
            </a:r>
            <a:r>
              <a:rPr lang="en-US" cap="small" dirty="0" smtClean="0"/>
              <a:t>Pepper</a:t>
            </a:r>
            <a:r>
              <a:rPr lang="en-US" dirty="0" smtClean="0"/>
              <a:t>, that is not ready for prime time but is practical in some cases.</a:t>
            </a:r>
          </a:p>
          <a:p>
            <a:pPr marL="0" indent="0">
              <a:spcBef>
                <a:spcPts val="6400"/>
              </a:spcBef>
              <a:buNone/>
            </a:pPr>
            <a:r>
              <a:rPr lang="en-US" dirty="0" smtClean="0"/>
              <a:t>Our conclusions are that PCPs are a potentially useful tool for real systems, and that the research </a:t>
            </a:r>
            <a:r>
              <a:rPr lang="en-US" dirty="0"/>
              <a:t>area is </a:t>
            </a:r>
            <a:r>
              <a:rPr lang="en-US" dirty="0" smtClean="0"/>
              <a:t>promising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3340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138005" y="3029073"/>
            <a:ext cx="1403684" cy="4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cap="small" dirty="0" smtClean="0">
                <a:solidFill>
                  <a:srgbClr val="800000"/>
                </a:solidFill>
              </a:rPr>
              <a:t>reject</a:t>
            </a:r>
            <a:endParaRPr lang="en-US" sz="2600" b="1" cap="small" dirty="0">
              <a:solidFill>
                <a:srgbClr val="8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38006" y="3029073"/>
            <a:ext cx="1403684" cy="4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cap="small" dirty="0" smtClean="0">
                <a:solidFill>
                  <a:srgbClr val="800000"/>
                </a:solidFill>
              </a:rPr>
              <a:t>accept</a:t>
            </a:r>
            <a:endParaRPr lang="en-US" sz="2600" b="1" cap="small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486" y="4278966"/>
            <a:ext cx="8632433" cy="652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Unfortunately, the constants</a:t>
            </a:r>
            <a:r>
              <a:rPr lang="en-US" sz="2200" dirty="0"/>
              <a:t> </a:t>
            </a:r>
            <a:r>
              <a:rPr lang="en-US" sz="2200" dirty="0" smtClean="0"/>
              <a:t>and proof length are outrageous</a:t>
            </a:r>
            <a:r>
              <a:rPr lang="en-US" sz="2200" dirty="0"/>
              <a:t>.</a:t>
            </a:r>
            <a:endParaRPr lang="en-US" sz="2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138005" y="2181324"/>
            <a:ext cx="1403684" cy="126053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07879" y="2181324"/>
            <a:ext cx="1403684" cy="126016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41688" y="2271683"/>
            <a:ext cx="2866190" cy="22726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541689" y="2702693"/>
            <a:ext cx="2866190" cy="22726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293417">
            <a:off x="3882773" y="1911130"/>
            <a:ext cx="195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“f”, x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 rot="21329636">
            <a:off x="3701112" y="2349966"/>
            <a:ext cx="195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y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138004" y="2172606"/>
            <a:ext cx="1403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407879" y="2172606"/>
            <a:ext cx="1403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server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 rot="21329636">
            <a:off x="4000565" y="2333234"/>
            <a:ext cx="195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800000"/>
                </a:solidFill>
              </a:rPr>
              <a:t>y’</a:t>
            </a:r>
            <a:endParaRPr lang="en-US" sz="2400" dirty="0">
              <a:solidFill>
                <a:srgbClr val="8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541688" y="2968724"/>
            <a:ext cx="2866190" cy="22726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 rot="21362018">
            <a:off x="4410900" y="3012634"/>
            <a:ext cx="1240561" cy="521714"/>
            <a:chOff x="4618795" y="3129238"/>
            <a:chExt cx="1240561" cy="521714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759041" y="3330463"/>
              <a:ext cx="0" cy="30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922802" y="3322274"/>
              <a:ext cx="0" cy="30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086563" y="3322274"/>
              <a:ext cx="0" cy="30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250324" y="3330439"/>
              <a:ext cx="0" cy="30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414085" y="3322274"/>
              <a:ext cx="0" cy="30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ontent Placeholder 2"/>
            <p:cNvSpPr txBox="1">
              <a:spLocks/>
            </p:cNvSpPr>
            <p:nvPr/>
          </p:nvSpPr>
          <p:spPr>
            <a:xfrm>
              <a:off x="5349274" y="3129238"/>
              <a:ext cx="510082" cy="52171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457200" indent="-457200" algn="l" defTabSz="914400" rtl="0" eaLnBrk="1" latinLnBrk="0" hangingPunct="1">
                <a:spcBef>
                  <a:spcPts val="2000"/>
                </a:spcBef>
                <a:buClr>
                  <a:srgbClr val="333333"/>
                </a:buClr>
                <a:buFont typeface="Wingdings" charset="2"/>
                <a:buChar char="§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914400" indent="-457200" algn="l" defTabSz="914400" rtl="0" eaLnBrk="1" latinLnBrk="0" hangingPunct="1">
                <a:spcBef>
                  <a:spcPts val="6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71600" indent="-457200" algn="l" defTabSz="914400" rtl="0" eaLnBrk="1" latinLnBrk="0" hangingPunct="1">
                <a:spcBef>
                  <a:spcPts val="6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828800" indent="-457200" algn="l" defTabSz="914400" rtl="0" eaLnBrk="1" latinLnBrk="0" hangingPunct="1">
                <a:spcBef>
                  <a:spcPts val="6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86000" indent="-457200" algn="l" defTabSz="914400" rtl="0" eaLnBrk="1" latinLnBrk="0" hangingPunct="1">
                <a:spcBef>
                  <a:spcPts val="6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743200" indent="-461963" algn="l" defTabSz="914400" rtl="0" eaLnBrk="1" latinLnBrk="0" hangingPunct="1"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05163" indent="-461963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7600" indent="-461963" algn="l" defTabSz="914400" rtl="0" eaLnBrk="1" latinLnBrk="0" hangingPunct="1"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19563" indent="-461963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...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18795" y="3315864"/>
              <a:ext cx="1087881" cy="3159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5400000">
            <a:off x="897162" y="2676362"/>
            <a:ext cx="1240561" cy="521714"/>
            <a:chOff x="4618795" y="3129238"/>
            <a:chExt cx="1240561" cy="521714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4759041" y="3330463"/>
              <a:ext cx="0" cy="30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922802" y="3322274"/>
              <a:ext cx="0" cy="30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086563" y="3322274"/>
              <a:ext cx="0" cy="30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250324" y="3330439"/>
              <a:ext cx="0" cy="30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414085" y="3322274"/>
              <a:ext cx="0" cy="30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ontent Placeholder 2"/>
            <p:cNvSpPr txBox="1">
              <a:spLocks/>
            </p:cNvSpPr>
            <p:nvPr/>
          </p:nvSpPr>
          <p:spPr>
            <a:xfrm>
              <a:off x="5349274" y="3129238"/>
              <a:ext cx="510082" cy="52171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457200" indent="-457200" algn="l" defTabSz="914400" rtl="0" eaLnBrk="1" latinLnBrk="0" hangingPunct="1">
                <a:spcBef>
                  <a:spcPts val="2000"/>
                </a:spcBef>
                <a:buClr>
                  <a:srgbClr val="333333"/>
                </a:buClr>
                <a:buFont typeface="Wingdings" charset="2"/>
                <a:buChar char="§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914400" indent="-457200" algn="l" defTabSz="914400" rtl="0" eaLnBrk="1" latinLnBrk="0" hangingPunct="1">
                <a:spcBef>
                  <a:spcPts val="6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71600" indent="-457200" algn="l" defTabSz="914400" rtl="0" eaLnBrk="1" latinLnBrk="0" hangingPunct="1">
                <a:spcBef>
                  <a:spcPts val="6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828800" indent="-457200" algn="l" defTabSz="914400" rtl="0" eaLnBrk="1" latinLnBrk="0" hangingPunct="1">
                <a:spcBef>
                  <a:spcPts val="6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86000" indent="-457200" algn="l" defTabSz="914400" rtl="0" eaLnBrk="1" latinLnBrk="0" hangingPunct="1">
                <a:spcBef>
                  <a:spcPts val="6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743200" indent="-461963" algn="l" defTabSz="914400" rtl="0" eaLnBrk="1" latinLnBrk="0" hangingPunct="1"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05163" indent="-461963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7600" indent="-461963" algn="l" defTabSz="914400" rtl="0" eaLnBrk="1" latinLnBrk="0" hangingPunct="1"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19563" indent="-461963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... 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618795" y="3315864"/>
              <a:ext cx="1087881" cy="3159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536486" y="845499"/>
            <a:ext cx="8434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tx2"/>
                </a:solidFill>
              </a:rPr>
              <a:t>Theory can supposedly help. Consider the theory of Probabilistically Checkable Proofs (PCPs).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1615169" y="3143909"/>
            <a:ext cx="522835" cy="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1615171" y="2631270"/>
            <a:ext cx="522833" cy="300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1603326" y="2887589"/>
            <a:ext cx="522833" cy="300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914188" y="1245608"/>
            <a:ext cx="2925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cap="small" dirty="0" smtClean="0">
                <a:solidFill>
                  <a:schemeClr val="tx2"/>
                </a:solidFill>
              </a:rPr>
              <a:t>[</a:t>
            </a:r>
            <a:r>
              <a:rPr lang="en-US" cap="small" dirty="0" err="1" smtClean="0">
                <a:solidFill>
                  <a:schemeClr val="tx2"/>
                </a:solidFill>
              </a:rPr>
              <a:t>almss</a:t>
            </a:r>
            <a:r>
              <a:rPr lang="en-US" cap="small" dirty="0" smtClean="0">
                <a:solidFill>
                  <a:schemeClr val="tx2"/>
                </a:solidFill>
              </a:rPr>
              <a:t> jacm</a:t>
            </a:r>
            <a:r>
              <a:rPr lang="en-US" sz="1600" cap="small" dirty="0" smtClean="0">
                <a:solidFill>
                  <a:schemeClr val="tx2"/>
                </a:solidFill>
              </a:rPr>
              <a:t>98</a:t>
            </a:r>
            <a:r>
              <a:rPr lang="en-US" cap="small" dirty="0" smtClean="0">
                <a:solidFill>
                  <a:schemeClr val="tx2"/>
                </a:solidFill>
              </a:rPr>
              <a:t>, as jacm</a:t>
            </a:r>
            <a:r>
              <a:rPr lang="en-US" sz="1600" cap="small" dirty="0" smtClean="0">
                <a:solidFill>
                  <a:schemeClr val="tx2"/>
                </a:solidFill>
              </a:rPr>
              <a:t>98</a:t>
            </a:r>
            <a:r>
              <a:rPr lang="en-US" cap="small" dirty="0" smtClean="0">
                <a:solidFill>
                  <a:schemeClr val="tx2"/>
                </a:solidFill>
              </a:rPr>
              <a:t>] </a:t>
            </a:r>
            <a:endParaRPr lang="en-US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536486" y="5177678"/>
            <a:ext cx="8409422" cy="130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800"/>
              </a:spcBef>
              <a:buFont typeface="Wingdings" charset="2"/>
              <a:buNone/>
            </a:pPr>
            <a:r>
              <a:rPr lang="en-US" sz="2200" dirty="0" smtClean="0"/>
              <a:t>Using a naive PCP implementation, verifying multiplication of 400×400 matrices would take 500 trillion CPU years (seriously).</a:t>
            </a:r>
          </a:p>
        </p:txBody>
      </p:sp>
    </p:spTree>
    <p:extLst>
      <p:ext uri="{BB962C8B-B14F-4D97-AF65-F5344CB8AC3E}">
        <p14:creationId xmlns:p14="http://schemas.microsoft.com/office/powerpoint/2010/main" val="77817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7" grpId="1"/>
      <p:bldP spid="5" grpId="0" animBg="1"/>
      <p:bldP spid="6" grpId="0" animBg="1"/>
      <p:bldP spid="9" grpId="0"/>
      <p:bldP spid="10" grpId="0"/>
      <p:bldP spid="10" grpId="1"/>
      <p:bldP spid="11" grpId="0"/>
      <p:bldP spid="12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4100" y="15367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500 trillion is a big number.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4100" y="26035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For example, I can beat Michael Jordan in one-on-one basketball only one time out of 500 trillion.</a:t>
            </a:r>
          </a:p>
        </p:txBody>
      </p:sp>
    </p:spTree>
    <p:extLst>
      <p:ext uri="{BB962C8B-B14F-4D97-AF65-F5344CB8AC3E}">
        <p14:creationId xmlns:p14="http://schemas.microsoft.com/office/powerpoint/2010/main" val="2654426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138005" y="3029073"/>
            <a:ext cx="1403684" cy="4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cap="small" dirty="0" smtClean="0">
                <a:solidFill>
                  <a:srgbClr val="800000"/>
                </a:solidFill>
              </a:rPr>
              <a:t>reject</a:t>
            </a:r>
            <a:endParaRPr lang="en-US" sz="2600" b="1" cap="small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25" y="4278966"/>
            <a:ext cx="8632433" cy="652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Unfortunately, the constants</a:t>
            </a:r>
            <a:r>
              <a:rPr lang="en-US" sz="2200" dirty="0"/>
              <a:t> </a:t>
            </a:r>
            <a:r>
              <a:rPr lang="en-US" sz="2200" dirty="0" smtClean="0"/>
              <a:t>and proof length are outrageous</a:t>
            </a:r>
            <a:r>
              <a:rPr lang="en-US" sz="2200" dirty="0"/>
              <a:t>.</a:t>
            </a:r>
            <a:endParaRPr lang="en-US" sz="2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138005" y="2181324"/>
            <a:ext cx="1403684" cy="126053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07879" y="2181324"/>
            <a:ext cx="1403684" cy="126016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41688" y="2271683"/>
            <a:ext cx="2866190" cy="22726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541689" y="2702693"/>
            <a:ext cx="2866190" cy="22726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293417">
            <a:off x="3882773" y="1911130"/>
            <a:ext cx="195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“f”, x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138004" y="2172606"/>
            <a:ext cx="1403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407879" y="2172606"/>
            <a:ext cx="1403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server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 rot="21329636">
            <a:off x="4000565" y="2333234"/>
            <a:ext cx="195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800000"/>
                </a:solidFill>
              </a:rPr>
              <a:t>y’</a:t>
            </a:r>
            <a:endParaRPr lang="en-US" sz="2400" dirty="0">
              <a:solidFill>
                <a:srgbClr val="8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541688" y="2968724"/>
            <a:ext cx="2866190" cy="22726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 rot="21362018">
            <a:off x="4410900" y="3012634"/>
            <a:ext cx="1240561" cy="521714"/>
            <a:chOff x="4618795" y="3129238"/>
            <a:chExt cx="1240561" cy="521714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759041" y="3330463"/>
              <a:ext cx="0" cy="30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922802" y="3322274"/>
              <a:ext cx="0" cy="30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086563" y="3322274"/>
              <a:ext cx="0" cy="30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250324" y="3330439"/>
              <a:ext cx="0" cy="30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414085" y="3322274"/>
              <a:ext cx="0" cy="30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ontent Placeholder 2"/>
            <p:cNvSpPr txBox="1">
              <a:spLocks/>
            </p:cNvSpPr>
            <p:nvPr/>
          </p:nvSpPr>
          <p:spPr>
            <a:xfrm>
              <a:off x="5349274" y="3129238"/>
              <a:ext cx="510082" cy="52171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457200" indent="-457200" algn="l" defTabSz="914400" rtl="0" eaLnBrk="1" latinLnBrk="0" hangingPunct="1">
                <a:spcBef>
                  <a:spcPts val="2000"/>
                </a:spcBef>
                <a:buClr>
                  <a:srgbClr val="333333"/>
                </a:buClr>
                <a:buFont typeface="Wingdings" charset="2"/>
                <a:buChar char="§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914400" indent="-457200" algn="l" defTabSz="914400" rtl="0" eaLnBrk="1" latinLnBrk="0" hangingPunct="1">
                <a:spcBef>
                  <a:spcPts val="6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71600" indent="-457200" algn="l" defTabSz="914400" rtl="0" eaLnBrk="1" latinLnBrk="0" hangingPunct="1">
                <a:spcBef>
                  <a:spcPts val="6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828800" indent="-457200" algn="l" defTabSz="914400" rtl="0" eaLnBrk="1" latinLnBrk="0" hangingPunct="1">
                <a:spcBef>
                  <a:spcPts val="6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86000" indent="-457200" algn="l" defTabSz="914400" rtl="0" eaLnBrk="1" latinLnBrk="0" hangingPunct="1">
                <a:spcBef>
                  <a:spcPts val="6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743200" indent="-461963" algn="l" defTabSz="914400" rtl="0" eaLnBrk="1" latinLnBrk="0" hangingPunct="1"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05163" indent="-461963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7600" indent="-461963" algn="l" defTabSz="914400" rtl="0" eaLnBrk="1" latinLnBrk="0" hangingPunct="1"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19563" indent="-461963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...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18795" y="3315864"/>
              <a:ext cx="1087881" cy="3159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5400000">
            <a:off x="897162" y="2676362"/>
            <a:ext cx="1240561" cy="521714"/>
            <a:chOff x="4618795" y="3129238"/>
            <a:chExt cx="1240561" cy="521714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4759041" y="3330463"/>
              <a:ext cx="0" cy="30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922802" y="3322274"/>
              <a:ext cx="0" cy="30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086563" y="3322274"/>
              <a:ext cx="0" cy="30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250324" y="3330439"/>
              <a:ext cx="0" cy="30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414085" y="3322274"/>
              <a:ext cx="0" cy="30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ontent Placeholder 2"/>
            <p:cNvSpPr txBox="1">
              <a:spLocks/>
            </p:cNvSpPr>
            <p:nvPr/>
          </p:nvSpPr>
          <p:spPr>
            <a:xfrm>
              <a:off x="5349274" y="3129238"/>
              <a:ext cx="510082" cy="52171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457200" indent="-457200" algn="l" defTabSz="914400" rtl="0" eaLnBrk="1" latinLnBrk="0" hangingPunct="1">
                <a:spcBef>
                  <a:spcPts val="2000"/>
                </a:spcBef>
                <a:buClr>
                  <a:srgbClr val="333333"/>
                </a:buClr>
                <a:buFont typeface="Wingdings" charset="2"/>
                <a:buChar char="§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914400" indent="-457200" algn="l" defTabSz="914400" rtl="0" eaLnBrk="1" latinLnBrk="0" hangingPunct="1">
                <a:spcBef>
                  <a:spcPts val="6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71600" indent="-457200" algn="l" defTabSz="914400" rtl="0" eaLnBrk="1" latinLnBrk="0" hangingPunct="1">
                <a:spcBef>
                  <a:spcPts val="6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828800" indent="-457200" algn="l" defTabSz="914400" rtl="0" eaLnBrk="1" latinLnBrk="0" hangingPunct="1">
                <a:spcBef>
                  <a:spcPts val="6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86000" indent="-457200" algn="l" defTabSz="914400" rtl="0" eaLnBrk="1" latinLnBrk="0" hangingPunct="1">
                <a:spcBef>
                  <a:spcPts val="6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743200" indent="-461963" algn="l" defTabSz="914400" rtl="0" eaLnBrk="1" latinLnBrk="0" hangingPunct="1"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05163" indent="-461963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7600" indent="-461963" algn="l" defTabSz="914400" rtl="0" eaLnBrk="1" latinLnBrk="0" hangingPunct="1"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19563" indent="-461963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... 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618795" y="3315864"/>
              <a:ext cx="1087881" cy="3159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587286" y="845499"/>
            <a:ext cx="8434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tx2"/>
                </a:solidFill>
              </a:rPr>
              <a:t>Theory can supposedly help. Consider the theory of Probabilistically Checkable Proofs (PCPs).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1615169" y="3143909"/>
            <a:ext cx="522835" cy="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1615171" y="2631270"/>
            <a:ext cx="522833" cy="300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1603326" y="2887589"/>
            <a:ext cx="522833" cy="300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977688" y="1182108"/>
            <a:ext cx="2925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cap="small" dirty="0" smtClean="0">
                <a:solidFill>
                  <a:schemeClr val="tx2"/>
                </a:solidFill>
              </a:rPr>
              <a:t>[</a:t>
            </a:r>
            <a:r>
              <a:rPr lang="en-US" cap="small" dirty="0" err="1" smtClean="0">
                <a:solidFill>
                  <a:schemeClr val="tx2"/>
                </a:solidFill>
              </a:rPr>
              <a:t>almss</a:t>
            </a:r>
            <a:r>
              <a:rPr lang="en-US" cap="small" dirty="0" smtClean="0">
                <a:solidFill>
                  <a:schemeClr val="tx2"/>
                </a:solidFill>
              </a:rPr>
              <a:t> jacm</a:t>
            </a:r>
            <a:r>
              <a:rPr lang="en-US" sz="1600" cap="small" dirty="0" smtClean="0">
                <a:solidFill>
                  <a:schemeClr val="tx2"/>
                </a:solidFill>
              </a:rPr>
              <a:t>98</a:t>
            </a:r>
            <a:r>
              <a:rPr lang="en-US" cap="small" dirty="0" smtClean="0">
                <a:solidFill>
                  <a:schemeClr val="tx2"/>
                </a:solidFill>
              </a:rPr>
              <a:t>, as jacm</a:t>
            </a:r>
            <a:r>
              <a:rPr lang="en-US" sz="1600" cap="small" dirty="0" smtClean="0">
                <a:solidFill>
                  <a:schemeClr val="tx2"/>
                </a:solidFill>
              </a:rPr>
              <a:t>98</a:t>
            </a:r>
            <a:r>
              <a:rPr lang="en-US" cap="small" dirty="0" smtClean="0">
                <a:solidFill>
                  <a:schemeClr val="tx2"/>
                </a:solidFill>
              </a:rPr>
              <a:t>] </a:t>
            </a:r>
            <a:endParaRPr lang="en-US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612753" y="5177678"/>
            <a:ext cx="8409422" cy="130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800"/>
              </a:spcBef>
              <a:buFont typeface="Wingdings" charset="2"/>
              <a:buNone/>
            </a:pPr>
            <a:r>
              <a:rPr lang="en-US" sz="2200" dirty="0" smtClean="0"/>
              <a:t>Using a naive PCP implementation, verifying multiplication of 400×400 matrices would take 500 trillion CPU years (seriously).</a:t>
            </a:r>
          </a:p>
        </p:txBody>
      </p:sp>
    </p:spTree>
    <p:extLst>
      <p:ext uri="{BB962C8B-B14F-4D97-AF65-F5344CB8AC3E}">
        <p14:creationId xmlns:p14="http://schemas.microsoft.com/office/powerpoint/2010/main" val="2945135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717" y="1232999"/>
            <a:ext cx="8258275" cy="4364319"/>
          </a:xfrm>
        </p:spPr>
        <p:txBody>
          <a:bodyPr/>
          <a:lstStyle/>
          <a:p>
            <a:pPr marL="0" indent="0">
              <a:spcBef>
                <a:spcPts val="4800"/>
              </a:spcBef>
              <a:buNone/>
            </a:pPr>
            <a:r>
              <a:rPr lang="en-US" dirty="0" smtClean="0"/>
              <a:t>We have reduced the costs of a PCP-based </a:t>
            </a:r>
            <a:r>
              <a:rPr lang="en-US" dirty="0" smtClean="0">
                <a:solidFill>
                  <a:srgbClr val="4A659A"/>
                </a:solidFill>
              </a:rPr>
              <a:t>argument system</a:t>
            </a:r>
            <a:r>
              <a:rPr lang="en-US" dirty="0" smtClean="0"/>
              <a:t> </a:t>
            </a:r>
            <a:r>
              <a:rPr lang="en-US" sz="2200" dirty="0" smtClean="0"/>
              <a:t>by </a:t>
            </a:r>
            <a:r>
              <a:rPr lang="en-US" sz="2200" dirty="0" err="1" smtClean="0"/>
              <a:t>Ishai</a:t>
            </a:r>
            <a:r>
              <a:rPr lang="en-US" sz="2200" dirty="0" smtClean="0"/>
              <a:t> et al. </a:t>
            </a:r>
            <a:r>
              <a:rPr lang="en-US" sz="2000" dirty="0" smtClean="0"/>
              <a:t>[CCC07]</a:t>
            </a:r>
            <a:r>
              <a:rPr lang="en-US" dirty="0" smtClean="0"/>
              <a:t> by 20 orders of magnitude, with proof.</a:t>
            </a:r>
          </a:p>
          <a:p>
            <a:pPr marL="0" indent="0">
              <a:spcBef>
                <a:spcPts val="6400"/>
              </a:spcBef>
              <a:buNone/>
            </a:pPr>
            <a:r>
              <a:rPr lang="en-US" dirty="0" smtClean="0"/>
              <a:t>We have implemented the refinements in a system, </a:t>
            </a:r>
            <a:r>
              <a:rPr lang="en-US" cap="small" dirty="0" smtClean="0"/>
              <a:t>Pepper</a:t>
            </a:r>
            <a:r>
              <a:rPr lang="en-US" dirty="0" smtClean="0"/>
              <a:t>, that is not ready for prime time but is practical in some cases.</a:t>
            </a:r>
          </a:p>
          <a:p>
            <a:pPr marL="0" indent="0">
              <a:spcBef>
                <a:spcPts val="6400"/>
              </a:spcBef>
              <a:buNone/>
            </a:pPr>
            <a:r>
              <a:rPr lang="en-US" dirty="0" smtClean="0"/>
              <a:t>Our conclusion is that PCPs are a potentially promising tool for building secure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085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117" y="1595931"/>
            <a:ext cx="7637555" cy="3255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(1</a:t>
            </a:r>
            <a:r>
              <a:rPr lang="en-US" sz="2800" dirty="0"/>
              <a:t>)</a:t>
            </a:r>
            <a:r>
              <a:rPr lang="en-US" sz="2800" dirty="0" smtClean="0"/>
              <a:t> The design of </a:t>
            </a:r>
            <a:r>
              <a:rPr lang="en-US" sz="2800" cap="small" dirty="0" smtClean="0"/>
              <a:t>Pepper</a:t>
            </a:r>
            <a:endParaRPr lang="en-US" sz="2800" dirty="0" smtClean="0"/>
          </a:p>
          <a:p>
            <a:pPr marL="457200" lvl="1" indent="0">
              <a:spcBef>
                <a:spcPts val="1800"/>
              </a:spcBef>
              <a:buNone/>
            </a:pPr>
            <a:endParaRPr lang="en-US" sz="2400" dirty="0" smtClean="0"/>
          </a:p>
          <a:p>
            <a:pPr marL="0" indent="0">
              <a:spcBef>
                <a:spcPts val="4800"/>
              </a:spcBef>
              <a:buNone/>
            </a:pPr>
            <a:r>
              <a:rPr lang="en-US" sz="2800" dirty="0" smtClean="0"/>
              <a:t>(2</a:t>
            </a:r>
            <a:r>
              <a:rPr lang="en-US" sz="2800" dirty="0"/>
              <a:t>)</a:t>
            </a:r>
            <a:r>
              <a:rPr lang="en-US" sz="2800" dirty="0" smtClean="0"/>
              <a:t> Experimental results, limitations, and outlook</a:t>
            </a:r>
          </a:p>
        </p:txBody>
      </p:sp>
    </p:spTree>
    <p:extLst>
      <p:ext uri="{BB962C8B-B14F-4D97-AF65-F5344CB8AC3E}">
        <p14:creationId xmlns:p14="http://schemas.microsoft.com/office/powerpoint/2010/main" val="1739891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12694" y="2308622"/>
            <a:ext cx="1530605" cy="701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cap="small" dirty="0" smtClean="0">
                <a:solidFill>
                  <a:srgbClr val="800000"/>
                </a:solidFill>
              </a:rPr>
              <a:t>accept/reject</a:t>
            </a:r>
            <a:endParaRPr lang="en-US" sz="2200" b="1" cap="small" dirty="0">
              <a:solidFill>
                <a:srgbClr val="8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38095" y="1732703"/>
            <a:ext cx="1403684" cy="1260537"/>
          </a:xfrm>
          <a:prstGeom prst="rect">
            <a:avLst/>
          </a:prstGeom>
          <a:noFill/>
          <a:ln w="25400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07969" y="1732703"/>
            <a:ext cx="1403684" cy="1260169"/>
          </a:xfrm>
          <a:prstGeom prst="rect">
            <a:avLst/>
          </a:prstGeom>
          <a:noFill/>
          <a:ln w="25400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41778" y="1823062"/>
            <a:ext cx="2866190" cy="227263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441779" y="2254072"/>
            <a:ext cx="2866190" cy="227263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293417">
            <a:off x="3782863" y="1462509"/>
            <a:ext cx="195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“f”, x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038094" y="1723985"/>
            <a:ext cx="1403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307969" y="1723985"/>
            <a:ext cx="1403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server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 rot="21329636">
            <a:off x="3767761" y="1899381"/>
            <a:ext cx="195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y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441778" y="2520103"/>
            <a:ext cx="2866190" cy="227263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 rot="21362018">
            <a:off x="4310990" y="2564013"/>
            <a:ext cx="1240561" cy="521714"/>
            <a:chOff x="4618795" y="3129238"/>
            <a:chExt cx="1240561" cy="52171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759041" y="3330463"/>
              <a:ext cx="0" cy="301587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22802" y="3322274"/>
              <a:ext cx="0" cy="301587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086563" y="3322274"/>
              <a:ext cx="0" cy="301587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250324" y="3330439"/>
              <a:ext cx="0" cy="301587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414085" y="3322274"/>
              <a:ext cx="0" cy="301587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5349274" y="3129238"/>
              <a:ext cx="510082" cy="52171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457200" indent="-457200" algn="l" defTabSz="914400" rtl="0" eaLnBrk="1" latinLnBrk="0" hangingPunct="1">
                <a:spcBef>
                  <a:spcPts val="2000"/>
                </a:spcBef>
                <a:buClr>
                  <a:srgbClr val="333333"/>
                </a:buClr>
                <a:buFont typeface="Wingdings" charset="2"/>
                <a:buChar char="§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914400" indent="-457200" algn="l" defTabSz="914400" rtl="0" eaLnBrk="1" latinLnBrk="0" hangingPunct="1">
                <a:spcBef>
                  <a:spcPts val="6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71600" indent="-457200" algn="l" defTabSz="914400" rtl="0" eaLnBrk="1" latinLnBrk="0" hangingPunct="1">
                <a:spcBef>
                  <a:spcPts val="6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828800" indent="-457200" algn="l" defTabSz="914400" rtl="0" eaLnBrk="1" latinLnBrk="0" hangingPunct="1">
                <a:spcBef>
                  <a:spcPts val="6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86000" indent="-457200" algn="l" defTabSz="914400" rtl="0" eaLnBrk="1" latinLnBrk="0" hangingPunct="1">
                <a:spcBef>
                  <a:spcPts val="6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743200" indent="-461963" algn="l" defTabSz="914400" rtl="0" eaLnBrk="1" latinLnBrk="0" hangingPunct="1"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05163" indent="-461963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7600" indent="-461963" algn="l" defTabSz="914400" rtl="0" eaLnBrk="1" latinLnBrk="0" hangingPunct="1"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19563" indent="-461963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... 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18795" y="3315864"/>
              <a:ext cx="1087881" cy="315912"/>
            </a:xfrm>
            <a:prstGeom prst="rect">
              <a:avLst/>
            </a:prstGeom>
            <a:noFill/>
            <a:ln w="28575">
              <a:solidFill>
                <a:srgbClr val="5A170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 rot="5400000">
            <a:off x="797252" y="2227741"/>
            <a:ext cx="1240561" cy="521714"/>
            <a:chOff x="4618795" y="3129238"/>
            <a:chExt cx="1240561" cy="521714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759041" y="3330463"/>
              <a:ext cx="0" cy="301587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922802" y="3322274"/>
              <a:ext cx="0" cy="301587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086563" y="3322274"/>
              <a:ext cx="0" cy="301587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250324" y="3330439"/>
              <a:ext cx="0" cy="301587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414085" y="3322274"/>
              <a:ext cx="0" cy="301587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5349274" y="3129238"/>
              <a:ext cx="510082" cy="52171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457200" indent="-457200" algn="l" defTabSz="914400" rtl="0" eaLnBrk="1" latinLnBrk="0" hangingPunct="1">
                <a:spcBef>
                  <a:spcPts val="2000"/>
                </a:spcBef>
                <a:buClr>
                  <a:srgbClr val="333333"/>
                </a:buClr>
                <a:buFont typeface="Wingdings" charset="2"/>
                <a:buChar char="§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914400" indent="-457200" algn="l" defTabSz="914400" rtl="0" eaLnBrk="1" latinLnBrk="0" hangingPunct="1">
                <a:spcBef>
                  <a:spcPts val="6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71600" indent="-457200" algn="l" defTabSz="914400" rtl="0" eaLnBrk="1" latinLnBrk="0" hangingPunct="1">
                <a:spcBef>
                  <a:spcPts val="6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828800" indent="-457200" algn="l" defTabSz="914400" rtl="0" eaLnBrk="1" latinLnBrk="0" hangingPunct="1">
                <a:spcBef>
                  <a:spcPts val="6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86000" indent="-457200" algn="l" defTabSz="914400" rtl="0" eaLnBrk="1" latinLnBrk="0" hangingPunct="1">
                <a:spcBef>
                  <a:spcPts val="6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743200" indent="-461963" algn="l" defTabSz="914400" rtl="0" eaLnBrk="1" latinLnBrk="0" hangingPunct="1"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05163" indent="-461963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7600" indent="-461963" algn="l" defTabSz="914400" rtl="0" eaLnBrk="1" latinLnBrk="0" hangingPunct="1"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19563" indent="-461963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... 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618795" y="3315864"/>
              <a:ext cx="1087881" cy="315912"/>
            </a:xfrm>
            <a:prstGeom prst="rect">
              <a:avLst/>
            </a:prstGeom>
            <a:noFill/>
            <a:ln w="28575">
              <a:solidFill>
                <a:srgbClr val="5A170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H="1" flipV="1">
            <a:off x="1515259" y="2695288"/>
            <a:ext cx="522835" cy="2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1515261" y="2182649"/>
            <a:ext cx="522833" cy="3003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1503416" y="2438968"/>
            <a:ext cx="522833" cy="3003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669831" y="3987867"/>
            <a:ext cx="8204571" cy="634933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200" dirty="0" smtClean="0"/>
              <a:t>The proof is not drawn to scale: it is far too long to be transferred.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669831" y="628683"/>
            <a:ext cx="8537068" cy="755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0"/>
              </a:spcBef>
              <a:buFont typeface="Wingdings" charset="2"/>
              <a:buNone/>
            </a:pPr>
            <a:r>
              <a:rPr lang="en-US" sz="2200" dirty="0" smtClean="0"/>
              <a:t>Pepper incorporates PCPs but not like this:</a:t>
            </a:r>
            <a:endParaRPr lang="en-US" sz="22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606932" y="6151492"/>
            <a:ext cx="8537068" cy="728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00"/>
              </a:spcBef>
              <a:buFont typeface="Wingdings" charset="2"/>
              <a:buNone/>
            </a:pPr>
            <a:endParaRPr lang="en-US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669831" y="4959865"/>
            <a:ext cx="8204571" cy="1191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0"/>
              </a:spcBef>
              <a:buFont typeface="Wingdings" charset="2"/>
              <a:buNone/>
            </a:pPr>
            <a:r>
              <a:rPr lang="en-US" sz="2200" dirty="0" smtClean="0"/>
              <a:t>(Even the asymptotically short PCPs </a:t>
            </a:r>
            <a:r>
              <a:rPr lang="en-US" sz="17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[BGHSV CCC05, BGHSV SIJC06, </a:t>
            </a:r>
            <a:r>
              <a:rPr lang="en-US" sz="17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Dinur</a:t>
            </a:r>
            <a:r>
              <a:rPr lang="en-US" sz="17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JACM07, BS SIJC08]</a:t>
            </a:r>
            <a:r>
              <a:rPr lang="en-US" sz="2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dirty="0" smtClean="0"/>
              <a:t>have prohibitive constants.)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25328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val 72"/>
          <p:cNvSpPr/>
          <p:nvPr/>
        </p:nvSpPr>
        <p:spPr>
          <a:xfrm>
            <a:off x="7712581" y="2625931"/>
            <a:ext cx="675770" cy="2099011"/>
          </a:xfrm>
          <a:prstGeom prst="ellipse">
            <a:avLst/>
          </a:prstGeom>
          <a:solidFill>
            <a:schemeClr val="accent3">
              <a:lumMod val="40000"/>
              <a:lumOff val="60000"/>
              <a:alpha val="4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391268" y="441868"/>
            <a:ext cx="1022867" cy="479128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394137" y="421627"/>
            <a:ext cx="968932" cy="496858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391269" y="410414"/>
            <a:ext cx="102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7383127" y="395398"/>
            <a:ext cx="979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server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6430165" y="795989"/>
            <a:ext cx="880133" cy="21537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 rot="21362018">
            <a:off x="6418068" y="746930"/>
            <a:ext cx="1101300" cy="492509"/>
            <a:chOff x="4618795" y="3129238"/>
            <a:chExt cx="1240561" cy="521714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4759041" y="3330463"/>
              <a:ext cx="0" cy="301587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922802" y="3322274"/>
              <a:ext cx="0" cy="301587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086563" y="3322274"/>
              <a:ext cx="0" cy="301587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5250324" y="3330439"/>
              <a:ext cx="0" cy="301587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414085" y="3322274"/>
              <a:ext cx="0" cy="301587"/>
            </a:xfrm>
            <a:prstGeom prst="line">
              <a:avLst/>
            </a:prstGeom>
            <a:ln>
              <a:solidFill>
                <a:srgbClr val="5A17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Content Placeholder 2"/>
            <p:cNvSpPr txBox="1">
              <a:spLocks/>
            </p:cNvSpPr>
            <p:nvPr/>
          </p:nvSpPr>
          <p:spPr>
            <a:xfrm>
              <a:off x="5349274" y="3129238"/>
              <a:ext cx="510082" cy="52171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457200" indent="-457200" algn="l" defTabSz="914400" rtl="0" eaLnBrk="1" latinLnBrk="0" hangingPunct="1">
                <a:spcBef>
                  <a:spcPts val="2000"/>
                </a:spcBef>
                <a:buClr>
                  <a:srgbClr val="333333"/>
                </a:buClr>
                <a:buFont typeface="Wingdings" charset="2"/>
                <a:buChar char="§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914400" indent="-457200" algn="l" defTabSz="914400" rtl="0" eaLnBrk="1" latinLnBrk="0" hangingPunct="1">
                <a:spcBef>
                  <a:spcPts val="6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71600" indent="-457200" algn="l" defTabSz="914400" rtl="0" eaLnBrk="1" latinLnBrk="0" hangingPunct="1">
                <a:spcBef>
                  <a:spcPts val="6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828800" indent="-457200" algn="l" defTabSz="914400" rtl="0" eaLnBrk="1" latinLnBrk="0" hangingPunct="1">
                <a:spcBef>
                  <a:spcPts val="6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86000" indent="-457200" algn="l" defTabSz="914400" rtl="0" eaLnBrk="1" latinLnBrk="0" hangingPunct="1">
                <a:spcBef>
                  <a:spcPts val="6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743200" indent="-461963" algn="l" defTabSz="914400" rtl="0" eaLnBrk="1" latinLnBrk="0" hangingPunct="1"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05163" indent="-461963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7600" indent="-461963" algn="l" defTabSz="914400" rtl="0" eaLnBrk="1" latinLnBrk="0" hangingPunct="1"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19563" indent="-461963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... 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618795" y="3315864"/>
              <a:ext cx="1087881" cy="315912"/>
            </a:xfrm>
            <a:prstGeom prst="rect">
              <a:avLst/>
            </a:prstGeom>
            <a:noFill/>
            <a:ln w="28575">
              <a:solidFill>
                <a:srgbClr val="5A170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Oval 106"/>
          <p:cNvSpPr/>
          <p:nvPr/>
        </p:nvSpPr>
        <p:spPr>
          <a:xfrm>
            <a:off x="6084874" y="661619"/>
            <a:ext cx="1574800" cy="66753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5249450" y="4142683"/>
            <a:ext cx="161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/>
                </a:solidFill>
              </a:rPr>
              <a:t>[IKO CCC07]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51" name="Group 150"/>
          <p:cNvGrpSpPr/>
          <p:nvPr/>
        </p:nvGrpSpPr>
        <p:grpSpPr>
          <a:xfrm>
            <a:off x="6110274" y="869763"/>
            <a:ext cx="1437206" cy="267667"/>
            <a:chOff x="1103903" y="3354016"/>
            <a:chExt cx="2219785" cy="789058"/>
          </a:xfrm>
        </p:grpSpPr>
        <p:cxnSp>
          <p:nvCxnSpPr>
            <p:cNvPr id="152" name="Straight Connector 151"/>
            <p:cNvCxnSpPr/>
            <p:nvPr/>
          </p:nvCxnSpPr>
          <p:spPr>
            <a:xfrm>
              <a:off x="1103903" y="3358566"/>
              <a:ext cx="2210797" cy="78450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1112891" y="3354016"/>
              <a:ext cx="2210797" cy="78450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Arrow Connector 76"/>
          <p:cNvCxnSpPr/>
          <p:nvPr/>
        </p:nvCxnSpPr>
        <p:spPr>
          <a:xfrm>
            <a:off x="2261382" y="2750251"/>
            <a:ext cx="2522814" cy="14211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2261382" y="3024222"/>
            <a:ext cx="2519527" cy="162301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261382" y="3428931"/>
            <a:ext cx="2522814" cy="25139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2755966" y="4593894"/>
            <a:ext cx="185861" cy="371750"/>
          </a:xfrm>
          <a:prstGeom prst="rect">
            <a:avLst/>
          </a:prstGeom>
          <a:noFill/>
          <a:ln w="38100">
            <a:solidFill>
              <a:srgbClr val="5A17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453759" y="4526222"/>
            <a:ext cx="185861" cy="371750"/>
          </a:xfrm>
          <a:prstGeom prst="rect">
            <a:avLst/>
          </a:prstGeom>
          <a:noFill/>
          <a:ln w="38100">
            <a:solidFill>
              <a:srgbClr val="5A17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227753" y="4458550"/>
            <a:ext cx="185861" cy="371750"/>
          </a:xfrm>
          <a:prstGeom prst="rect">
            <a:avLst/>
          </a:prstGeom>
          <a:noFill/>
          <a:ln w="38100">
            <a:solidFill>
              <a:srgbClr val="5A17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 rot="5400000">
            <a:off x="4607153" y="3555844"/>
            <a:ext cx="1101300" cy="492509"/>
            <a:chOff x="4618795" y="3129238"/>
            <a:chExt cx="1240561" cy="521714"/>
          </a:xfrm>
        </p:grpSpPr>
        <p:cxnSp>
          <p:nvCxnSpPr>
            <p:cNvPr id="100" name="Straight Connector 99"/>
            <p:cNvCxnSpPr/>
            <p:nvPr/>
          </p:nvCxnSpPr>
          <p:spPr>
            <a:xfrm>
              <a:off x="4759041" y="3330463"/>
              <a:ext cx="0" cy="301587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922802" y="3322274"/>
              <a:ext cx="0" cy="301587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086563" y="3322274"/>
              <a:ext cx="0" cy="301587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5250324" y="3330439"/>
              <a:ext cx="0" cy="301587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5414085" y="3322274"/>
              <a:ext cx="0" cy="301587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Content Placeholder 2"/>
            <p:cNvSpPr txBox="1">
              <a:spLocks/>
            </p:cNvSpPr>
            <p:nvPr/>
          </p:nvSpPr>
          <p:spPr>
            <a:xfrm>
              <a:off x="5349274" y="3129238"/>
              <a:ext cx="510082" cy="52171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457200" indent="-457200" algn="l" defTabSz="914400" rtl="0" eaLnBrk="1" latinLnBrk="0" hangingPunct="1">
                <a:spcBef>
                  <a:spcPts val="2000"/>
                </a:spcBef>
                <a:buClr>
                  <a:srgbClr val="333333"/>
                </a:buClr>
                <a:buFont typeface="Wingdings" charset="2"/>
                <a:buChar char="§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914400" indent="-457200" algn="l" defTabSz="914400" rtl="0" eaLnBrk="1" latinLnBrk="0" hangingPunct="1">
                <a:spcBef>
                  <a:spcPts val="6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71600" indent="-457200" algn="l" defTabSz="914400" rtl="0" eaLnBrk="1" latinLnBrk="0" hangingPunct="1">
                <a:spcBef>
                  <a:spcPts val="6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828800" indent="-457200" algn="l" defTabSz="914400" rtl="0" eaLnBrk="1" latinLnBrk="0" hangingPunct="1">
                <a:spcBef>
                  <a:spcPts val="6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86000" indent="-457200" algn="l" defTabSz="914400" rtl="0" eaLnBrk="1" latinLnBrk="0" hangingPunct="1">
                <a:spcBef>
                  <a:spcPts val="6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743200" indent="-461963" algn="l" defTabSz="914400" rtl="0" eaLnBrk="1" latinLnBrk="0" hangingPunct="1"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05163" indent="-461963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7600" indent="-461963" algn="l" defTabSz="914400" rtl="0" eaLnBrk="1" latinLnBrk="0" hangingPunct="1"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19563" indent="-461963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 pitchFamily="2" charset="2"/>
                <a:buChar char="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... 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618795" y="3315864"/>
              <a:ext cx="1087881" cy="315912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5440957" y="2650355"/>
            <a:ext cx="979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server</a:t>
            </a:r>
            <a:endParaRPr lang="en-US" sz="2400" dirty="0"/>
          </a:p>
        </p:txBody>
      </p:sp>
      <p:sp>
        <p:nvSpPr>
          <p:cNvPr id="117" name="Rectangle 116"/>
          <p:cNvSpPr/>
          <p:nvPr/>
        </p:nvSpPr>
        <p:spPr>
          <a:xfrm rot="5400000">
            <a:off x="4913342" y="2584708"/>
            <a:ext cx="1965300" cy="2223594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 rot="5400000">
            <a:off x="630641" y="3059411"/>
            <a:ext cx="1965300" cy="1296182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1108068" y="2737551"/>
            <a:ext cx="102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120" name="TextBox 119"/>
          <p:cNvSpPr txBox="1"/>
          <p:nvPr/>
        </p:nvSpPr>
        <p:spPr>
          <a:xfrm rot="245997">
            <a:off x="1953630" y="2457713"/>
            <a:ext cx="3200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c</a:t>
            </a:r>
            <a:r>
              <a:rPr lang="en-US" sz="2000" dirty="0" smtClean="0">
                <a:solidFill>
                  <a:srgbClr val="000000"/>
                </a:solidFill>
              </a:rPr>
              <a:t>ommit request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 rot="21396967">
            <a:off x="2004431" y="2986468"/>
            <a:ext cx="3200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</a:t>
            </a:r>
            <a:r>
              <a:rPr lang="en-US" sz="2000" dirty="0" smtClean="0"/>
              <a:t>ommit response</a:t>
            </a:r>
            <a:endParaRPr lang="en-US" sz="2000" dirty="0"/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2261382" y="3565655"/>
            <a:ext cx="2522814" cy="25139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2258095" y="3694286"/>
            <a:ext cx="2522814" cy="25139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>
            <a:off x="2270795" y="4025152"/>
            <a:ext cx="2522814" cy="25139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>
            <a:off x="2258095" y="4177552"/>
            <a:ext cx="2522814" cy="25139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>
            <a:off x="2258095" y="4329798"/>
            <a:ext cx="2522814" cy="25139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 rot="5400000">
            <a:off x="4416458" y="3532482"/>
            <a:ext cx="1366182" cy="426802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/>
          <p:cNvGrpSpPr/>
          <p:nvPr/>
        </p:nvGrpSpPr>
        <p:grpSpPr>
          <a:xfrm rot="5400000">
            <a:off x="4421895" y="3575976"/>
            <a:ext cx="1330242" cy="253606"/>
            <a:chOff x="1103903" y="3354016"/>
            <a:chExt cx="2219785" cy="789058"/>
          </a:xfrm>
        </p:grpSpPr>
        <p:cxnSp>
          <p:nvCxnSpPr>
            <p:cNvPr id="160" name="Straight Connector 159"/>
            <p:cNvCxnSpPr/>
            <p:nvPr/>
          </p:nvCxnSpPr>
          <p:spPr>
            <a:xfrm>
              <a:off x="1103903" y="3358566"/>
              <a:ext cx="2210797" cy="78450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1112891" y="3354016"/>
              <a:ext cx="2210797" cy="78450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TextBox 187"/>
          <p:cNvSpPr txBox="1"/>
          <p:nvPr/>
        </p:nvSpPr>
        <p:spPr>
          <a:xfrm rot="21309920">
            <a:off x="1804019" y="4841302"/>
            <a:ext cx="353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q</a:t>
            </a:r>
            <a:r>
              <a:rPr lang="en-US" baseline="-25000" dirty="0" smtClean="0">
                <a:solidFill>
                  <a:schemeClr val="accent5"/>
                </a:solidFill>
              </a:rPr>
              <a:t>1</a:t>
            </a:r>
            <a:r>
              <a:rPr lang="en-US" dirty="0">
                <a:solidFill>
                  <a:srgbClr val="5A1705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>
                <a:solidFill>
                  <a:schemeClr val="accent5"/>
                </a:solidFill>
              </a:rPr>
              <a:t>w    q</a:t>
            </a:r>
            <a:r>
              <a:rPr lang="en-US" baseline="-25000" dirty="0" smtClean="0">
                <a:solidFill>
                  <a:schemeClr val="accent5"/>
                </a:solidFill>
              </a:rPr>
              <a:t>2</a:t>
            </a:r>
            <a:r>
              <a:rPr lang="en-US" dirty="0" smtClean="0">
                <a:solidFill>
                  <a:srgbClr val="5A1705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>
                <a:solidFill>
                  <a:schemeClr val="accent5"/>
                </a:solidFill>
              </a:rPr>
              <a:t>w     </a:t>
            </a:r>
            <a:r>
              <a:rPr lang="en-US" dirty="0" smtClean="0">
                <a:solidFill>
                  <a:schemeClr val="accent5"/>
                </a:solidFill>
              </a:rPr>
              <a:t>q</a:t>
            </a:r>
            <a:r>
              <a:rPr lang="en-US" baseline="-25000" dirty="0" smtClean="0">
                <a:solidFill>
                  <a:schemeClr val="accent5"/>
                </a:solidFill>
              </a:rPr>
              <a:t>3</a:t>
            </a:r>
            <a:r>
              <a:rPr lang="en-US" dirty="0" smtClean="0">
                <a:solidFill>
                  <a:srgbClr val="5A1705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>
                <a:solidFill>
                  <a:schemeClr val="accent5"/>
                </a:solidFill>
              </a:rPr>
              <a:t>w</a:t>
            </a:r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420415" y="1674464"/>
            <a:ext cx="8537068" cy="926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00"/>
              </a:spcBef>
              <a:buFont typeface="Wingdings" charset="2"/>
              <a:buNone/>
            </a:pPr>
            <a:r>
              <a:rPr lang="en-US" dirty="0" smtClean="0"/>
              <a:t> … Pepper uses an efficient argument </a:t>
            </a:r>
            <a:r>
              <a:rPr lang="en-US" sz="2000" dirty="0" smtClean="0"/>
              <a:t>[</a:t>
            </a:r>
            <a:r>
              <a:rPr lang="en-US" sz="2000" dirty="0" err="1" smtClean="0"/>
              <a:t>Kilian</a:t>
            </a:r>
            <a:r>
              <a:rPr lang="en-US" sz="2000" dirty="0" smtClean="0"/>
              <a:t> CRYPTO 92,95]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471215" y="381846"/>
            <a:ext cx="8537068" cy="576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00"/>
              </a:spcBef>
              <a:buFont typeface="Wingdings" charset="2"/>
              <a:buNone/>
            </a:pPr>
            <a:r>
              <a:rPr lang="en-US" dirty="0" smtClean="0"/>
              <a:t>Instead of transferring the PCP …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 rot="294191">
            <a:off x="2205032" y="3381277"/>
            <a:ext cx="272771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queries</a:t>
            </a:r>
            <a:endParaRPr lang="en-US" sz="2000" dirty="0"/>
          </a:p>
        </p:txBody>
      </p:sp>
      <p:sp>
        <p:nvSpPr>
          <p:cNvPr id="69" name="TextBox 68"/>
          <p:cNvSpPr txBox="1"/>
          <p:nvPr/>
        </p:nvSpPr>
        <p:spPr>
          <a:xfrm rot="294191">
            <a:off x="2387789" y="3621922"/>
            <a:ext cx="2727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q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q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q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, …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5274850" y="3253812"/>
            <a:ext cx="1732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5A1705"/>
                </a:solidFill>
                <a:sym typeface="Wingdings"/>
              </a:rPr>
              <a:t>PCPQuery</a:t>
            </a:r>
            <a:r>
              <a:rPr lang="en-US" dirty="0" smtClean="0">
                <a:solidFill>
                  <a:srgbClr val="5A1705"/>
                </a:solidFill>
                <a:sym typeface="Wingdings"/>
              </a:rPr>
              <a:t>(q){</a:t>
            </a:r>
          </a:p>
          <a:p>
            <a:r>
              <a:rPr lang="en-US" dirty="0" smtClean="0">
                <a:solidFill>
                  <a:srgbClr val="5A1705"/>
                </a:solidFill>
                <a:sym typeface="Wingdings"/>
              </a:rPr>
              <a:t>   return &lt;</a:t>
            </a:r>
            <a:r>
              <a:rPr lang="en-US" dirty="0" err="1" smtClean="0">
                <a:solidFill>
                  <a:srgbClr val="5A1705"/>
                </a:solidFill>
                <a:sym typeface="Wingdings"/>
              </a:rPr>
              <a:t>q,w</a:t>
            </a:r>
            <a:r>
              <a:rPr lang="en-US" dirty="0" smtClean="0">
                <a:solidFill>
                  <a:srgbClr val="5A1705"/>
                </a:solidFill>
                <a:sym typeface="Wingdings"/>
              </a:rPr>
              <a:t>&gt;;</a:t>
            </a:r>
          </a:p>
          <a:p>
            <a:r>
              <a:rPr lang="en-US" dirty="0">
                <a:solidFill>
                  <a:srgbClr val="5A1705"/>
                </a:solidFill>
                <a:sym typeface="Wingdings"/>
              </a:rPr>
              <a:t>}</a:t>
            </a:r>
            <a:endParaRPr lang="en-US" dirty="0">
              <a:solidFill>
                <a:srgbClr val="5A1705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7899519" y="2793843"/>
            <a:ext cx="292100" cy="1732379"/>
            <a:chOff x="625214" y="3323855"/>
            <a:chExt cx="383179" cy="846542"/>
          </a:xfrm>
        </p:grpSpPr>
        <p:sp>
          <p:nvSpPr>
            <p:cNvPr id="67" name="Left Bracket 66"/>
            <p:cNvSpPr/>
            <p:nvPr/>
          </p:nvSpPr>
          <p:spPr>
            <a:xfrm>
              <a:off x="625214" y="3323855"/>
              <a:ext cx="91079" cy="846542"/>
            </a:xfrm>
            <a:prstGeom prst="leftBracket">
              <a:avLst>
                <a:gd name="adj" fmla="val 0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Left Bracket 67"/>
            <p:cNvSpPr/>
            <p:nvPr/>
          </p:nvSpPr>
          <p:spPr>
            <a:xfrm flipH="1">
              <a:off x="917314" y="3323855"/>
              <a:ext cx="91079" cy="846542"/>
            </a:xfrm>
            <a:prstGeom prst="leftBracket">
              <a:avLst>
                <a:gd name="adj" fmla="val 0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6874692" y="2650355"/>
            <a:ext cx="1094676" cy="915301"/>
          </a:xfrm>
          <a:prstGeom prst="line">
            <a:avLst/>
          </a:prstGeom>
          <a:ln w="12700" cmpd="sng">
            <a:solidFill>
              <a:schemeClr val="accent5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859631" y="3897227"/>
            <a:ext cx="1109737" cy="781928"/>
          </a:xfrm>
          <a:prstGeom prst="line">
            <a:avLst/>
          </a:prstGeom>
          <a:ln w="12700" cmpd="sng">
            <a:solidFill>
              <a:schemeClr val="accent5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53193" y="4001884"/>
            <a:ext cx="1403684" cy="701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cap="small" dirty="0">
                <a:solidFill>
                  <a:srgbClr val="800000"/>
                </a:solidFill>
              </a:rPr>
              <a:t>a</a:t>
            </a:r>
            <a:r>
              <a:rPr lang="en-US" sz="2200" b="1" cap="small" dirty="0" smtClean="0">
                <a:solidFill>
                  <a:srgbClr val="800000"/>
                </a:solidFill>
              </a:rPr>
              <a:t>ccept/reject</a:t>
            </a:r>
            <a:endParaRPr lang="en-US" sz="2200" b="1" cap="small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542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1000" fill="hold"/>
                                        <p:tgtEl>
                                          <p:spTgt spid="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1000" fill="hold"/>
                                        <p:tgtEl>
                                          <p:spTgt spid="7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47" grpId="0"/>
      <p:bldP spid="158" grpId="0" animBg="1"/>
      <p:bldP spid="188" grpId="0"/>
      <p:bldP spid="69" grpId="0"/>
      <p:bldP spid="62" grpId="0"/>
      <p:bldP spid="61" grpId="0"/>
    </p:bld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11988</TotalTime>
  <Words>1453</Words>
  <Application>Microsoft Macintosh PowerPoint</Application>
  <PresentationFormat>On-screen Show (4:3)</PresentationFormat>
  <Paragraphs>272</Paragraphs>
  <Slides>23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Folio</vt:lpstr>
      <vt:lpstr>Making argument systems for outsourced computation practical (sometimes)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argument systems for outsourced computation practical (sometimes)</dc:title>
  <dc:subject/>
  <dc:creator>Michael Walfish</dc:creator>
  <cp:keywords/>
  <dc:description/>
  <cp:lastModifiedBy>Michael Walfish</cp:lastModifiedBy>
  <cp:revision>1157</cp:revision>
  <dcterms:created xsi:type="dcterms:W3CDTF">2011-09-15T18:28:22Z</dcterms:created>
  <dcterms:modified xsi:type="dcterms:W3CDTF">2012-02-08T02:37:42Z</dcterms:modified>
  <cp:category/>
</cp:coreProperties>
</file>