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5"/>
  </p:notesMasterIdLst>
  <p:handoutMasterIdLst>
    <p:handoutMasterId r:id="rId36"/>
  </p:handoutMasterIdLst>
  <p:sldIdLst>
    <p:sldId id="786" r:id="rId2"/>
    <p:sldId id="787" r:id="rId3"/>
    <p:sldId id="788" r:id="rId4"/>
    <p:sldId id="789" r:id="rId5"/>
    <p:sldId id="790" r:id="rId6"/>
    <p:sldId id="826" r:id="rId7"/>
    <p:sldId id="795" r:id="rId8"/>
    <p:sldId id="823" r:id="rId9"/>
    <p:sldId id="827" r:id="rId10"/>
    <p:sldId id="829" r:id="rId11"/>
    <p:sldId id="828" r:id="rId12"/>
    <p:sldId id="798" r:id="rId13"/>
    <p:sldId id="799" r:id="rId14"/>
    <p:sldId id="800" r:id="rId15"/>
    <p:sldId id="801" r:id="rId16"/>
    <p:sldId id="803" r:id="rId17"/>
    <p:sldId id="804" r:id="rId18"/>
    <p:sldId id="806" r:id="rId19"/>
    <p:sldId id="807" r:id="rId20"/>
    <p:sldId id="808" r:id="rId21"/>
    <p:sldId id="824" r:id="rId22"/>
    <p:sldId id="810" r:id="rId23"/>
    <p:sldId id="811" r:id="rId24"/>
    <p:sldId id="812" r:id="rId25"/>
    <p:sldId id="813" r:id="rId26"/>
    <p:sldId id="814" r:id="rId27"/>
    <p:sldId id="815" r:id="rId28"/>
    <p:sldId id="816" r:id="rId29"/>
    <p:sldId id="817" r:id="rId30"/>
    <p:sldId id="818" r:id="rId31"/>
    <p:sldId id="825" r:id="rId32"/>
    <p:sldId id="819" r:id="rId33"/>
    <p:sldId id="82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Walfish" initials="" lastIdx="52" clrIdx="0"/>
  <p:cmAuthor id="1" name="Mike Walfish" initials="" lastIdx="10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CB2"/>
    <a:srgbClr val="333333"/>
    <a:srgbClr val="2D2F2B"/>
    <a:srgbClr val="666666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7" autoAdjust="0"/>
    <p:restoredTop sz="84144" autoAdjust="0"/>
  </p:normalViewPr>
  <p:slideViewPr>
    <p:cSldViewPr snapToGrid="0">
      <p:cViewPr>
        <p:scale>
          <a:sx n="110" d="100"/>
          <a:sy n="110" d="100"/>
        </p:scale>
        <p:origin x="-1312" y="-560"/>
      </p:cViewPr>
      <p:guideLst>
        <p:guide orient="horz" pos="2797"/>
        <p:guide pos="7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2464"/>
    </p:cViewPr>
  </p:sorterViewPr>
  <p:notesViewPr>
    <p:cSldViewPr snapToGrid="0" snapToObjects="1">
      <p:cViewPr varScale="1">
        <p:scale>
          <a:sx n="119" d="100"/>
          <a:sy n="119" d="100"/>
        </p:scale>
        <p:origin x="-296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99718-7339-AA40-93BE-0794177C7462}" type="datetimeFigureOut">
              <a:rPr lang="en-US" smtClean="0"/>
              <a:t>8/10/15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ED61A-4A93-FD49-81B3-C5B4CBC02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64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FFDDB-1BE3-4A4F-806E-D01260539A77}" type="datetimeFigureOut">
              <a:rPr lang="en-US" smtClean="0"/>
              <a:t>8/10/15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CBD2-9221-6E44-9C48-37D02480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4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07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13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45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10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43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77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6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3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82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85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5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75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570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06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84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23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578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100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25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000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488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549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840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16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58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003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33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393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9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92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29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98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29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2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9D725-AF79-4FB6-8D02-83EAC61E3211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2D2F2B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rgbClr val="333333"/>
        </a:buClr>
        <a:buFont typeface="Wingdings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38022"/>
            <a:ext cx="9144000" cy="1499956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(Implementations of)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verifiable computation and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succinct arguments: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survey and </a:t>
            </a:r>
            <a:r>
              <a:rPr lang="en-US" sz="3600" dirty="0" err="1" smtClean="0">
                <a:solidFill>
                  <a:schemeClr val="tx1"/>
                </a:solidFill>
              </a:rPr>
              <a:t>wishlist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3522731"/>
            <a:ext cx="8147050" cy="622300"/>
          </a:xfrm>
        </p:spPr>
        <p:txBody>
          <a:bodyPr>
            <a:normAutofit/>
          </a:bodyPr>
          <a:lstStyle/>
          <a:p>
            <a:pPr>
              <a:spcAft>
                <a:spcPts val="400"/>
              </a:spcAft>
            </a:pPr>
            <a:r>
              <a:rPr lang="en-US" sz="3000" dirty="0" smtClean="0"/>
              <a:t>Michael Walfish</a:t>
            </a:r>
            <a:endParaRPr lang="en-US" sz="30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98475" y="4297431"/>
            <a:ext cx="8147050" cy="66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rgbClr val="333333"/>
              </a:buClr>
              <a:buFont typeface="Wingdings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NYU</a:t>
            </a:r>
          </a:p>
        </p:txBody>
      </p:sp>
    </p:spTree>
    <p:extLst>
      <p:ext uri="{BB962C8B-B14F-4D97-AF65-F5344CB8AC3E}">
        <p14:creationId xmlns:p14="http://schemas.microsoft.com/office/powerpoint/2010/main" val="370944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640571"/>
              </p:ext>
            </p:extLst>
          </p:nvPr>
        </p:nvGraphicFramePr>
        <p:xfrm>
          <a:off x="346380" y="1397000"/>
          <a:ext cx="8520530" cy="3413759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704106"/>
                <a:gridCol w="1678699"/>
                <a:gridCol w="1466270"/>
                <a:gridCol w="1685639"/>
                <a:gridCol w="1985816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efficient (short) PCPs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arguments,</a:t>
                      </a:r>
                      <a:endParaRPr lang="en-US" baseline="0" dirty="0" smtClean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CS proofs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arguments w/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preprocessing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SNARGs w/ preprocessing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who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cap="small" dirty="0" smtClean="0">
                          <a:solidFill>
                            <a:schemeClr val="tx2"/>
                          </a:solidFill>
                        </a:rPr>
                        <a:t>almss92, as92, </a:t>
                      </a:r>
                      <a:r>
                        <a:rPr lang="en-US" sz="1600" cap="small" dirty="0" err="1" smtClean="0">
                          <a:solidFill>
                            <a:schemeClr val="tx2"/>
                          </a:solidFill>
                        </a:rPr>
                        <a:t>bgshv</a:t>
                      </a:r>
                      <a:r>
                        <a:rPr lang="en-US" sz="1600" cap="small" dirty="0" smtClean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en-US" sz="1600" cap="none" dirty="0" err="1" smtClean="0">
                          <a:solidFill>
                            <a:schemeClr val="tx2"/>
                          </a:solidFill>
                        </a:rPr>
                        <a:t>Dinur</a:t>
                      </a:r>
                      <a:r>
                        <a:rPr lang="en-US" sz="1600" cap="small" dirty="0" smtClean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en-US" sz="1600" cap="small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600" cap="small" dirty="0" smtClean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dirty="0" smtClean="0">
                          <a:solidFill>
                            <a:schemeClr val="tx2"/>
                          </a:solidFill>
                        </a:rPr>
                        <a:t>Kilian</a:t>
                      </a:r>
                      <a:r>
                        <a:rPr lang="en-US" sz="1600" cap="small" dirty="0" smtClean="0">
                          <a:solidFill>
                            <a:schemeClr val="tx2"/>
                          </a:solidFill>
                        </a:rPr>
                        <a:t>92,</a:t>
                      </a:r>
                      <a:r>
                        <a:rPr lang="en-US" sz="1600" cap="small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400" cap="none" baseline="0" dirty="0" smtClean="0">
                          <a:solidFill>
                            <a:schemeClr val="tx2"/>
                          </a:solidFill>
                        </a:rPr>
                        <a:t>Micali</a:t>
                      </a:r>
                      <a:r>
                        <a:rPr lang="en-US" sz="1600" cap="small" baseline="0" dirty="0" smtClean="0">
                          <a:solidFill>
                            <a:schemeClr val="tx2"/>
                          </a:solidFill>
                        </a:rPr>
                        <a:t>94</a:t>
                      </a:r>
                      <a:endParaRPr lang="en-US" sz="1600" cap="small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small" dirty="0" smtClean="0">
                          <a:solidFill>
                            <a:schemeClr val="tx2"/>
                          </a:solidFill>
                        </a:rPr>
                        <a:t>iko07, smbw12, svpbbw12</a:t>
                      </a:r>
                      <a:endParaRPr lang="en-US" sz="1600" cap="small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small" dirty="0" smtClean="0">
                          <a:solidFill>
                            <a:srgbClr val="2D2F2B"/>
                          </a:solidFill>
                        </a:rPr>
                        <a:t>ggpr12,</a:t>
                      </a:r>
                      <a:endParaRPr lang="en-US" sz="1600" cap="small" baseline="0" dirty="0" smtClean="0">
                        <a:solidFill>
                          <a:srgbClr val="2D2F2B"/>
                        </a:solidFill>
                      </a:endParaRPr>
                    </a:p>
                    <a:p>
                      <a:r>
                        <a:rPr lang="en-US" sz="1600" cap="small" baseline="0" dirty="0" smtClean="0">
                          <a:solidFill>
                            <a:srgbClr val="2D2F2B"/>
                          </a:solidFill>
                        </a:rPr>
                        <a:t>bciop13, …</a:t>
                      </a:r>
                      <a:endParaRPr lang="en-US" sz="1600" cap="small" dirty="0">
                        <a:solidFill>
                          <a:srgbClr val="2D2F2B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what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classical</a:t>
                      </a:r>
                      <a:r>
                        <a:rPr lang="en-US" baseline="0" dirty="0" smtClean="0"/>
                        <a:t> PCP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commit to  PCP by hashing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commit to long PCP using linearity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encrypt queries to a long PCP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security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unconditional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CRHFs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linearly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knowledge-of-exponent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why/why not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not efficient</a:t>
                      </a:r>
                    </a:p>
                    <a:p>
                      <a:r>
                        <a:rPr lang="en-US" baseline="0" dirty="0" smtClean="0"/>
                        <a:t>for V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constants are unfavorable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simple, non-interactive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311015" y="386225"/>
            <a:ext cx="8537068" cy="629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0"/>
              </a:spcBef>
              <a:buFont typeface="Wingdings" charset="2"/>
              <a:buNone/>
            </a:pPr>
            <a:r>
              <a:rPr lang="en-US" sz="2200" dirty="0" smtClean="0"/>
              <a:t>Recap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5541819" y="5357088"/>
            <a:ext cx="337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(Thanks to Rafael Pass.)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59401" y="1284293"/>
            <a:ext cx="3865236" cy="3726433"/>
          </a:xfrm>
          <a:prstGeom prst="roundRect">
            <a:avLst>
              <a:gd name="adj" fmla="val 6439"/>
            </a:avLst>
          </a:prstGeom>
          <a:solidFill>
            <a:schemeClr val="tx2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94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6856558" y="2747270"/>
            <a:ext cx="292100" cy="1294511"/>
            <a:chOff x="625214" y="3323855"/>
            <a:chExt cx="383179" cy="846542"/>
          </a:xfrm>
        </p:grpSpPr>
        <p:sp>
          <p:nvSpPr>
            <p:cNvPr id="37" name="Left Bracket 36"/>
            <p:cNvSpPr/>
            <p:nvPr/>
          </p:nvSpPr>
          <p:spPr>
            <a:xfrm>
              <a:off x="625214" y="3323855"/>
              <a:ext cx="91079" cy="846542"/>
            </a:xfrm>
            <a:prstGeom prst="leftBracket">
              <a:avLst>
                <a:gd name="adj" fmla="val 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Bracket 37"/>
            <p:cNvSpPr/>
            <p:nvPr/>
          </p:nvSpPr>
          <p:spPr>
            <a:xfrm flipH="1">
              <a:off x="917314" y="3323855"/>
              <a:ext cx="91079" cy="846542"/>
            </a:xfrm>
            <a:prstGeom prst="leftBracket">
              <a:avLst>
                <a:gd name="adj" fmla="val 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flipH="1">
            <a:off x="6839891" y="3458796"/>
            <a:ext cx="323850" cy="0"/>
          </a:xfrm>
          <a:prstGeom prst="straightConnector1">
            <a:avLst/>
          </a:prstGeom>
          <a:ln>
            <a:solidFill>
              <a:srgbClr val="5A1705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61463" y="3491566"/>
            <a:ext cx="507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5A1705"/>
                </a:solidFill>
                <a:sym typeface="Wingdings"/>
              </a:rPr>
              <a:t>z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63772" y="2651066"/>
            <a:ext cx="8373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5A1705"/>
                </a:solidFill>
                <a:sym typeface="Wingdings"/>
              </a:rPr>
              <a:t>h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393924" y="1789190"/>
            <a:ext cx="1569028" cy="2395763"/>
            <a:chOff x="1103903" y="3354016"/>
            <a:chExt cx="2219785" cy="789058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103903" y="3358566"/>
              <a:ext cx="2210797" cy="7845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1112891" y="3354016"/>
              <a:ext cx="2210797" cy="7845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ontent Placeholder 2"/>
          <p:cNvSpPr txBox="1">
            <a:spLocks/>
          </p:cNvSpPr>
          <p:nvPr/>
        </p:nvSpPr>
        <p:spPr>
          <a:xfrm>
            <a:off x="558887" y="5159172"/>
            <a:ext cx="8343208" cy="67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0"/>
              </a:spcBef>
              <a:buNone/>
            </a:pPr>
            <a:r>
              <a:rPr lang="en-US" sz="2200" dirty="0" smtClean="0"/>
              <a:t>PCP structure implicit in GGPR. Made </a:t>
            </a:r>
            <a:r>
              <a:rPr lang="en-US" sz="2200" dirty="0"/>
              <a:t>explicit in </a:t>
            </a:r>
            <a:r>
              <a:rPr lang="en-US" sz="1800" dirty="0" smtClean="0"/>
              <a:t>[</a:t>
            </a:r>
            <a:r>
              <a:rPr lang="en-US" sz="1800" cap="small" dirty="0" smtClean="0"/>
              <a:t>bciop</a:t>
            </a:r>
            <a:r>
              <a:rPr lang="en-US" sz="1600" dirty="0" smtClean="0"/>
              <a:t>13</a:t>
            </a:r>
            <a:r>
              <a:rPr lang="en-US" sz="1800" dirty="0" smtClean="0"/>
              <a:t>, </a:t>
            </a:r>
            <a:r>
              <a:rPr lang="en-US" sz="1800" cap="small" dirty="0" smtClean="0"/>
              <a:t>sbvbbw</a:t>
            </a:r>
            <a:r>
              <a:rPr lang="en-US" sz="1600" dirty="0" smtClean="0"/>
              <a:t>13</a:t>
            </a:r>
            <a:r>
              <a:rPr lang="en-US" sz="1800" dirty="0" smtClean="0"/>
              <a:t>]</a:t>
            </a:r>
            <a:r>
              <a:rPr lang="en-US" sz="2200" dirty="0" smtClean="0"/>
              <a:t>.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516663" y="819677"/>
            <a:ext cx="3656195" cy="54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0"/>
              </a:spcBef>
              <a:buNone/>
            </a:pPr>
            <a:r>
              <a:rPr lang="en-US" sz="1800" dirty="0" smtClean="0"/>
              <a:t>[Groth10, Lipmaa</a:t>
            </a:r>
            <a:r>
              <a:rPr lang="en-US" sz="1600" dirty="0" smtClean="0"/>
              <a:t>12</a:t>
            </a:r>
            <a:r>
              <a:rPr lang="en-US" sz="1800" dirty="0" smtClean="0"/>
              <a:t>, </a:t>
            </a:r>
            <a:r>
              <a:rPr lang="en-US" sz="1800" cap="small" dirty="0" smtClean="0"/>
              <a:t>ggpr</a:t>
            </a:r>
            <a:r>
              <a:rPr lang="en-US" sz="1600" dirty="0" smtClean="0"/>
              <a:t>12</a:t>
            </a:r>
            <a:r>
              <a:rPr lang="en-US" sz="1800" dirty="0" smtClean="0"/>
              <a:t>]</a:t>
            </a:r>
            <a:endParaRPr lang="en-US" sz="1800" dirty="0"/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507280" y="386225"/>
            <a:ext cx="8537068" cy="629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0"/>
              </a:spcBef>
              <a:buFont typeface="Wingdings" charset="2"/>
              <a:buNone/>
            </a:pPr>
            <a:r>
              <a:rPr lang="en-US" sz="2200" dirty="0" smtClean="0"/>
              <a:t>Final attempt: apply linear query structure to GGPR’s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QAPs</a:t>
            </a:r>
            <a:endParaRPr lang="en-US" sz="22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7835159" y="3073574"/>
            <a:ext cx="404708" cy="592033"/>
            <a:chOff x="3189622" y="2781210"/>
            <a:chExt cx="2076450" cy="2233757"/>
          </a:xfrm>
        </p:grpSpPr>
        <p:sp>
          <p:nvSpPr>
            <p:cNvPr id="51" name="Rectangle 50"/>
            <p:cNvSpPr/>
            <p:nvPr/>
          </p:nvSpPr>
          <p:spPr>
            <a:xfrm>
              <a:off x="3562653" y="289455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223534" y="3184081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3562653" y="3643043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3215707" y="3926379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4123503" y="3525184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118286" y="4302850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86962" y="293521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118286" y="2781210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97396" y="3872926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533958" y="449199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3189622" y="4754564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797427" y="3974180"/>
              <a:ext cx="326076" cy="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358277" y="3202278"/>
              <a:ext cx="315641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799766" y="3084254"/>
              <a:ext cx="102219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768732" y="4617026"/>
              <a:ext cx="349553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4347843" y="4167489"/>
              <a:ext cx="339119" cy="537994"/>
              <a:chOff x="4413250" y="680686"/>
              <a:chExt cx="447675" cy="784908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4413250" y="1465594"/>
                <a:ext cx="240645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653895" y="680686"/>
                <a:ext cx="207030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653895" y="680686"/>
                <a:ext cx="0" cy="784908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Connector 66"/>
            <p:cNvCxnSpPr/>
            <p:nvPr/>
          </p:nvCxnSpPr>
          <p:spPr>
            <a:xfrm>
              <a:off x="4371009" y="3918542"/>
              <a:ext cx="32085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921736" y="3202278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921736" y="4117288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901985" y="3084254"/>
              <a:ext cx="22151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 flipH="1">
            <a:off x="7420988" y="3374142"/>
            <a:ext cx="323850" cy="0"/>
          </a:xfrm>
          <a:prstGeom prst="straightConnector1">
            <a:avLst/>
          </a:prstGeom>
          <a:ln>
            <a:solidFill>
              <a:srgbClr val="5A170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104571" y="1527293"/>
            <a:ext cx="2152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prover</a:t>
            </a:r>
            <a:endParaRPr lang="en-US" sz="2400" dirty="0"/>
          </a:p>
        </p:txBody>
      </p:sp>
      <p:sp>
        <p:nvSpPr>
          <p:cNvPr id="116" name="Rectangle 115"/>
          <p:cNvSpPr/>
          <p:nvPr/>
        </p:nvSpPr>
        <p:spPr>
          <a:xfrm rot="5400000">
            <a:off x="1925435" y="1777108"/>
            <a:ext cx="2530497" cy="2157867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2269710" y="2102414"/>
            <a:ext cx="2012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/>
                </a:solidFill>
                <a:sym typeface="Wingdings"/>
              </a:rPr>
              <a:t>L(</a:t>
            </a:r>
            <a:r>
              <a:rPr lang="en-US" sz="2000" dirty="0">
                <a:solidFill>
                  <a:schemeClr val="accent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 smtClean="0">
                <a:solidFill>
                  <a:schemeClr val="accent5"/>
                </a:solidFill>
                <a:sym typeface="Wingdings"/>
              </a:rPr>
              <a:t>) {</a:t>
            </a:r>
          </a:p>
          <a:p>
            <a:r>
              <a:rPr lang="en-US" sz="2000" dirty="0" smtClean="0">
                <a:solidFill>
                  <a:schemeClr val="accent5"/>
                </a:solidFill>
                <a:sym typeface="Wingdings"/>
              </a:rPr>
              <a:t>   return &lt;</a:t>
            </a:r>
            <a:r>
              <a:rPr lang="en-US" sz="2000" dirty="0">
                <a:solidFill>
                  <a:schemeClr val="accent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 smtClean="0">
                <a:solidFill>
                  <a:schemeClr val="accent5"/>
                </a:solidFill>
                <a:sym typeface="Wingdings"/>
              </a:rPr>
              <a:t>,</a:t>
            </a:r>
            <a:r>
              <a:rPr lang="en-US" sz="2000" b="1" dirty="0" smtClean="0">
                <a:solidFill>
                  <a:schemeClr val="accent5"/>
                </a:solidFill>
                <a:sym typeface="Wingdings"/>
              </a:rPr>
              <a:t>v</a:t>
            </a:r>
            <a:r>
              <a:rPr lang="en-US" sz="2000" dirty="0" smtClean="0">
                <a:solidFill>
                  <a:schemeClr val="accent5"/>
                </a:solidFill>
                <a:sym typeface="Wingdings"/>
              </a:rPr>
              <a:t>&gt;;</a:t>
            </a:r>
          </a:p>
          <a:p>
            <a:r>
              <a:rPr lang="en-US" sz="2000" dirty="0">
                <a:solidFill>
                  <a:schemeClr val="accent5"/>
                </a:solidFill>
                <a:sym typeface="Wingdings"/>
              </a:rPr>
              <a:t>}</a:t>
            </a:r>
            <a:endParaRPr lang="en-US" sz="2000" dirty="0">
              <a:solidFill>
                <a:schemeClr val="accent5"/>
              </a:solidFill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4798207" y="2277762"/>
            <a:ext cx="292100" cy="1732379"/>
            <a:chOff x="625214" y="3323855"/>
            <a:chExt cx="383179" cy="846542"/>
          </a:xfrm>
        </p:grpSpPr>
        <p:sp>
          <p:nvSpPr>
            <p:cNvPr id="119" name="Left Bracket 118"/>
            <p:cNvSpPr/>
            <p:nvPr/>
          </p:nvSpPr>
          <p:spPr>
            <a:xfrm>
              <a:off x="625214" y="3323855"/>
              <a:ext cx="91079" cy="846542"/>
            </a:xfrm>
            <a:prstGeom prst="leftBracket">
              <a:avLst>
                <a:gd name="adj" fmla="val 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Left Bracket 119"/>
            <p:cNvSpPr/>
            <p:nvPr/>
          </p:nvSpPr>
          <p:spPr>
            <a:xfrm flipH="1">
              <a:off x="917314" y="3323855"/>
              <a:ext cx="91079" cy="846542"/>
            </a:xfrm>
            <a:prstGeom prst="leftBracket">
              <a:avLst>
                <a:gd name="adj" fmla="val 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901072" y="3107361"/>
            <a:ext cx="404708" cy="592033"/>
            <a:chOff x="3189622" y="2781210"/>
            <a:chExt cx="2076450" cy="2233757"/>
          </a:xfrm>
        </p:grpSpPr>
        <p:sp>
          <p:nvSpPr>
            <p:cNvPr id="122" name="Rectangle 121"/>
            <p:cNvSpPr/>
            <p:nvPr/>
          </p:nvSpPr>
          <p:spPr>
            <a:xfrm>
              <a:off x="3562653" y="289455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3223534" y="3184081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/>
            <p:cNvSpPr/>
            <p:nvPr/>
          </p:nvSpPr>
          <p:spPr>
            <a:xfrm>
              <a:off x="3562653" y="3643043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3215707" y="3926379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4123503" y="3525184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118286" y="4302850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962" y="293521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118286" y="2781210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697396" y="3872926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533958" y="449199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3189622" y="4754564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3797427" y="3974180"/>
              <a:ext cx="326076" cy="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4358277" y="3202278"/>
              <a:ext cx="315641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3799766" y="3084254"/>
              <a:ext cx="102219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3768732" y="4617026"/>
              <a:ext cx="349553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/>
            <p:cNvGrpSpPr/>
            <p:nvPr/>
          </p:nvGrpSpPr>
          <p:grpSpPr>
            <a:xfrm>
              <a:off x="4347843" y="4167489"/>
              <a:ext cx="339119" cy="537994"/>
              <a:chOff x="4413250" y="680686"/>
              <a:chExt cx="447675" cy="784908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>
                <a:off x="4413250" y="1465594"/>
                <a:ext cx="240645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4653895" y="680686"/>
                <a:ext cx="207030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653895" y="680686"/>
                <a:ext cx="0" cy="784908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Straight Connector 137"/>
            <p:cNvCxnSpPr/>
            <p:nvPr/>
          </p:nvCxnSpPr>
          <p:spPr>
            <a:xfrm>
              <a:off x="4371009" y="3918542"/>
              <a:ext cx="32085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4921736" y="3202278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4921736" y="4117288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3901985" y="3084254"/>
              <a:ext cx="22151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Straight Arrow Connector 144"/>
          <p:cNvCxnSpPr/>
          <p:nvPr/>
        </p:nvCxnSpPr>
        <p:spPr>
          <a:xfrm flipH="1">
            <a:off x="5474806" y="3383738"/>
            <a:ext cx="323850" cy="0"/>
          </a:xfrm>
          <a:prstGeom prst="straightConnector1">
            <a:avLst/>
          </a:prstGeom>
          <a:ln>
            <a:solidFill>
              <a:srgbClr val="5A170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4781540" y="3427156"/>
            <a:ext cx="323850" cy="0"/>
          </a:xfrm>
          <a:prstGeom prst="straightConnector1">
            <a:avLst/>
          </a:prstGeom>
          <a:ln>
            <a:solidFill>
              <a:srgbClr val="5A1705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140057" y="2192240"/>
            <a:ext cx="8373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5A1705"/>
                </a:solidFill>
                <a:sym typeface="Wingdings"/>
              </a:rPr>
              <a:t>z </a:t>
            </a:r>
            <a:r>
              <a:rPr lang="en-US" sz="2200" dirty="0" smtClean="0">
                <a:solidFill>
                  <a:srgbClr val="5A1705"/>
                </a:solidFill>
                <a:latin typeface="Arial Narrow"/>
                <a:cs typeface="Arial Narrow"/>
                <a:sym typeface="Wingdings"/>
              </a:rPr>
              <a:t>⊗</a:t>
            </a:r>
            <a:r>
              <a:rPr lang="en-US" sz="2200" dirty="0">
                <a:solidFill>
                  <a:srgbClr val="5A1705"/>
                </a:solidFill>
                <a:sym typeface="Wingdings"/>
              </a:rPr>
              <a:t> </a:t>
            </a:r>
            <a:r>
              <a:rPr lang="en-US" sz="2200" dirty="0" smtClean="0">
                <a:solidFill>
                  <a:srgbClr val="5A1705"/>
                </a:solidFill>
                <a:sym typeface="Wingdings"/>
              </a:rPr>
              <a:t>z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187778" y="3508309"/>
            <a:ext cx="507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5A1705"/>
                </a:solidFill>
                <a:sym typeface="Wingdings"/>
              </a:rPr>
              <a:t>z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700169" y="2876149"/>
            <a:ext cx="507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5A1705"/>
                </a:solidFill>
                <a:sym typeface="Wingdings"/>
              </a:rPr>
              <a:t>v</a:t>
            </a:r>
          </a:p>
        </p:txBody>
      </p:sp>
      <p:cxnSp>
        <p:nvCxnSpPr>
          <p:cNvPr id="150" name="Straight Connector 149"/>
          <p:cNvCxnSpPr/>
          <p:nvPr/>
        </p:nvCxnSpPr>
        <p:spPr>
          <a:xfrm flipV="1">
            <a:off x="4033958" y="2200325"/>
            <a:ext cx="682483" cy="858101"/>
          </a:xfrm>
          <a:prstGeom prst="line">
            <a:avLst/>
          </a:prstGeom>
          <a:ln w="12700" cmpd="sng">
            <a:solidFill>
              <a:schemeClr val="accent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4010868" y="3286642"/>
            <a:ext cx="682483" cy="759242"/>
          </a:xfrm>
          <a:prstGeom prst="line">
            <a:avLst/>
          </a:prstGeom>
          <a:ln w="12700" cmpd="sng">
            <a:solidFill>
              <a:schemeClr val="accent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606425" y="2298095"/>
            <a:ext cx="1498146" cy="18142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1002762" y="3543405"/>
            <a:ext cx="185861" cy="371750"/>
          </a:xfrm>
          <a:prstGeom prst="rect">
            <a:avLst/>
          </a:prstGeom>
          <a:noFill/>
          <a:ln w="38100">
            <a:solidFill>
              <a:srgbClr val="5A17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373984" y="3475732"/>
            <a:ext cx="185861" cy="371750"/>
          </a:xfrm>
          <a:prstGeom prst="rect">
            <a:avLst/>
          </a:prstGeom>
          <a:noFill/>
          <a:ln w="38100">
            <a:solidFill>
              <a:srgbClr val="5A17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760930" y="3395965"/>
            <a:ext cx="185861" cy="371750"/>
          </a:xfrm>
          <a:prstGeom prst="rect">
            <a:avLst/>
          </a:prstGeom>
          <a:noFill/>
          <a:ln w="38100">
            <a:solidFill>
              <a:srgbClr val="5A17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 rot="375723">
            <a:off x="795984" y="2534830"/>
            <a:ext cx="107014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queries</a:t>
            </a:r>
            <a:endParaRPr lang="en-US" sz="2000" dirty="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606425" y="2420257"/>
            <a:ext cx="1498146" cy="18142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606425" y="2542419"/>
            <a:ext cx="1498146" cy="18142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>
            <a:off x="606425" y="3043159"/>
            <a:ext cx="1498146" cy="18142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606425" y="3165321"/>
            <a:ext cx="1498146" cy="18142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>
            <a:off x="606425" y="3287483"/>
            <a:ext cx="1498146" cy="18142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/>
          <p:cNvSpPr txBox="1">
            <a:spLocks/>
          </p:cNvSpPr>
          <p:nvPr/>
        </p:nvSpPr>
        <p:spPr>
          <a:xfrm>
            <a:off x="577603" y="4482724"/>
            <a:ext cx="8343208" cy="67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0"/>
              </a:spcBef>
              <a:buNone/>
            </a:pPr>
            <a:r>
              <a:rPr lang="en-US" sz="2200" dirty="0" smtClean="0"/>
              <a:t>Addresses the issue of quadratic costs.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9525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5" grpId="0"/>
      <p:bldP spid="8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38154" y="2946140"/>
            <a:ext cx="85936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200" dirty="0" smtClean="0">
                <a:solidFill>
                  <a:schemeClr val="tx2"/>
                </a:solidFill>
                <a:sym typeface="Wingdings"/>
              </a:rPr>
              <a:t>Z=z is satisfying assignment ⟺ ∃ H(t) such that </a:t>
            </a:r>
            <a:r>
              <a:rPr lang="en-US" sz="2200" dirty="0">
                <a:solidFill>
                  <a:schemeClr val="tx2"/>
                </a:solidFill>
                <a:sym typeface="Wingdings"/>
              </a:rPr>
              <a:t>D(t</a:t>
            </a:r>
            <a:r>
              <a:rPr lang="en-US" sz="2200" dirty="0" smtClean="0">
                <a:solidFill>
                  <a:schemeClr val="tx2"/>
                </a:solidFill>
                <a:sym typeface="Wingdings"/>
              </a:rPr>
              <a:t>)</a:t>
            </a:r>
            <a:r>
              <a:rPr lang="en-US" dirty="0">
                <a:solidFill>
                  <a:schemeClr val="tx2"/>
                </a:solidFill>
                <a:ea typeface="Wingdings"/>
                <a:cs typeface="Calisto MT"/>
                <a:sym typeface="Wingdings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>
                <a:solidFill>
                  <a:schemeClr val="tx2"/>
                </a:solidFill>
                <a:ea typeface="Wingdings"/>
                <a:cs typeface="Calisto MT"/>
                <a:sym typeface="Wingdings"/>
              </a:rPr>
              <a:t> </a:t>
            </a:r>
            <a:r>
              <a:rPr lang="en-US" sz="2200" dirty="0" smtClean="0">
                <a:solidFill>
                  <a:schemeClr val="tx2"/>
                </a:solidFill>
                <a:sym typeface="Wingdings"/>
              </a:rPr>
              <a:t>H(</a:t>
            </a:r>
            <a:r>
              <a:rPr lang="en-US" sz="2200" dirty="0">
                <a:solidFill>
                  <a:schemeClr val="tx2"/>
                </a:solidFill>
                <a:sym typeface="Wingdings"/>
              </a:rPr>
              <a:t>t)=</a:t>
            </a:r>
            <a:r>
              <a:rPr lang="en-US" sz="2200" dirty="0" err="1" smtClean="0">
                <a:solidFill>
                  <a:schemeClr val="tx2"/>
                </a:solidFill>
                <a:sym typeface="Wingdings"/>
              </a:rPr>
              <a:t>P</a:t>
            </a:r>
            <a:r>
              <a:rPr lang="en-US" sz="2200" baseline="-25000" dirty="0" err="1" smtClean="0">
                <a:solidFill>
                  <a:schemeClr val="tx2"/>
                </a:solidFill>
                <a:sym typeface="Wingdings"/>
              </a:rPr>
              <a:t>x,y</a:t>
            </a:r>
            <a:r>
              <a:rPr lang="en-US" sz="2200" dirty="0" smtClean="0">
                <a:solidFill>
                  <a:schemeClr val="tx2"/>
                </a:solidFill>
                <a:sym typeface="Wingdings"/>
              </a:rPr>
              <a:t>(t, z)  </a:t>
            </a:r>
            <a:endParaRPr lang="en-US" sz="2200" dirty="0">
              <a:solidFill>
                <a:schemeClr val="tx2"/>
              </a:solidFill>
              <a:sym typeface="Wingding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8154" y="3798280"/>
            <a:ext cx="8604249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2400"/>
              </a:spcBef>
              <a:buAutoNum type="arabicParenBoth"/>
            </a:pPr>
            <a:r>
              <a:rPr lang="en-US" sz="2200" dirty="0" smtClean="0">
                <a:solidFill>
                  <a:schemeClr val="tx2"/>
                </a:solidFill>
                <a:sym typeface="Wingdings"/>
              </a:rPr>
              <a:t>This can </a:t>
            </a:r>
            <a:r>
              <a:rPr lang="en-US" sz="2200" dirty="0">
                <a:solidFill>
                  <a:schemeClr val="tx2"/>
                </a:solidFill>
                <a:sym typeface="Wingdings"/>
              </a:rPr>
              <a:t>be checked </a:t>
            </a:r>
            <a:r>
              <a:rPr lang="en-US" sz="2200" dirty="0" smtClean="0">
                <a:solidFill>
                  <a:schemeClr val="tx2"/>
                </a:solidFill>
                <a:sym typeface="Wingdings"/>
              </a:rPr>
              <a:t>probabilistically.</a:t>
            </a:r>
          </a:p>
          <a:p>
            <a:pPr>
              <a:spcBef>
                <a:spcPts val="1800"/>
              </a:spcBef>
            </a:pPr>
            <a:r>
              <a:rPr lang="en-US" sz="2200" dirty="0">
                <a:solidFill>
                  <a:schemeClr val="tx2"/>
                </a:solidFill>
                <a:sym typeface="Wingdings"/>
              </a:rPr>
              <a:t>C</a:t>
            </a:r>
            <a:r>
              <a:rPr lang="en-US" sz="2200" dirty="0" smtClean="0">
                <a:solidFill>
                  <a:schemeClr val="tx2"/>
                </a:solidFill>
                <a:sym typeface="Wingdings"/>
              </a:rPr>
              <a:t>hoose random </a:t>
            </a:r>
            <a:r>
              <a:rPr lang="en-US" sz="2200" dirty="0" err="1" smtClean="0">
                <a:solidFill>
                  <a:schemeClr val="tx2"/>
                </a:solidFill>
                <a:sym typeface="Wingdings"/>
              </a:rPr>
              <a:t>τ</a:t>
            </a:r>
            <a:r>
              <a:rPr lang="en-US" sz="2200" dirty="0">
                <a:solidFill>
                  <a:schemeClr val="tx2"/>
                </a:solidFill>
                <a:sym typeface="Wingdings"/>
              </a:rPr>
              <a:t>.</a:t>
            </a:r>
            <a:r>
              <a:rPr lang="en-US" sz="2200" dirty="0" smtClean="0">
                <a:solidFill>
                  <a:schemeClr val="tx2"/>
                </a:solidFill>
                <a:sym typeface="Wingdings"/>
              </a:rPr>
              <a:t> Then check:   D(</a:t>
            </a:r>
            <a:r>
              <a:rPr lang="en-US" sz="2200" dirty="0" err="1" smtClean="0">
                <a:solidFill>
                  <a:schemeClr val="tx2"/>
                </a:solidFill>
                <a:sym typeface="Wingdings"/>
              </a:rPr>
              <a:t>τ</a:t>
            </a:r>
            <a:r>
              <a:rPr lang="en-US" sz="2200" dirty="0" smtClean="0">
                <a:solidFill>
                  <a:schemeClr val="tx2"/>
                </a:solidFill>
                <a:sym typeface="Wingdings"/>
              </a:rPr>
              <a:t>)</a:t>
            </a:r>
            <a:r>
              <a:rPr lang="en-US" dirty="0" smtClean="0">
                <a:solidFill>
                  <a:schemeClr val="tx2"/>
                </a:solidFill>
                <a:sym typeface="Wingdings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>
                <a:solidFill>
                  <a:schemeClr val="tx2"/>
                </a:solidFill>
                <a:latin typeface="Calisto MT"/>
                <a:ea typeface="Wingdings"/>
                <a:cs typeface="Calisto MT"/>
                <a:sym typeface="Wingdings"/>
              </a:rPr>
              <a:t> </a:t>
            </a:r>
            <a:r>
              <a:rPr lang="en-US" sz="2200" dirty="0" smtClean="0">
                <a:solidFill>
                  <a:schemeClr val="tx2"/>
                </a:solidFill>
                <a:sym typeface="Wingdings"/>
              </a:rPr>
              <a:t>H(</a:t>
            </a:r>
            <a:r>
              <a:rPr lang="en-US" sz="2200" dirty="0" err="1" smtClean="0">
                <a:solidFill>
                  <a:schemeClr val="tx2"/>
                </a:solidFill>
                <a:sym typeface="Wingdings"/>
              </a:rPr>
              <a:t>τ</a:t>
            </a:r>
            <a:r>
              <a:rPr lang="en-US" sz="2200" dirty="0" smtClean="0">
                <a:solidFill>
                  <a:schemeClr val="tx2"/>
                </a:solidFill>
                <a:sym typeface="Wingdings"/>
              </a:rPr>
              <a:t>) = </a:t>
            </a:r>
            <a:r>
              <a:rPr lang="en-US" sz="2200" dirty="0" err="1" smtClean="0">
                <a:solidFill>
                  <a:schemeClr val="tx2"/>
                </a:solidFill>
                <a:sym typeface="Wingdings"/>
              </a:rPr>
              <a:t>P</a:t>
            </a:r>
            <a:r>
              <a:rPr lang="en-US" sz="2200" baseline="-25000" dirty="0" err="1" smtClean="0">
                <a:solidFill>
                  <a:schemeClr val="tx2"/>
                </a:solidFill>
                <a:sym typeface="Wingdings"/>
              </a:rPr>
              <a:t>x,y</a:t>
            </a:r>
            <a:r>
              <a:rPr lang="en-US" sz="2200" dirty="0" smtClean="0">
                <a:solidFill>
                  <a:schemeClr val="tx2"/>
                </a:solidFill>
                <a:sym typeface="Wingdings"/>
              </a:rPr>
              <a:t>(</a:t>
            </a:r>
            <a:r>
              <a:rPr lang="en-US" sz="2200" dirty="0" err="1" smtClean="0">
                <a:solidFill>
                  <a:schemeClr val="tx2"/>
                </a:solidFill>
                <a:sym typeface="Wingdings"/>
              </a:rPr>
              <a:t>τ</a:t>
            </a:r>
            <a:r>
              <a:rPr lang="en-US" sz="2200" dirty="0" smtClean="0">
                <a:solidFill>
                  <a:schemeClr val="tx2"/>
                </a:solidFill>
                <a:sym typeface="Wingdings"/>
              </a:rPr>
              <a:t>, z)</a:t>
            </a:r>
            <a:endParaRPr lang="en-US" sz="2200" dirty="0">
              <a:solidFill>
                <a:schemeClr val="tx2"/>
              </a:solidFill>
              <a:sym typeface="Wingding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26607" y="4220912"/>
            <a:ext cx="34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38154" y="5247901"/>
            <a:ext cx="8705845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2400"/>
              </a:spcBef>
              <a:buAutoNum type="arabicParenBoth" startAt="2"/>
            </a:pPr>
            <a:r>
              <a:rPr lang="en-US" sz="2200" dirty="0" err="1"/>
              <a:t>P</a:t>
            </a:r>
            <a:r>
              <a:rPr lang="en-US" sz="2200" baseline="-25000" dirty="0" err="1"/>
              <a:t>x,y</a:t>
            </a:r>
            <a:r>
              <a:rPr lang="en-US" sz="2200" dirty="0" smtClean="0">
                <a:solidFill>
                  <a:schemeClr val="tx2"/>
                </a:solidFill>
                <a:sym typeface="Wingdings"/>
              </a:rPr>
              <a:t>(</a:t>
            </a:r>
            <a:r>
              <a:rPr lang="en-US" sz="2200" dirty="0" err="1">
                <a:solidFill>
                  <a:schemeClr val="tx2"/>
                </a:solidFill>
                <a:sym typeface="Wingdings"/>
              </a:rPr>
              <a:t>τ,</a:t>
            </a:r>
            <a:r>
              <a:rPr lang="en-US" sz="2200" dirty="0" err="1" smtClean="0">
                <a:solidFill>
                  <a:schemeClr val="tx2"/>
                </a:solidFill>
                <a:sym typeface="Wingdings"/>
              </a:rPr>
              <a:t>z</a:t>
            </a:r>
            <a:r>
              <a:rPr lang="en-US" sz="2200" dirty="0" smtClean="0">
                <a:solidFill>
                  <a:schemeClr val="tx2"/>
                </a:solidFill>
                <a:sym typeface="Wingdings"/>
              </a:rPr>
              <a:t>) can be evaluated by querying M(</a:t>
            </a:r>
            <a:r>
              <a:rPr lang="en-US" sz="2200" dirty="0" smtClean="0">
                <a:solidFill>
                  <a:schemeClr val="tx2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200" dirty="0" smtClean="0">
                <a:solidFill>
                  <a:schemeClr val="tx2"/>
                </a:solidFill>
                <a:sym typeface="Wingdings"/>
              </a:rPr>
              <a:t>) = &lt;</a:t>
            </a:r>
            <a:r>
              <a:rPr lang="en-US" sz="2200" dirty="0" smtClean="0">
                <a:solidFill>
                  <a:schemeClr val="tx2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200" dirty="0" smtClean="0">
                <a:solidFill>
                  <a:schemeClr val="tx2"/>
                </a:solidFill>
                <a:sym typeface="Wingdings"/>
              </a:rPr>
              <a:t>,z&gt;</a:t>
            </a:r>
          </a:p>
          <a:p>
            <a:pPr>
              <a:spcBef>
                <a:spcPts val="1800"/>
              </a:spcBef>
            </a:pPr>
            <a:r>
              <a:rPr lang="en-US" sz="2200" dirty="0" err="1">
                <a:solidFill>
                  <a:schemeClr val="tx2"/>
                </a:solidFill>
                <a:sym typeface="Wingdings"/>
              </a:rPr>
              <a:t>P</a:t>
            </a:r>
            <a:r>
              <a:rPr lang="en-US" sz="2200" baseline="-25000" dirty="0" err="1">
                <a:solidFill>
                  <a:schemeClr val="tx2"/>
                </a:solidFill>
                <a:sym typeface="Wingdings"/>
              </a:rPr>
              <a:t>x,y</a:t>
            </a:r>
            <a:r>
              <a:rPr lang="en-US" sz="2200" dirty="0">
                <a:solidFill>
                  <a:schemeClr val="tx2"/>
                </a:solidFill>
                <a:sym typeface="Wingdings"/>
              </a:rPr>
              <a:t>(</a:t>
            </a:r>
            <a:r>
              <a:rPr lang="en-US" sz="2200" dirty="0" err="1">
                <a:solidFill>
                  <a:schemeClr val="tx2"/>
                </a:solidFill>
                <a:sym typeface="Wingdings"/>
              </a:rPr>
              <a:t>τ</a:t>
            </a:r>
            <a:r>
              <a:rPr lang="en-US" sz="2200" dirty="0">
                <a:solidFill>
                  <a:schemeClr val="tx2"/>
                </a:solidFill>
                <a:sym typeface="Wingdings"/>
              </a:rPr>
              <a:t>, z) = </a:t>
            </a:r>
            <a:r>
              <a:rPr lang="en-US" sz="2200" dirty="0" smtClean="0">
                <a:solidFill>
                  <a:schemeClr val="tx2"/>
                </a:solidFill>
                <a:sym typeface="Wingdings"/>
              </a:rPr>
              <a:t>(&lt;A(</a:t>
            </a:r>
            <a:r>
              <a:rPr lang="en-US" sz="2200" dirty="0" err="1">
                <a:solidFill>
                  <a:schemeClr val="tx2"/>
                </a:solidFill>
                <a:sym typeface="Wingdings"/>
              </a:rPr>
              <a:t>τ</a:t>
            </a:r>
            <a:r>
              <a:rPr lang="en-US" sz="2200" dirty="0" smtClean="0">
                <a:solidFill>
                  <a:schemeClr val="tx2"/>
                </a:solidFill>
                <a:sym typeface="Wingdings"/>
              </a:rPr>
              <a:t>)</a:t>
            </a:r>
            <a:r>
              <a:rPr lang="en-US" sz="2200" dirty="0" smtClean="0">
                <a:solidFill>
                  <a:schemeClr val="tx2"/>
                </a:solidFill>
                <a:latin typeface="Calisto MT"/>
                <a:ea typeface="Wingdings"/>
                <a:cs typeface="Calisto MT"/>
                <a:sym typeface="Wingdings"/>
              </a:rPr>
              <a:t>, </a:t>
            </a:r>
            <a:r>
              <a:rPr lang="en-US" sz="2200" dirty="0" smtClean="0">
                <a:solidFill>
                  <a:schemeClr val="tx2"/>
                </a:solidFill>
                <a:sym typeface="Wingdings"/>
              </a:rPr>
              <a:t>z&gt; </a:t>
            </a:r>
            <a:r>
              <a:rPr lang="en-US" sz="2200" dirty="0">
                <a:solidFill>
                  <a:schemeClr val="tx2"/>
                </a:solidFill>
                <a:sym typeface="Wingdings"/>
              </a:rPr>
              <a:t>+ L</a:t>
            </a:r>
            <a:r>
              <a:rPr lang="en-US" sz="2200" baseline="-25000" dirty="0" smtClean="0">
                <a:solidFill>
                  <a:schemeClr val="tx2"/>
                </a:solidFill>
                <a:sym typeface="Wingdings"/>
              </a:rPr>
              <a:t>1</a:t>
            </a:r>
            <a:r>
              <a:rPr lang="en-US" sz="2200" dirty="0" smtClean="0">
                <a:solidFill>
                  <a:schemeClr val="tx2"/>
                </a:solidFill>
                <a:sym typeface="Wingdings"/>
              </a:rPr>
              <a:t>)(&lt;B(</a:t>
            </a:r>
            <a:r>
              <a:rPr lang="en-US" sz="2200" dirty="0" err="1">
                <a:solidFill>
                  <a:schemeClr val="tx2"/>
                </a:solidFill>
                <a:sym typeface="Wingdings"/>
              </a:rPr>
              <a:t>τ</a:t>
            </a:r>
            <a:r>
              <a:rPr lang="en-US" sz="2200" dirty="0" smtClean="0">
                <a:solidFill>
                  <a:schemeClr val="tx2"/>
                </a:solidFill>
                <a:sym typeface="Wingdings"/>
              </a:rPr>
              <a:t>), z&gt; </a:t>
            </a:r>
            <a:r>
              <a:rPr lang="en-US" sz="2200" dirty="0">
                <a:solidFill>
                  <a:schemeClr val="tx2"/>
                </a:solidFill>
                <a:sym typeface="Wingdings"/>
              </a:rPr>
              <a:t>+ L</a:t>
            </a:r>
            <a:r>
              <a:rPr lang="en-US" sz="2200" baseline="-25000" dirty="0" smtClean="0">
                <a:solidFill>
                  <a:schemeClr val="tx2"/>
                </a:solidFill>
                <a:sym typeface="Wingdings"/>
              </a:rPr>
              <a:t>2</a:t>
            </a:r>
            <a:r>
              <a:rPr lang="en-US" sz="2200" dirty="0" smtClean="0">
                <a:solidFill>
                  <a:schemeClr val="tx2"/>
                </a:solidFill>
                <a:sym typeface="Wingdings"/>
              </a:rPr>
              <a:t>) </a:t>
            </a:r>
            <a:r>
              <a:rPr lang="en-US" sz="2200" dirty="0">
                <a:solidFill>
                  <a:schemeClr val="tx2"/>
                </a:solidFill>
                <a:sym typeface="Wingdings"/>
              </a:rPr>
              <a:t>– </a:t>
            </a:r>
            <a:r>
              <a:rPr lang="en-US" sz="2200" dirty="0" smtClean="0">
                <a:solidFill>
                  <a:schemeClr val="tx2"/>
                </a:solidFill>
                <a:sym typeface="Wingdings"/>
              </a:rPr>
              <a:t>(&lt;C(</a:t>
            </a:r>
            <a:r>
              <a:rPr lang="en-US" sz="2200" dirty="0" err="1">
                <a:solidFill>
                  <a:schemeClr val="tx2"/>
                </a:solidFill>
                <a:sym typeface="Wingdings"/>
              </a:rPr>
              <a:t>τ</a:t>
            </a:r>
            <a:r>
              <a:rPr lang="en-US" sz="2200" dirty="0">
                <a:solidFill>
                  <a:schemeClr val="tx2"/>
                </a:solidFill>
                <a:sym typeface="Wingdings"/>
              </a:rPr>
              <a:t>), z&gt; + L</a:t>
            </a:r>
            <a:r>
              <a:rPr lang="en-US" sz="2200" baseline="-25000" dirty="0" smtClean="0">
                <a:solidFill>
                  <a:schemeClr val="tx2"/>
                </a:solidFill>
                <a:sym typeface="Wingdings"/>
              </a:rPr>
              <a:t>3</a:t>
            </a:r>
            <a:r>
              <a:rPr lang="en-US" sz="2200" dirty="0" smtClean="0">
                <a:solidFill>
                  <a:schemeClr val="tx2"/>
                </a:solidFill>
                <a:sym typeface="Wingdings"/>
              </a:rPr>
              <a:t>)</a:t>
            </a:r>
            <a:endParaRPr lang="en-US" sz="2200" dirty="0">
              <a:solidFill>
                <a:schemeClr val="tx2"/>
              </a:solidFill>
              <a:sym typeface="Wingdings"/>
            </a:endParaRPr>
          </a:p>
          <a:p>
            <a:pPr>
              <a:spcBef>
                <a:spcPts val="2400"/>
              </a:spcBef>
            </a:pPr>
            <a:endParaRPr lang="en-US" sz="2200" dirty="0">
              <a:solidFill>
                <a:schemeClr val="tx2"/>
              </a:solidFill>
              <a:sym typeface="Wingding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56467" y="2266933"/>
            <a:ext cx="3323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[high-degree polynomials]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411221" y="1530938"/>
            <a:ext cx="23199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D(t), </a:t>
            </a:r>
            <a:r>
              <a:rPr lang="en-US" sz="2200" dirty="0" err="1" smtClean="0"/>
              <a:t>P</a:t>
            </a:r>
            <a:r>
              <a:rPr lang="en-US" sz="2200" baseline="-25000" dirty="0" err="1" smtClean="0"/>
              <a:t>x,y</a:t>
            </a:r>
            <a:r>
              <a:rPr lang="en-US" sz="2200" dirty="0" smtClean="0"/>
              <a:t>(t, Z)</a:t>
            </a:r>
            <a:endParaRPr lang="en-US" sz="2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17234" y="1776513"/>
            <a:ext cx="599259" cy="418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90377" y="1492826"/>
            <a:ext cx="1013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, x, y</a:t>
            </a:r>
            <a:endParaRPr lang="en-US" sz="22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855611" y="1998723"/>
            <a:ext cx="2" cy="328082"/>
          </a:xfrm>
          <a:prstGeom prst="straightConnector1">
            <a:avLst/>
          </a:prstGeom>
          <a:ln w="15875">
            <a:solidFill>
              <a:schemeClr val="tx2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714067" y="1998723"/>
            <a:ext cx="2" cy="328082"/>
          </a:xfrm>
          <a:prstGeom prst="straightConnector1">
            <a:avLst/>
          </a:prstGeom>
          <a:ln w="15875">
            <a:solidFill>
              <a:schemeClr val="tx2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460066" y="4375129"/>
            <a:ext cx="1255184" cy="470203"/>
          </a:xfrm>
          <a:prstGeom prst="roundRect">
            <a:avLst>
              <a:gd name="adj" fmla="val 14325"/>
            </a:avLst>
          </a:prstGeom>
          <a:solidFill>
            <a:schemeClr val="tx2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6107" y="335694"/>
            <a:ext cx="788523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600" dirty="0" smtClean="0">
                <a:solidFill>
                  <a:schemeClr val="tx2"/>
                </a:solidFill>
              </a:rPr>
              <a:t>QAPs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en-US" sz="2000" cap="small" dirty="0" smtClean="0">
                <a:solidFill>
                  <a:schemeClr val="accent2">
                    <a:lumMod val="75000"/>
                  </a:schemeClr>
                </a:solidFill>
              </a:rPr>
              <a:t>ggpr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12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]</a:t>
            </a:r>
            <a:endParaRPr lang="en-US" sz="2600" dirty="0" smtClean="0">
              <a:solidFill>
                <a:schemeClr val="tx2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464873" y="1187994"/>
            <a:ext cx="1066936" cy="1158483"/>
            <a:chOff x="3189622" y="2781210"/>
            <a:chExt cx="2076450" cy="2233757"/>
          </a:xfrm>
        </p:grpSpPr>
        <p:sp>
          <p:nvSpPr>
            <p:cNvPr id="17" name="Rectangle 16"/>
            <p:cNvSpPr/>
            <p:nvPr/>
          </p:nvSpPr>
          <p:spPr>
            <a:xfrm>
              <a:off x="3562653" y="289455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223534" y="3184081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562653" y="3643043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215707" y="3926379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123503" y="3525184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18286" y="4302850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86962" y="293521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18286" y="2781210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97396" y="3872926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33958" y="449199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189622" y="4754564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97427" y="3974180"/>
              <a:ext cx="326076" cy="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358277" y="3202278"/>
              <a:ext cx="315641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799766" y="3084254"/>
              <a:ext cx="102219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768732" y="4617026"/>
              <a:ext cx="349553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4347843" y="4167489"/>
              <a:ext cx="339119" cy="537994"/>
              <a:chOff x="4413250" y="680686"/>
              <a:chExt cx="447675" cy="784908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4413250" y="1465594"/>
                <a:ext cx="240645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653895" y="680686"/>
                <a:ext cx="207030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653895" y="680686"/>
                <a:ext cx="0" cy="784908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/>
            <p:cNvCxnSpPr/>
            <p:nvPr/>
          </p:nvCxnSpPr>
          <p:spPr>
            <a:xfrm>
              <a:off x="4371009" y="3918542"/>
              <a:ext cx="32085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21736" y="3202278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921736" y="4117288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901985" y="3084254"/>
              <a:ext cx="22151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132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76497" y="3222916"/>
            <a:ext cx="1584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5A1705"/>
                </a:solidFill>
              </a:rPr>
              <a:t>|w|=</a:t>
            </a:r>
            <a:r>
              <a:rPr lang="en-US" sz="2000" dirty="0">
                <a:solidFill>
                  <a:srgbClr val="5A1705"/>
                </a:solidFill>
              </a:rPr>
              <a:t>|Z|</a:t>
            </a:r>
            <a:r>
              <a:rPr lang="en-US" sz="2000" baseline="30000" dirty="0" smtClean="0">
                <a:solidFill>
                  <a:srgbClr val="5A1705"/>
                </a:solidFill>
              </a:rPr>
              <a:t>2 </a:t>
            </a:r>
            <a:r>
              <a:rPr lang="en-US" sz="2000" dirty="0" smtClean="0">
                <a:solidFill>
                  <a:srgbClr val="5A1705"/>
                </a:solidFill>
              </a:rPr>
              <a:t> </a:t>
            </a:r>
            <a:endParaRPr lang="en-US" sz="2000" dirty="0">
              <a:solidFill>
                <a:srgbClr val="5A1705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48186" y="1284834"/>
            <a:ext cx="18880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400"/>
              </a:spcBef>
            </a:pPr>
            <a:r>
              <a:rPr lang="en-US" sz="2200" dirty="0" smtClean="0">
                <a:solidFill>
                  <a:schemeClr val="tx2"/>
                </a:solidFill>
              </a:rPr>
              <a:t>PCP verifier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3356" y="6063887"/>
            <a:ext cx="84830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200" dirty="0" smtClean="0">
                <a:solidFill>
                  <a:schemeClr val="tx2"/>
                </a:solidFill>
              </a:rPr>
              <a:t>Shows connection between PCPs, QAPs (</a:t>
            </a:r>
            <a:r>
              <a:rPr lang="en-US" sz="2200" dirty="0">
                <a:solidFill>
                  <a:schemeClr val="tx2"/>
                </a:solidFill>
              </a:rPr>
              <a:t>Also shown by </a:t>
            </a:r>
            <a:r>
              <a:rPr lang="en-US" cap="small" dirty="0">
                <a:solidFill>
                  <a:schemeClr val="tx2"/>
                </a:solidFill>
              </a:rPr>
              <a:t>[</a:t>
            </a:r>
            <a:r>
              <a:rPr lang="en-US" cap="small" dirty="0" err="1">
                <a:solidFill>
                  <a:schemeClr val="tx2"/>
                </a:solidFill>
              </a:rPr>
              <a:t>bciop</a:t>
            </a:r>
            <a:r>
              <a:rPr lang="en-US" cap="small" dirty="0">
                <a:solidFill>
                  <a:schemeClr val="tx2"/>
                </a:solidFill>
              </a:rPr>
              <a:t> tcc13]</a:t>
            </a:r>
            <a:r>
              <a:rPr lang="en-US" sz="2200" cap="small" dirty="0">
                <a:solidFill>
                  <a:schemeClr val="tx2"/>
                </a:solidFill>
              </a:rPr>
              <a:t>.</a:t>
            </a:r>
            <a:r>
              <a:rPr lang="en-US" sz="2200" cap="small" dirty="0" smtClean="0">
                <a:solidFill>
                  <a:schemeClr val="tx2"/>
                </a:solidFill>
              </a:rPr>
              <a:t>)</a:t>
            </a:r>
            <a:endParaRPr lang="en-US" sz="2200" cap="small" dirty="0">
              <a:solidFill>
                <a:schemeClr val="tx2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33517" y="5006044"/>
            <a:ext cx="83611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200" dirty="0" smtClean="0">
                <a:solidFill>
                  <a:schemeClr val="tx2"/>
                </a:solidFill>
              </a:rPr>
              <a:t>Any computation has a </a:t>
            </a:r>
            <a:r>
              <a:rPr lang="en-US" sz="2200" dirty="0" smtClean="0">
                <a:solidFill>
                  <a:schemeClr val="accent5"/>
                </a:solidFill>
              </a:rPr>
              <a:t>linear PCP</a:t>
            </a:r>
            <a:r>
              <a:rPr lang="en-US" sz="2200" dirty="0" smtClean="0">
                <a:solidFill>
                  <a:schemeClr val="tx2"/>
                </a:solidFill>
              </a:rPr>
              <a:t> whose proof vector is (quasi)linear in the computation size. </a:t>
            </a:r>
            <a:endParaRPr lang="en-US" sz="2200" cap="small" dirty="0">
              <a:solidFill>
                <a:schemeClr val="tx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37153" y="4081463"/>
            <a:ext cx="2513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dirty="0" smtClean="0">
                <a:solidFill>
                  <a:schemeClr val="tx2"/>
                </a:solidFill>
              </a:rPr>
              <a:t>[</a:t>
            </a:r>
            <a:r>
              <a:rPr lang="en-US" sz="2200" cap="small" dirty="0" err="1" smtClean="0">
                <a:solidFill>
                  <a:schemeClr val="tx2"/>
                </a:solidFill>
              </a:rPr>
              <a:t>ggpr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</a:rPr>
              <a:t>Eurocrypt</a:t>
            </a:r>
            <a:r>
              <a:rPr lang="en-US" dirty="0" smtClean="0">
                <a:solidFill>
                  <a:schemeClr val="tx2"/>
                </a:solidFill>
              </a:rPr>
              <a:t> 2013]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5185" y="2920409"/>
            <a:ext cx="1691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linearity test</a:t>
            </a:r>
          </a:p>
          <a:p>
            <a:pPr algn="ctr"/>
            <a:r>
              <a:rPr lang="en-US" dirty="0" smtClean="0"/>
              <a:t>quad corr. test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ircuit test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401786" y="907143"/>
            <a:ext cx="2826294" cy="271417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447143" y="1270617"/>
            <a:ext cx="2731908" cy="280597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455583" y="2256465"/>
            <a:ext cx="2847161" cy="14767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rot="5400000">
            <a:off x="280201" y="990505"/>
            <a:ext cx="3190240" cy="2975275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456214" y="1759857"/>
            <a:ext cx="2824513" cy="8741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342938">
            <a:off x="4028378" y="719661"/>
            <a:ext cx="199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ommit request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21246366">
            <a:off x="3913963" y="1075792"/>
            <a:ext cx="199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ommit response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29645" y="2843900"/>
            <a:ext cx="1706880" cy="1036320"/>
          </a:xfrm>
          <a:prstGeom prst="rect">
            <a:avLst/>
          </a:prstGeom>
          <a:noFill/>
          <a:ln w="25400">
            <a:solidFill>
              <a:srgbClr val="5A1705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447143" y="1895929"/>
            <a:ext cx="2837880" cy="10062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55581" y="2043814"/>
            <a:ext cx="2841256" cy="8860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461490" y="2410047"/>
            <a:ext cx="2847161" cy="14767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461491" y="2563628"/>
            <a:ext cx="2853067" cy="15358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52288">
            <a:off x="3914220" y="1723033"/>
            <a:ext cx="199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21397790">
            <a:off x="4024081" y="2259585"/>
            <a:ext cx="199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91130" y="2300478"/>
            <a:ext cx="24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A1705"/>
                </a:solidFill>
              </a:rPr>
              <a:t>π(q</a:t>
            </a:r>
            <a:r>
              <a:rPr lang="en-US" baseline="-25000" dirty="0" smtClean="0">
                <a:solidFill>
                  <a:srgbClr val="5A1705"/>
                </a:solidFill>
              </a:rPr>
              <a:t>1</a:t>
            </a:r>
            <a:r>
              <a:rPr lang="en-US" dirty="0" smtClean="0">
                <a:solidFill>
                  <a:srgbClr val="5A1705"/>
                </a:solidFill>
              </a:rPr>
              <a:t>), …, π(q</a:t>
            </a:r>
            <a:r>
              <a:rPr lang="en-US" baseline="-25000" dirty="0" smtClean="0">
                <a:solidFill>
                  <a:srgbClr val="5A1705"/>
                </a:solidFill>
              </a:rPr>
              <a:t>u</a:t>
            </a:r>
            <a:r>
              <a:rPr lang="en-US" dirty="0" smtClean="0">
                <a:solidFill>
                  <a:srgbClr val="5A1705"/>
                </a:solidFill>
              </a:rPr>
              <a:t>) </a:t>
            </a:r>
            <a:endParaRPr lang="en-US" dirty="0">
              <a:solidFill>
                <a:srgbClr val="5A1705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88053" y="3559845"/>
            <a:ext cx="1606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5A1705"/>
                </a:solidFill>
              </a:rPr>
              <a:t> </a:t>
            </a:r>
            <a:r>
              <a:rPr lang="en-US" sz="2000" dirty="0" smtClean="0">
                <a:solidFill>
                  <a:srgbClr val="5A1705"/>
                </a:solidFill>
              </a:rPr>
              <a:t>π(</a:t>
            </a:r>
            <a:r>
              <a:rPr lang="en-US" sz="2000" dirty="0" smtClean="0">
                <a:solidFill>
                  <a:srgbClr val="5A170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 smtClean="0">
                <a:solidFill>
                  <a:srgbClr val="5A1705"/>
                </a:solidFill>
              </a:rPr>
              <a:t>)=&lt;</a:t>
            </a:r>
            <a:r>
              <a:rPr lang="en-US" sz="2000" dirty="0">
                <a:solidFill>
                  <a:srgbClr val="5A170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 smtClean="0">
                <a:solidFill>
                  <a:srgbClr val="5A1705"/>
                </a:solidFill>
              </a:rPr>
              <a:t>,w&gt;</a:t>
            </a:r>
            <a:endParaRPr lang="en-US" sz="2000" dirty="0">
              <a:solidFill>
                <a:srgbClr val="5A1705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7190" y="1709455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A1705"/>
                </a:solidFill>
              </a:rPr>
              <a:t>q</a:t>
            </a:r>
            <a:r>
              <a:rPr lang="en-US" baseline="-25000" dirty="0">
                <a:solidFill>
                  <a:srgbClr val="5A1705"/>
                </a:solidFill>
              </a:rPr>
              <a:t>1</a:t>
            </a:r>
            <a:r>
              <a:rPr lang="en-US" dirty="0">
                <a:solidFill>
                  <a:srgbClr val="5A1705"/>
                </a:solidFill>
              </a:rPr>
              <a:t>, q</a:t>
            </a:r>
            <a:r>
              <a:rPr lang="en-US" baseline="-25000" dirty="0">
                <a:solidFill>
                  <a:srgbClr val="5A1705"/>
                </a:solidFill>
              </a:rPr>
              <a:t>2</a:t>
            </a:r>
            <a:r>
              <a:rPr lang="en-US" dirty="0">
                <a:solidFill>
                  <a:srgbClr val="5A1705"/>
                </a:solidFill>
              </a:rPr>
              <a:t>, …, </a:t>
            </a:r>
            <a:r>
              <a:rPr lang="en-US" dirty="0" smtClean="0">
                <a:solidFill>
                  <a:srgbClr val="5A1705"/>
                </a:solidFill>
              </a:rPr>
              <a:t>q</a:t>
            </a:r>
            <a:r>
              <a:rPr lang="en-US" baseline="-25000" dirty="0" smtClean="0">
                <a:solidFill>
                  <a:srgbClr val="5A1705"/>
                </a:solidFill>
              </a:rPr>
              <a:t>u</a:t>
            </a:r>
            <a:endParaRPr lang="en-US" dirty="0">
              <a:solidFill>
                <a:srgbClr val="5A1705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 rot="5400000">
            <a:off x="6030614" y="1208713"/>
            <a:ext cx="3228917" cy="2516588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38912" y="1733335"/>
            <a:ext cx="2056938" cy="2218005"/>
          </a:xfrm>
          <a:prstGeom prst="rect">
            <a:avLst/>
          </a:prstGeom>
          <a:noFill/>
          <a:ln w="25400">
            <a:solidFill>
              <a:srgbClr val="5A1705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832735" y="1010763"/>
            <a:ext cx="383179" cy="2325727"/>
            <a:chOff x="625214" y="3323855"/>
            <a:chExt cx="383179" cy="846542"/>
          </a:xfrm>
        </p:grpSpPr>
        <p:sp>
          <p:nvSpPr>
            <p:cNvPr id="53" name="Left Bracket 52"/>
            <p:cNvSpPr/>
            <p:nvPr/>
          </p:nvSpPr>
          <p:spPr>
            <a:xfrm>
              <a:off x="625214" y="3323855"/>
              <a:ext cx="91079" cy="846542"/>
            </a:xfrm>
            <a:prstGeom prst="leftBracket">
              <a:avLst>
                <a:gd name="adj" fmla="val 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Left Bracket 54"/>
            <p:cNvSpPr/>
            <p:nvPr/>
          </p:nvSpPr>
          <p:spPr>
            <a:xfrm flipH="1">
              <a:off x="917314" y="3323855"/>
              <a:ext cx="91079" cy="846542"/>
            </a:xfrm>
            <a:prstGeom prst="leftBracket">
              <a:avLst>
                <a:gd name="adj" fmla="val 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023588" y="1531594"/>
            <a:ext cx="383179" cy="1090883"/>
            <a:chOff x="625214" y="3323855"/>
            <a:chExt cx="383179" cy="846542"/>
          </a:xfrm>
        </p:grpSpPr>
        <p:sp>
          <p:nvSpPr>
            <p:cNvPr id="57" name="Left Bracket 56"/>
            <p:cNvSpPr/>
            <p:nvPr/>
          </p:nvSpPr>
          <p:spPr>
            <a:xfrm>
              <a:off x="625214" y="3323855"/>
              <a:ext cx="91079" cy="846542"/>
            </a:xfrm>
            <a:prstGeom prst="leftBracket">
              <a:avLst>
                <a:gd name="adj" fmla="val 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Left Bracket 67"/>
            <p:cNvSpPr/>
            <p:nvPr/>
          </p:nvSpPr>
          <p:spPr>
            <a:xfrm flipH="1">
              <a:off x="917314" y="3323855"/>
              <a:ext cx="91079" cy="846542"/>
            </a:xfrm>
            <a:prstGeom prst="leftBracket">
              <a:avLst>
                <a:gd name="adj" fmla="val 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6344540" y="3209544"/>
            <a:ext cx="1339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(z, z </a:t>
            </a:r>
            <a:r>
              <a:rPr lang="en-US" sz="3600" baseline="-9000" dirty="0" smtClean="0">
                <a:solidFill>
                  <a:schemeClr val="accent5"/>
                </a:solidFill>
                <a:latin typeface="Arial"/>
                <a:cs typeface="Arial"/>
              </a:rPr>
              <a:t>⊗</a:t>
            </a:r>
            <a:r>
              <a:rPr lang="en-US" dirty="0" smtClean="0">
                <a:solidFill>
                  <a:schemeClr val="accent5"/>
                </a:solidFill>
              </a:rPr>
              <a:t> z)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73475" y="2604076"/>
            <a:ext cx="106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(z, </a:t>
            </a:r>
            <a:r>
              <a:rPr lang="en-US" dirty="0" smtClean="0">
                <a:solidFill>
                  <a:schemeClr val="accent5"/>
                </a:solidFill>
              </a:rPr>
              <a:t>h)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84636" y="381785"/>
            <a:ext cx="2518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374316" y="407185"/>
            <a:ext cx="2985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grpSp>
        <p:nvGrpSpPr>
          <p:cNvPr id="74" name="Group 73"/>
          <p:cNvGrpSpPr/>
          <p:nvPr/>
        </p:nvGrpSpPr>
        <p:grpSpPr>
          <a:xfrm>
            <a:off x="6661723" y="992004"/>
            <a:ext cx="742605" cy="2540905"/>
            <a:chOff x="1103903" y="3354016"/>
            <a:chExt cx="2219785" cy="789058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1103903" y="3358566"/>
              <a:ext cx="2210797" cy="7845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1112891" y="3354016"/>
              <a:ext cx="2210797" cy="7845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/>
          <p:cNvCxnSpPr>
            <a:stCxn id="59" idx="2"/>
          </p:cNvCxnSpPr>
          <p:nvPr/>
        </p:nvCxnSpPr>
        <p:spPr>
          <a:xfrm flipH="1">
            <a:off x="1815353" y="2669810"/>
            <a:ext cx="57" cy="370719"/>
          </a:xfrm>
          <a:prstGeom prst="straightConnector1">
            <a:avLst/>
          </a:prstGeom>
          <a:ln>
            <a:solidFill>
              <a:srgbClr val="5A170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L-Shape 98"/>
          <p:cNvSpPr/>
          <p:nvPr/>
        </p:nvSpPr>
        <p:spPr>
          <a:xfrm flipV="1">
            <a:off x="3090863" y="624001"/>
            <a:ext cx="3482656" cy="2225294"/>
          </a:xfrm>
          <a:prstGeom prst="corner">
            <a:avLst>
              <a:gd name="adj1" fmla="val 49544"/>
              <a:gd name="adj2" fmla="val 161536"/>
            </a:avLst>
          </a:prstGeom>
          <a:noFill/>
          <a:ln w="254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2610071" y="1929965"/>
            <a:ext cx="680019" cy="1"/>
          </a:xfrm>
          <a:prstGeom prst="straightConnector1">
            <a:avLst/>
          </a:prstGeom>
          <a:ln>
            <a:solidFill>
              <a:srgbClr val="5A170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2609274" y="2540000"/>
            <a:ext cx="641926" cy="6004"/>
          </a:xfrm>
          <a:prstGeom prst="straightConnector1">
            <a:avLst/>
          </a:prstGeom>
          <a:ln>
            <a:solidFill>
              <a:srgbClr val="5A170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1143001" y="3301392"/>
            <a:ext cx="1270000" cy="428398"/>
            <a:chOff x="1103903" y="3354016"/>
            <a:chExt cx="2219785" cy="789058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1103903" y="3358566"/>
              <a:ext cx="2210797" cy="7845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1112891" y="3354016"/>
              <a:ext cx="2210797" cy="7845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TextBox 136"/>
          <p:cNvSpPr txBox="1"/>
          <p:nvPr/>
        </p:nvSpPr>
        <p:spPr>
          <a:xfrm>
            <a:off x="1949082" y="4210198"/>
            <a:ext cx="158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 quad.test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36229" y="3978273"/>
            <a:ext cx="189345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5A1705"/>
                </a:solidFill>
              </a:rPr>
              <a:t>|w|=|</a:t>
            </a:r>
            <a:r>
              <a:rPr lang="en-US" sz="2000" dirty="0">
                <a:solidFill>
                  <a:srgbClr val="5A1705"/>
                </a:solidFill>
              </a:rPr>
              <a:t>Z</a:t>
            </a:r>
            <a:r>
              <a:rPr lang="en-US" sz="2000" dirty="0" smtClean="0">
                <a:solidFill>
                  <a:srgbClr val="5A1705"/>
                </a:solidFill>
              </a:rPr>
              <a:t>|+|C|</a:t>
            </a:r>
            <a:endParaRPr lang="en-US" sz="2000" dirty="0">
              <a:solidFill>
                <a:srgbClr val="5A1705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74141" y="851408"/>
            <a:ext cx="44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5A1705"/>
                </a:solidFill>
              </a:rPr>
              <a:t>w</a:t>
            </a:r>
            <a:endParaRPr lang="en-US" sz="2000" dirty="0">
              <a:solidFill>
                <a:srgbClr val="5A1705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382646" y="1347624"/>
            <a:ext cx="44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5A1705"/>
                </a:solidFill>
              </a:rPr>
              <a:t>w</a:t>
            </a:r>
            <a:endParaRPr lang="en-US" sz="2000" dirty="0">
              <a:solidFill>
                <a:srgbClr val="5A1705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951789" y="4197685"/>
            <a:ext cx="1590843" cy="427789"/>
          </a:xfrm>
          <a:prstGeom prst="rect">
            <a:avLst/>
          </a:prstGeom>
          <a:noFill/>
          <a:ln w="25400">
            <a:solidFill>
              <a:srgbClr val="5A1705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7352899" y="1616867"/>
            <a:ext cx="547838" cy="4552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32" idx="0"/>
          </p:cNvCxnSpPr>
          <p:nvPr/>
        </p:nvCxnSpPr>
        <p:spPr>
          <a:xfrm>
            <a:off x="4852737" y="3689684"/>
            <a:ext cx="430220" cy="28858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876925" y="3721769"/>
            <a:ext cx="622970" cy="59623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91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" grpId="0"/>
      <p:bldP spid="41" grpId="0"/>
      <p:bldP spid="70" grpId="0"/>
      <p:bldP spid="137" grpId="0"/>
      <p:bldP spid="32" grpId="0"/>
      <p:bldP spid="146" grpId="0"/>
      <p:bldP spid="1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6318" y="2189239"/>
            <a:ext cx="3267364" cy="1541586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76315" y="831381"/>
            <a:ext cx="1166102" cy="1131455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66057" y="833690"/>
            <a:ext cx="1200716" cy="1131455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33862" y="540984"/>
            <a:ext cx="1697193" cy="3472325"/>
          </a:xfrm>
          <a:prstGeom prst="rect">
            <a:avLst/>
          </a:prstGeom>
          <a:noFill/>
          <a:ln w="25400">
            <a:solidFill>
              <a:schemeClr val="tx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88964" y="531198"/>
            <a:ext cx="1743353" cy="3472325"/>
          </a:xfrm>
          <a:prstGeom prst="rect">
            <a:avLst/>
          </a:prstGeom>
          <a:noFill/>
          <a:ln w="25400">
            <a:solidFill>
              <a:schemeClr val="tx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65" y="4211388"/>
            <a:ext cx="36599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standard assumptions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amortize over batch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interactive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56814" y="4211388"/>
            <a:ext cx="44919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non-falsifiable assumptions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amortize indefinitely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non-interactive, ZK, 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6317" y="990714"/>
            <a:ext cx="1119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plaintext queries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54932" y="2696795"/>
            <a:ext cx="316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QAPs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285221" y="972241"/>
            <a:ext cx="1385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queries in exponent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935538" y="428422"/>
            <a:ext cx="3208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“Pinocchio,” “</a:t>
            </a:r>
            <a:r>
              <a:rPr lang="en-US" sz="2200" dirty="0" err="1" smtClean="0"/>
              <a:t>libsnark</a:t>
            </a:r>
            <a:r>
              <a:rPr lang="en-US" sz="2200" dirty="0" smtClean="0"/>
              <a:t>”</a:t>
            </a:r>
          </a:p>
          <a:p>
            <a:r>
              <a:rPr lang="en-US" dirty="0" smtClean="0"/>
              <a:t>[</a:t>
            </a:r>
            <a:r>
              <a:rPr lang="en-US" cap="small" dirty="0" smtClean="0"/>
              <a:t>pghr</a:t>
            </a:r>
            <a:r>
              <a:rPr lang="en-US" sz="1600" dirty="0" smtClean="0"/>
              <a:t>13</a:t>
            </a:r>
            <a:r>
              <a:rPr lang="en-US" dirty="0" smtClean="0"/>
              <a:t>, </a:t>
            </a:r>
            <a:r>
              <a:rPr lang="en-US" cap="small" dirty="0" smtClean="0"/>
              <a:t>bctv</a:t>
            </a:r>
            <a:r>
              <a:rPr lang="en-US" sz="1600" dirty="0" smtClean="0"/>
              <a:t>14a</a:t>
            </a:r>
            <a:r>
              <a:rPr lang="en-US" dirty="0" smtClean="0"/>
              <a:t>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439" y="430207"/>
            <a:ext cx="1697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smtClean="0"/>
              <a:t>“</a:t>
            </a:r>
            <a:r>
              <a:rPr lang="en-US" sz="2200" dirty="0" err="1" smtClean="0"/>
              <a:t>Zaatar</a:t>
            </a:r>
            <a:r>
              <a:rPr lang="en-US" sz="2200" dirty="0" smtClean="0"/>
              <a:t>”</a:t>
            </a:r>
            <a:endParaRPr lang="en-US" sz="2200" dirty="0"/>
          </a:p>
          <a:p>
            <a:pPr algn="r"/>
            <a:r>
              <a:rPr lang="en-US" dirty="0" smtClean="0"/>
              <a:t>[</a:t>
            </a:r>
            <a:r>
              <a:rPr lang="en-US" cap="small" dirty="0" smtClean="0"/>
              <a:t>sbvbbw</a:t>
            </a:r>
            <a:r>
              <a:rPr lang="en-US" sz="1600" dirty="0" smtClean="0"/>
              <a:t>13</a:t>
            </a:r>
            <a:r>
              <a:rPr lang="en-US" dirty="0" smtClean="0"/>
              <a:t>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4614" y="1491213"/>
            <a:ext cx="1590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smtClean="0">
                <a:solidFill>
                  <a:schemeClr val="tx2"/>
                </a:solidFill>
              </a:rPr>
              <a:t>interactive argument</a:t>
            </a:r>
          </a:p>
          <a:p>
            <a:pPr algn="r"/>
            <a:r>
              <a:rPr lang="en-US" sz="1600" dirty="0" smtClean="0">
                <a:solidFill>
                  <a:schemeClr val="tx2"/>
                </a:solidFill>
              </a:rPr>
              <a:t>[</a:t>
            </a:r>
            <a:r>
              <a:rPr lang="en-US" sz="1600" cap="small" dirty="0" smtClean="0">
                <a:solidFill>
                  <a:schemeClr val="tx2"/>
                </a:solidFill>
              </a:rPr>
              <a:t>iko</a:t>
            </a:r>
            <a:r>
              <a:rPr lang="en-US" sz="1600" dirty="0" smtClean="0">
                <a:solidFill>
                  <a:schemeClr val="tx2"/>
                </a:solidFill>
              </a:rPr>
              <a:t>07]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2829" y="1491213"/>
            <a:ext cx="32011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cap="small" dirty="0" err="1" smtClean="0">
                <a:solidFill>
                  <a:schemeClr val="tx2"/>
                </a:solidFill>
              </a:rPr>
              <a:t>snarg</a:t>
            </a:r>
            <a:r>
              <a:rPr lang="en-US" sz="2200" dirty="0" smtClean="0">
                <a:solidFill>
                  <a:schemeClr val="tx2"/>
                </a:solidFill>
              </a:rPr>
              <a:t>, </a:t>
            </a:r>
            <a:r>
              <a:rPr lang="en-US" sz="2200" dirty="0" err="1" smtClean="0">
                <a:solidFill>
                  <a:schemeClr val="tx2"/>
                </a:solidFill>
              </a:rPr>
              <a:t>zk-</a:t>
            </a:r>
            <a:r>
              <a:rPr lang="en-US" sz="2200" cap="small" dirty="0" err="1" smtClean="0">
                <a:solidFill>
                  <a:schemeClr val="tx2"/>
                </a:solidFill>
              </a:rPr>
              <a:t>snark</a:t>
            </a:r>
            <a:r>
              <a:rPr lang="en-US" sz="2200" dirty="0" smtClean="0">
                <a:solidFill>
                  <a:schemeClr val="tx2"/>
                </a:solidFill>
              </a:rPr>
              <a:t> with pre-processing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[Groth10, </a:t>
            </a:r>
            <a:r>
              <a:rPr lang="en-US" sz="1600" cap="small" dirty="0" smtClean="0">
                <a:solidFill>
                  <a:schemeClr val="tx2"/>
                </a:solidFill>
              </a:rPr>
              <a:t>bcct</a:t>
            </a:r>
            <a:r>
              <a:rPr lang="en-US" sz="1600" dirty="0" smtClean="0">
                <a:solidFill>
                  <a:schemeClr val="tx2"/>
                </a:solidFill>
              </a:rPr>
              <a:t>12, </a:t>
            </a:r>
            <a:r>
              <a:rPr lang="en-US" sz="1600" cap="small" dirty="0" smtClean="0">
                <a:solidFill>
                  <a:schemeClr val="tx2"/>
                </a:solidFill>
              </a:rPr>
              <a:t>ggpr</a:t>
            </a:r>
            <a:r>
              <a:rPr lang="en-US" sz="1600" dirty="0" smtClean="0">
                <a:solidFill>
                  <a:schemeClr val="tx2"/>
                </a:solidFill>
              </a:rPr>
              <a:t>12] 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9" name="Rectangle 9"/>
          <p:cNvSpPr>
            <a:spLocks/>
          </p:cNvSpPr>
          <p:nvPr/>
        </p:nvSpPr>
        <p:spPr bwMode="auto">
          <a:xfrm>
            <a:off x="547051" y="5428575"/>
            <a:ext cx="7901133" cy="1171582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182880" tIns="0" rIns="0" bIns="109728" anchor="ctr"/>
          <a:lstStyle/>
          <a:p>
            <a:pPr>
              <a:spcBef>
                <a:spcPts val="1687"/>
              </a:spcBef>
            </a:pPr>
            <a:r>
              <a:rPr lang="en-US" sz="2600" dirty="0">
                <a:ea typeface="ＭＳ Ｐゴシック" charset="0"/>
                <a:cs typeface="Gill Sans" charset="0"/>
              </a:rPr>
              <a:t>A</a:t>
            </a:r>
            <a:r>
              <a:rPr lang="en-US" sz="2600" dirty="0" smtClean="0">
                <a:ea typeface="ＭＳ Ｐゴシック" charset="0"/>
                <a:cs typeface="Gill Sans" charset="0"/>
              </a:rPr>
              <a:t>ll recent systems based on </a:t>
            </a:r>
            <a:r>
              <a:rPr lang="en-US" sz="2600" cap="small" dirty="0" err="1" smtClean="0">
                <a:ea typeface="ＭＳ Ｐゴシック" charset="0"/>
                <a:cs typeface="Gill Sans" charset="0"/>
              </a:rPr>
              <a:t>ggpr</a:t>
            </a:r>
            <a:endParaRPr lang="en-US" sz="2600" cap="small" dirty="0" smtClean="0">
              <a:ea typeface="ＭＳ Ｐゴシック" charset="0"/>
              <a:cs typeface="Gill Sans" charset="0"/>
            </a:endParaRPr>
          </a:p>
          <a:p>
            <a:r>
              <a:rPr lang="en-US" cap="small" dirty="0" smtClean="0">
                <a:ea typeface="ＭＳ Ｐゴシック" charset="0"/>
                <a:cs typeface="Gill Sans" charset="0"/>
              </a:rPr>
              <a:t>sbvbpw</a:t>
            </a:r>
            <a:r>
              <a:rPr lang="en-US" sz="1600" cap="small" dirty="0" smtClean="0">
                <a:ea typeface="ＭＳ Ｐゴシック" charset="0"/>
                <a:cs typeface="Gill Sans" charset="0"/>
              </a:rPr>
              <a:t>13</a:t>
            </a:r>
            <a:r>
              <a:rPr lang="en-US" cap="small" dirty="0" smtClean="0">
                <a:ea typeface="ＭＳ Ｐゴシック" charset="0"/>
                <a:cs typeface="Gill Sans" charset="0"/>
              </a:rPr>
              <a:t>, pghr</a:t>
            </a:r>
            <a:r>
              <a:rPr lang="en-US" sz="1600" cap="small" dirty="0" smtClean="0">
                <a:ea typeface="ＭＳ Ｐゴシック" charset="0"/>
                <a:cs typeface="Gill Sans" charset="0"/>
              </a:rPr>
              <a:t>13</a:t>
            </a:r>
            <a:r>
              <a:rPr lang="en-US" cap="small" dirty="0" smtClean="0">
                <a:ea typeface="ＭＳ Ｐゴシック" charset="0"/>
                <a:cs typeface="Gill Sans" charset="0"/>
              </a:rPr>
              <a:t>, bfrsbw</a:t>
            </a:r>
            <a:r>
              <a:rPr lang="en-US" sz="1600" cap="small" dirty="0" smtClean="0">
                <a:ea typeface="ＭＳ Ｐゴシック" charset="0"/>
                <a:cs typeface="Gill Sans" charset="0"/>
              </a:rPr>
              <a:t>13</a:t>
            </a:r>
            <a:r>
              <a:rPr lang="en-US" cap="small" dirty="0" smtClean="0">
                <a:ea typeface="ＭＳ Ｐゴシック" charset="0"/>
                <a:cs typeface="Gill Sans" charset="0"/>
              </a:rPr>
              <a:t>, bcgtv</a:t>
            </a:r>
            <a:r>
              <a:rPr lang="en-US" sz="1600" cap="small" dirty="0" smtClean="0">
                <a:ea typeface="ＭＳ Ｐゴシック" charset="0"/>
                <a:cs typeface="Gill Sans" charset="0"/>
              </a:rPr>
              <a:t>13</a:t>
            </a:r>
            <a:r>
              <a:rPr lang="en-US" cap="small" dirty="0" smtClean="0">
                <a:ea typeface="ＭＳ Ｐゴシック" charset="0"/>
                <a:cs typeface="Gill Sans" charset="0"/>
              </a:rPr>
              <a:t>, bcggmtv</a:t>
            </a:r>
            <a:r>
              <a:rPr lang="en-US" sz="1600" cap="small" dirty="0" smtClean="0">
                <a:ea typeface="ＭＳ Ｐゴシック" charset="0"/>
                <a:cs typeface="Gill Sans" charset="0"/>
              </a:rPr>
              <a:t>14</a:t>
            </a:r>
            <a:r>
              <a:rPr lang="en-US" cap="small" dirty="0" smtClean="0">
                <a:ea typeface="ＭＳ Ｐゴシック" charset="0"/>
                <a:cs typeface="Gill Sans" charset="0"/>
              </a:rPr>
              <a:t>, bbfr</a:t>
            </a:r>
            <a:r>
              <a:rPr lang="en-US" sz="1600" cap="small" dirty="0" smtClean="0">
                <a:ea typeface="ＭＳ Ｐゴシック" charset="0"/>
                <a:cs typeface="Gill Sans" charset="0"/>
              </a:rPr>
              <a:t>1</a:t>
            </a:r>
            <a:r>
              <a:rPr lang="en-US" cap="small" dirty="0" smtClean="0">
                <a:ea typeface="ＭＳ Ｐゴシック" charset="0"/>
                <a:cs typeface="Gill Sans" charset="0"/>
              </a:rPr>
              <a:t>4, bctv</a:t>
            </a:r>
            <a:r>
              <a:rPr lang="en-US" sz="1600" cap="small" dirty="0" smtClean="0">
                <a:ea typeface="ＭＳ Ｐゴシック" charset="0"/>
                <a:cs typeface="Gill Sans" charset="0"/>
              </a:rPr>
              <a:t>14</a:t>
            </a:r>
            <a:r>
              <a:rPr lang="en-US" sz="1600" dirty="0" smtClean="0">
                <a:ea typeface="ＭＳ Ｐゴシック" charset="0"/>
                <a:cs typeface="Gill Sans" charset="0"/>
              </a:rPr>
              <a:t>a</a:t>
            </a:r>
            <a:r>
              <a:rPr lang="en-US" cap="small" dirty="0" smtClean="0">
                <a:ea typeface="ＭＳ Ｐゴシック" charset="0"/>
                <a:cs typeface="Gill Sans" charset="0"/>
              </a:rPr>
              <a:t>, bctv</a:t>
            </a:r>
            <a:r>
              <a:rPr lang="en-US" sz="1600" cap="small" dirty="0" smtClean="0">
                <a:ea typeface="ＭＳ Ｐゴシック" charset="0"/>
                <a:cs typeface="Gill Sans" charset="0"/>
              </a:rPr>
              <a:t>14</a:t>
            </a:r>
            <a:r>
              <a:rPr lang="en-US" sz="1600" dirty="0" smtClean="0">
                <a:ea typeface="ＭＳ Ｐゴシック" charset="0"/>
                <a:cs typeface="Gill Sans" charset="0"/>
              </a:rPr>
              <a:t>b</a:t>
            </a:r>
            <a:r>
              <a:rPr lang="en-US" cap="small" dirty="0" smtClean="0">
                <a:ea typeface="ＭＳ Ｐゴシック" charset="0"/>
                <a:cs typeface="Gill Sans" charset="0"/>
              </a:rPr>
              <a:t>, fl</a:t>
            </a:r>
            <a:r>
              <a:rPr lang="en-US" sz="1600" cap="small" dirty="0" smtClean="0">
                <a:ea typeface="ＭＳ Ｐゴシック" charset="0"/>
                <a:cs typeface="Gill Sans" charset="0"/>
              </a:rPr>
              <a:t>14</a:t>
            </a:r>
            <a:r>
              <a:rPr lang="en-US" cap="small" dirty="0" smtClean="0">
                <a:ea typeface="ＭＳ Ｐゴシック" charset="0"/>
                <a:cs typeface="Gill Sans" charset="0"/>
              </a:rPr>
              <a:t>, kppsst</a:t>
            </a:r>
            <a:r>
              <a:rPr lang="en-US" sz="1600" cap="small" dirty="0" smtClean="0">
                <a:ea typeface="ＭＳ Ｐゴシック" charset="0"/>
                <a:cs typeface="Gill Sans" charset="0"/>
              </a:rPr>
              <a:t>14</a:t>
            </a:r>
            <a:r>
              <a:rPr lang="en-US" cap="small" dirty="0" smtClean="0">
                <a:ea typeface="ＭＳ Ｐゴシック" charset="0"/>
                <a:cs typeface="Gill Sans" charset="0"/>
              </a:rPr>
              <a:t>, wsrbw</a:t>
            </a:r>
            <a:r>
              <a:rPr lang="en-US" sz="1600" cap="small" dirty="0" smtClean="0">
                <a:ea typeface="ＭＳ Ｐゴシック" charset="0"/>
                <a:cs typeface="Gill Sans" charset="0"/>
              </a:rPr>
              <a:t>15</a:t>
            </a:r>
            <a:r>
              <a:rPr lang="en-US" cap="small" dirty="0" smtClean="0">
                <a:ea typeface="ＭＳ Ｐゴシック" charset="0"/>
                <a:cs typeface="Gill Sans" charset="0"/>
              </a:rPr>
              <a:t>, cfhkknpz</a:t>
            </a:r>
            <a:r>
              <a:rPr lang="en-US" sz="1600" cap="small" dirty="0" smtClean="0">
                <a:ea typeface="ＭＳ Ｐゴシック" charset="0"/>
                <a:cs typeface="Gill Sans" charset="0"/>
              </a:rPr>
              <a:t>15</a:t>
            </a:r>
            <a:r>
              <a:rPr lang="en-US" cap="small" dirty="0" smtClean="0">
                <a:ea typeface="ＭＳ Ｐゴシック" charset="0"/>
                <a:cs typeface="Gill Sans" charset="0"/>
              </a:rPr>
              <a:t>, ctv</a:t>
            </a:r>
            <a:r>
              <a:rPr lang="en-US" sz="1600" cap="small" dirty="0" smtClean="0">
                <a:ea typeface="ＭＳ Ｐゴシック" charset="0"/>
                <a:cs typeface="Gill Sans" charset="0"/>
              </a:rPr>
              <a:t>1</a:t>
            </a:r>
            <a:r>
              <a:rPr lang="en-US" cap="small" dirty="0" smtClean="0">
                <a:ea typeface="ＭＳ Ｐゴシック" charset="0"/>
                <a:cs typeface="Gill Sans" charset="0"/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59878" y="2601424"/>
            <a:ext cx="273406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2"/>
                </a:solidFill>
              </a:rPr>
              <a:t>pre-processing</a:t>
            </a:r>
          </a:p>
          <a:p>
            <a:r>
              <a:rPr lang="en-US" sz="2200" dirty="0" smtClean="0">
                <a:solidFill>
                  <a:schemeClr val="tx2"/>
                </a:solidFill>
              </a:rPr>
              <a:t>avoidable in theory </a:t>
            </a:r>
            <a:r>
              <a:rPr lang="en-US" dirty="0" smtClean="0">
                <a:solidFill>
                  <a:schemeClr val="tx2"/>
                </a:solidFill>
              </a:rPr>
              <a:t>[</a:t>
            </a:r>
            <a:r>
              <a:rPr lang="en-US" cap="small" dirty="0" smtClean="0">
                <a:solidFill>
                  <a:schemeClr val="tx2"/>
                </a:solidFill>
              </a:rPr>
              <a:t>bcct</a:t>
            </a:r>
            <a:r>
              <a:rPr lang="en-US" sz="1600" dirty="0" smtClean="0">
                <a:solidFill>
                  <a:schemeClr val="tx2"/>
                </a:solidFill>
              </a:rPr>
              <a:t>13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cap="small" dirty="0" smtClean="0">
                <a:solidFill>
                  <a:schemeClr val="tx2"/>
                </a:solidFill>
              </a:rPr>
              <a:t>bctv</a:t>
            </a:r>
            <a:r>
              <a:rPr lang="en-US" sz="1600" dirty="0" smtClean="0">
                <a:solidFill>
                  <a:schemeClr val="tx2"/>
                </a:solidFill>
              </a:rPr>
              <a:t>14b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cap="small" dirty="0" smtClean="0">
                <a:solidFill>
                  <a:schemeClr val="tx2"/>
                </a:solidFill>
              </a:rPr>
              <a:t>ctv</a:t>
            </a:r>
            <a:r>
              <a:rPr lang="en-US" sz="1600" dirty="0" smtClean="0">
                <a:solidFill>
                  <a:schemeClr val="tx2"/>
                </a:solidFill>
              </a:rPr>
              <a:t>15</a:t>
            </a:r>
            <a:r>
              <a:rPr lang="en-US" dirty="0" smtClean="0">
                <a:solidFill>
                  <a:schemeClr val="tx2"/>
                </a:solidFill>
              </a:rPr>
              <a:t>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0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4" grpId="0"/>
      <p:bldP spid="15" grpId="0"/>
      <p:bldP spid="16" grpId="0"/>
      <p:bldP spid="17" grpId="0"/>
      <p:bldP spid="19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325763" y="1330476"/>
            <a:ext cx="4294617" cy="3652762"/>
          </a:xfrm>
          <a:prstGeom prst="roundRect">
            <a:avLst>
              <a:gd name="adj" fmla="val 6439"/>
            </a:avLst>
          </a:prstGeom>
          <a:solidFill>
            <a:schemeClr val="tx2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9637" y="2642898"/>
            <a:ext cx="1373909" cy="1011980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29910" y="1378755"/>
            <a:ext cx="406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back-end</a:t>
            </a:r>
          </a:p>
          <a:p>
            <a:pPr algn="ctr"/>
            <a:r>
              <a:rPr lang="en-US" sz="2200" dirty="0" smtClean="0"/>
              <a:t>(argument variants)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76385" y="1378755"/>
            <a:ext cx="41032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front-end</a:t>
            </a:r>
          </a:p>
          <a:p>
            <a:pPr algn="ctr"/>
            <a:r>
              <a:rPr lang="en-US" sz="2200" dirty="0" smtClean="0"/>
              <a:t>(program translator)</a:t>
            </a:r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7070724" y="2342130"/>
            <a:ext cx="1360056" cy="684850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73033" y="3792403"/>
            <a:ext cx="1360056" cy="737263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5667" y="2223410"/>
            <a:ext cx="4002425" cy="2461479"/>
          </a:xfrm>
          <a:prstGeom prst="roundRect">
            <a:avLst>
              <a:gd name="adj" fmla="val 14325"/>
            </a:avLst>
          </a:prstGeom>
          <a:noFill/>
          <a:ln w="19050">
            <a:solidFill>
              <a:schemeClr val="tx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8355" y="474234"/>
            <a:ext cx="83369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600" dirty="0" smtClean="0">
                <a:solidFill>
                  <a:schemeClr val="tx2"/>
                </a:solidFill>
              </a:rPr>
              <a:t>Common framework in state of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smtClean="0">
                <a:solidFill>
                  <a:schemeClr val="tx2"/>
                </a:solidFill>
              </a:rPr>
              <a:t>the art systems: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911139" y="2202628"/>
            <a:ext cx="4015147" cy="2482261"/>
          </a:xfrm>
          <a:prstGeom prst="roundRect">
            <a:avLst>
              <a:gd name="adj" fmla="val 14325"/>
            </a:avLst>
          </a:prstGeom>
          <a:noFill/>
          <a:ln w="19050">
            <a:solidFill>
              <a:schemeClr val="tx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343697" y="3795925"/>
            <a:ext cx="2170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arithmetic circuit</a:t>
            </a:r>
          </a:p>
          <a:p>
            <a:pPr algn="ctr"/>
            <a:r>
              <a:rPr lang="en-US" sz="2000" dirty="0" smtClean="0"/>
              <a:t>(non-det. input)</a:t>
            </a:r>
            <a:endParaRPr lang="en-US" sz="2000" dirty="0"/>
          </a:p>
          <a:p>
            <a:pPr algn="ctr"/>
            <a:endParaRPr lang="en-US" sz="2000" dirty="0" smtClean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604067" y="3011714"/>
            <a:ext cx="0" cy="779583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733678" y="3138043"/>
            <a:ext cx="974897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y, </a:t>
            </a:r>
            <a:r>
              <a:rPr lang="en-US" sz="2400" dirty="0">
                <a:solidFill>
                  <a:schemeClr val="tx2"/>
                </a:solidFill>
              </a:rPr>
              <a:t>π</a:t>
            </a:r>
            <a:r>
              <a:rPr lang="en-US" sz="2400" dirty="0" smtClean="0">
                <a:solidFill>
                  <a:schemeClr val="tx2"/>
                </a:solidFill>
              </a:rPr>
              <a:t> 	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086006" y="2655469"/>
            <a:ext cx="666273" cy="974667"/>
            <a:chOff x="3189622" y="2781210"/>
            <a:chExt cx="2076450" cy="2233757"/>
          </a:xfrm>
        </p:grpSpPr>
        <p:sp>
          <p:nvSpPr>
            <p:cNvPr id="34" name="Rectangle 33"/>
            <p:cNvSpPr/>
            <p:nvPr/>
          </p:nvSpPr>
          <p:spPr>
            <a:xfrm>
              <a:off x="3562653" y="2894552"/>
              <a:ext cx="234774" cy="522975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223534" y="3184081"/>
              <a:ext cx="34433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562653" y="3643043"/>
              <a:ext cx="234774" cy="522975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215707" y="3926379"/>
              <a:ext cx="34433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4123503" y="3525184"/>
              <a:ext cx="234774" cy="522975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118286" y="4302850"/>
              <a:ext cx="234774" cy="522975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686962" y="2935212"/>
              <a:ext cx="234774" cy="522975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118286" y="2781210"/>
              <a:ext cx="234774" cy="522975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97396" y="3872926"/>
              <a:ext cx="234774" cy="522975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533958" y="4491992"/>
              <a:ext cx="234774" cy="522975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189622" y="4754564"/>
              <a:ext cx="34433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797427" y="3974180"/>
              <a:ext cx="326076" cy="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358277" y="3202278"/>
              <a:ext cx="31564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3799766" y="3084254"/>
              <a:ext cx="10221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768732" y="4617026"/>
              <a:ext cx="34955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4347843" y="4167489"/>
              <a:ext cx="339119" cy="537994"/>
              <a:chOff x="4413250" y="680686"/>
              <a:chExt cx="447675" cy="784908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4413250" y="1465594"/>
                <a:ext cx="24064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4653895" y="680686"/>
                <a:ext cx="20703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653895" y="680686"/>
                <a:ext cx="0" cy="784908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4371009" y="3918542"/>
              <a:ext cx="320858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921736" y="3202278"/>
              <a:ext cx="34433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921736" y="4117288"/>
              <a:ext cx="34433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901985" y="3084254"/>
              <a:ext cx="221518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687513" y="2583676"/>
            <a:ext cx="1263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main(){</a:t>
            </a:r>
          </a:p>
          <a:p>
            <a:r>
              <a:rPr lang="en-US" sz="2000" dirty="0" smtClean="0"/>
              <a:t> ...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231643" y="3112191"/>
            <a:ext cx="540781" cy="10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46545" y="3795925"/>
            <a:ext cx="143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 program</a:t>
            </a:r>
          </a:p>
          <a:p>
            <a:pPr algn="ctr"/>
            <a:endParaRPr lang="en-US" sz="20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7053013" y="3871574"/>
            <a:ext cx="140368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prover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7050923" y="2421364"/>
            <a:ext cx="140368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verifier</a:t>
            </a:r>
            <a:endParaRPr lang="en-US" sz="2400" dirty="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7921134" y="3023810"/>
            <a:ext cx="0" cy="758252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087341" y="2602057"/>
            <a:ext cx="1456956" cy="1607089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092098" y="3323669"/>
            <a:ext cx="145872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QAPs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5854098" y="2681956"/>
            <a:ext cx="580572" cy="535381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208212" y="2689214"/>
            <a:ext cx="580572" cy="535381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119146" y="3742063"/>
            <a:ext cx="142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[</a:t>
            </a:r>
            <a:r>
              <a:rPr lang="en-US" sz="2000" cap="small" dirty="0" smtClean="0">
                <a:solidFill>
                  <a:schemeClr val="accent5"/>
                </a:solidFill>
              </a:rPr>
              <a:t>ggpr</a:t>
            </a:r>
            <a:r>
              <a:rPr lang="en-US" dirty="0" smtClean="0">
                <a:solidFill>
                  <a:schemeClr val="accent5"/>
                </a:solidFill>
              </a:rPr>
              <a:t>12]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069108" y="3145838"/>
            <a:ext cx="874889" cy="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543524" y="2346476"/>
            <a:ext cx="520095" cy="241905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587154" y="4217976"/>
            <a:ext cx="464370" cy="317738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988899" y="3123212"/>
            <a:ext cx="90680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x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29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251217" y="106944"/>
            <a:ext cx="4235103" cy="687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0"/>
              </a:spcBef>
              <a:buFont typeface="Wingdings" charset="2"/>
              <a:buNone/>
            </a:pPr>
            <a:r>
              <a:rPr lang="en-US" sz="2600" dirty="0" smtClean="0"/>
              <a:t>State of the art front-ends</a:t>
            </a:r>
            <a:endParaRPr lang="en-US" sz="26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483734" y="3962132"/>
            <a:ext cx="3374815" cy="730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0"/>
              </a:spcBef>
              <a:buFont typeface="Wingdings" charset="2"/>
              <a:buNone/>
            </a:pPr>
            <a:r>
              <a:rPr lang="en-US" sz="2200" dirty="0" smtClean="0"/>
              <a:t>“ASIC”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5879" y="2771935"/>
            <a:ext cx="4583546" cy="668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600"/>
              </a:spcBef>
              <a:buFont typeface="Wingdings" charset="2"/>
              <a:buNone/>
            </a:pPr>
            <a:r>
              <a:rPr lang="en-US" sz="2200" dirty="0"/>
              <a:t>c</a:t>
            </a:r>
            <a:r>
              <a:rPr lang="en-US" sz="2200" dirty="0" smtClean="0"/>
              <a:t>ircuit is unrolled CPU execution</a:t>
            </a:r>
          </a:p>
          <a:p>
            <a:pPr marL="0" indent="0" algn="r">
              <a:spcBef>
                <a:spcPts val="3600"/>
              </a:spcBef>
              <a:buFont typeface="Wingdings" charset="2"/>
              <a:buNone/>
            </a:pP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2000177" y="4186296"/>
            <a:ext cx="1088019" cy="826236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00846" y="4071872"/>
            <a:ext cx="666273" cy="974667"/>
            <a:chOff x="3189622" y="2781210"/>
            <a:chExt cx="2076450" cy="2233757"/>
          </a:xfrm>
        </p:grpSpPr>
        <p:sp>
          <p:nvSpPr>
            <p:cNvPr id="8" name="Rectangle 7"/>
            <p:cNvSpPr/>
            <p:nvPr/>
          </p:nvSpPr>
          <p:spPr>
            <a:xfrm>
              <a:off x="3562653" y="2894552"/>
              <a:ext cx="234774" cy="522975"/>
            </a:xfrm>
            <a:prstGeom prst="rect">
              <a:avLst/>
            </a:prstGeom>
            <a:noFill/>
            <a:ln w="25400">
              <a:solidFill>
                <a:srgbClr val="5A170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223534" y="3184081"/>
              <a:ext cx="344336" cy="0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3562653" y="3643043"/>
              <a:ext cx="234774" cy="522975"/>
            </a:xfrm>
            <a:prstGeom prst="rect">
              <a:avLst/>
            </a:prstGeom>
            <a:noFill/>
            <a:ln w="25400">
              <a:solidFill>
                <a:srgbClr val="5A170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15707" y="3926379"/>
              <a:ext cx="344336" cy="0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123503" y="3525184"/>
              <a:ext cx="234774" cy="522975"/>
            </a:xfrm>
            <a:prstGeom prst="rect">
              <a:avLst/>
            </a:prstGeom>
            <a:noFill/>
            <a:ln w="25400">
              <a:solidFill>
                <a:srgbClr val="5A170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18286" y="4302850"/>
              <a:ext cx="234774" cy="522975"/>
            </a:xfrm>
            <a:prstGeom prst="rect">
              <a:avLst/>
            </a:prstGeom>
            <a:noFill/>
            <a:ln w="25400">
              <a:solidFill>
                <a:srgbClr val="5A170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86962" y="2935212"/>
              <a:ext cx="234774" cy="522975"/>
            </a:xfrm>
            <a:prstGeom prst="rect">
              <a:avLst/>
            </a:prstGeom>
            <a:noFill/>
            <a:ln w="25400">
              <a:solidFill>
                <a:srgbClr val="5A170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18286" y="2781210"/>
              <a:ext cx="234774" cy="522975"/>
            </a:xfrm>
            <a:prstGeom prst="rect">
              <a:avLst/>
            </a:prstGeom>
            <a:noFill/>
            <a:ln w="25400">
              <a:solidFill>
                <a:srgbClr val="5A170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97396" y="3872926"/>
              <a:ext cx="234774" cy="522975"/>
            </a:xfrm>
            <a:prstGeom prst="rect">
              <a:avLst/>
            </a:prstGeom>
            <a:noFill/>
            <a:ln w="25400">
              <a:solidFill>
                <a:srgbClr val="5A170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33958" y="4491992"/>
              <a:ext cx="234774" cy="522975"/>
            </a:xfrm>
            <a:prstGeom prst="rect">
              <a:avLst/>
            </a:prstGeom>
            <a:noFill/>
            <a:ln w="25400">
              <a:solidFill>
                <a:srgbClr val="5A170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189622" y="4754564"/>
              <a:ext cx="344336" cy="0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97427" y="3974180"/>
              <a:ext cx="326076" cy="1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358277" y="3202278"/>
              <a:ext cx="315641" cy="0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799766" y="3084254"/>
              <a:ext cx="102219" cy="0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68732" y="4617026"/>
              <a:ext cx="349553" cy="0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4347843" y="4167489"/>
              <a:ext cx="339119" cy="537994"/>
              <a:chOff x="4413250" y="680686"/>
              <a:chExt cx="447675" cy="784908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4413250" y="1465594"/>
                <a:ext cx="240645" cy="0"/>
              </a:xfrm>
              <a:prstGeom prst="line">
                <a:avLst/>
              </a:prstGeom>
              <a:ln>
                <a:solidFill>
                  <a:srgbClr val="5A170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653895" y="680686"/>
                <a:ext cx="207030" cy="0"/>
              </a:xfrm>
              <a:prstGeom prst="line">
                <a:avLst/>
              </a:prstGeom>
              <a:ln>
                <a:solidFill>
                  <a:srgbClr val="5A170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653895" y="680686"/>
                <a:ext cx="0" cy="784908"/>
              </a:xfrm>
              <a:prstGeom prst="line">
                <a:avLst/>
              </a:prstGeom>
              <a:ln>
                <a:solidFill>
                  <a:srgbClr val="5A170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4371009" y="3918542"/>
              <a:ext cx="320858" cy="0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21736" y="3202278"/>
              <a:ext cx="344336" cy="0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921736" y="4117288"/>
              <a:ext cx="344336" cy="0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01985" y="3084254"/>
              <a:ext cx="221518" cy="0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/>
          <p:nvPr/>
        </p:nvCxnSpPr>
        <p:spPr>
          <a:xfrm>
            <a:off x="3220907" y="4576975"/>
            <a:ext cx="540781" cy="10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39548" y="1474981"/>
            <a:ext cx="953873" cy="518807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693554" y="1738654"/>
            <a:ext cx="286915" cy="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049867" y="1458048"/>
            <a:ext cx="753077" cy="1054828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5483735" y="1430868"/>
            <a:ext cx="3860788" cy="1636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200" dirty="0" smtClean="0">
                <a:solidFill>
                  <a:schemeClr val="accent5"/>
                </a:solidFill>
              </a:rPr>
              <a:t>Verbose circuits (costly)</a:t>
            </a:r>
          </a:p>
          <a:p>
            <a:pPr>
              <a:spcBef>
                <a:spcPts val="1200"/>
              </a:spcBef>
            </a:pPr>
            <a:r>
              <a:rPr lang="en-US" sz="2200" dirty="0" smtClean="0">
                <a:solidFill>
                  <a:schemeClr val="accent1"/>
                </a:solidFill>
              </a:rPr>
              <a:t>Good amortization</a:t>
            </a:r>
          </a:p>
          <a:p>
            <a:pPr>
              <a:spcBef>
                <a:spcPts val="1200"/>
              </a:spcBef>
            </a:pPr>
            <a:r>
              <a:rPr lang="en-US" sz="2200" dirty="0" smtClean="0">
                <a:solidFill>
                  <a:schemeClr val="accent1"/>
                </a:solidFill>
              </a:rPr>
              <a:t>Great programmability</a:t>
            </a:r>
          </a:p>
        </p:txBody>
      </p:sp>
      <p:sp>
        <p:nvSpPr>
          <p:cNvPr id="62" name="Content Placeholder 2"/>
          <p:cNvSpPr txBox="1">
            <a:spLocks/>
          </p:cNvSpPr>
          <p:nvPr/>
        </p:nvSpPr>
        <p:spPr>
          <a:xfrm>
            <a:off x="5483735" y="4444128"/>
            <a:ext cx="3820672" cy="1689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200" dirty="0" smtClean="0">
                <a:solidFill>
                  <a:schemeClr val="accent1"/>
                </a:solidFill>
              </a:rPr>
              <a:t>Concise circuits </a:t>
            </a:r>
          </a:p>
          <a:p>
            <a:pPr>
              <a:spcBef>
                <a:spcPts val="1200"/>
              </a:spcBef>
            </a:pPr>
            <a:r>
              <a:rPr lang="en-US" sz="2200" dirty="0" smtClean="0">
                <a:solidFill>
                  <a:schemeClr val="accent5"/>
                </a:solidFill>
              </a:rPr>
              <a:t>Amortization worse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How is programmability?</a:t>
            </a:r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5483734" y="915915"/>
            <a:ext cx="1514899" cy="578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0"/>
              </a:spcBef>
              <a:buFont typeface="Wingdings" charset="2"/>
              <a:buNone/>
            </a:pPr>
            <a:r>
              <a:rPr lang="en-US" sz="2200" dirty="0" smtClean="0"/>
              <a:t>“CPU” </a:t>
            </a:r>
          </a:p>
          <a:p>
            <a:pPr marL="0" indent="0">
              <a:spcBef>
                <a:spcPts val="3600"/>
              </a:spcBef>
              <a:buFont typeface="Wingdings" charset="2"/>
              <a:buNone/>
            </a:pPr>
            <a:endParaRPr lang="en-US" sz="2200" dirty="0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74096" y="5207799"/>
            <a:ext cx="4305329" cy="48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600"/>
              </a:spcBef>
              <a:buFont typeface="Wingdings" charset="2"/>
              <a:buNone/>
            </a:pPr>
            <a:r>
              <a:rPr lang="en-US" sz="2200" dirty="0" smtClean="0"/>
              <a:t>each line translates to gates</a:t>
            </a:r>
          </a:p>
          <a:p>
            <a:pPr marL="0" indent="0" algn="r">
              <a:spcBef>
                <a:spcPts val="3600"/>
              </a:spcBef>
              <a:buFont typeface="Wingdings" charset="2"/>
              <a:buNone/>
            </a:pPr>
            <a:endParaRPr lang="en-US" sz="2200" dirty="0"/>
          </a:p>
        </p:txBody>
      </p:sp>
      <p:sp>
        <p:nvSpPr>
          <p:cNvPr id="65" name="Rectangle 64"/>
          <p:cNvSpPr/>
          <p:nvPr/>
        </p:nvSpPr>
        <p:spPr>
          <a:xfrm>
            <a:off x="489602" y="5650837"/>
            <a:ext cx="45898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cap="small" dirty="0" smtClean="0">
                <a:ea typeface="ＭＳ Ｐゴシック" charset="0"/>
                <a:cs typeface="Gill Sans" charset="0"/>
              </a:rPr>
              <a:t>[sbvbpw</a:t>
            </a:r>
            <a:r>
              <a:rPr lang="en-US" sz="1600" cap="small" dirty="0" smtClean="0">
                <a:ea typeface="ＭＳ Ｐゴシック" charset="0"/>
                <a:cs typeface="Gill Sans" charset="0"/>
              </a:rPr>
              <a:t>13</a:t>
            </a:r>
            <a:r>
              <a:rPr lang="en-US" cap="small" dirty="0" smtClean="0">
                <a:ea typeface="ＭＳ Ｐゴシック" charset="0"/>
                <a:cs typeface="Gill Sans" charset="0"/>
              </a:rPr>
              <a:t>, vsbw</a:t>
            </a:r>
            <a:r>
              <a:rPr lang="en-US" sz="1600" cap="small" dirty="0" smtClean="0">
                <a:ea typeface="ＭＳ Ｐゴシック" charset="0"/>
                <a:cs typeface="Gill Sans" charset="0"/>
              </a:rPr>
              <a:t>13</a:t>
            </a:r>
            <a:r>
              <a:rPr lang="en-US" cap="small" dirty="0" smtClean="0">
                <a:ea typeface="ＭＳ Ｐゴシック" charset="0"/>
                <a:cs typeface="Gill Sans" charset="0"/>
              </a:rPr>
              <a:t>, pghr</a:t>
            </a:r>
            <a:r>
              <a:rPr lang="en-US" sz="1600" cap="small" dirty="0" smtClean="0">
                <a:ea typeface="ＭＳ Ｐゴシック" charset="0"/>
                <a:cs typeface="Gill Sans" charset="0"/>
              </a:rPr>
              <a:t>13</a:t>
            </a:r>
            <a:r>
              <a:rPr lang="en-US" cap="small" dirty="0" smtClean="0">
                <a:ea typeface="ＭＳ Ｐゴシック" charset="0"/>
                <a:cs typeface="Gill Sans" charset="0"/>
              </a:rPr>
              <a:t>, bfrsbw</a:t>
            </a:r>
            <a:r>
              <a:rPr lang="en-US" sz="1600" cap="small" dirty="0" smtClean="0">
                <a:ea typeface="ＭＳ Ｐゴシック" charset="0"/>
                <a:cs typeface="Gill Sans" charset="0"/>
              </a:rPr>
              <a:t>13</a:t>
            </a:r>
            <a:r>
              <a:rPr lang="en-US" cap="small" dirty="0" smtClean="0">
                <a:ea typeface="ＭＳ Ｐゴシック" charset="0"/>
                <a:cs typeface="Gill Sans" charset="0"/>
              </a:rPr>
              <a:t>, bcggmtv</a:t>
            </a:r>
            <a:r>
              <a:rPr lang="en-US" sz="1600" cap="small" dirty="0" smtClean="0">
                <a:ea typeface="ＭＳ Ｐゴシック" charset="0"/>
                <a:cs typeface="Gill Sans" charset="0"/>
              </a:rPr>
              <a:t>14</a:t>
            </a:r>
            <a:r>
              <a:rPr lang="en-US" cap="small" dirty="0" smtClean="0">
                <a:ea typeface="ＭＳ Ｐゴシック" charset="0"/>
                <a:cs typeface="Gill Sans" charset="0"/>
              </a:rPr>
              <a:t>, bbfr</a:t>
            </a:r>
            <a:r>
              <a:rPr lang="en-US" sz="1600" cap="small" dirty="0" smtClean="0">
                <a:ea typeface="ＭＳ Ｐゴシック" charset="0"/>
                <a:cs typeface="Gill Sans" charset="0"/>
              </a:rPr>
              <a:t>1</a:t>
            </a:r>
            <a:r>
              <a:rPr lang="en-US" cap="small" dirty="0" smtClean="0">
                <a:ea typeface="ＭＳ Ｐゴシック" charset="0"/>
                <a:cs typeface="Gill Sans" charset="0"/>
              </a:rPr>
              <a:t>4, fl</a:t>
            </a:r>
            <a:r>
              <a:rPr lang="en-US" sz="1600" cap="small" dirty="0" smtClean="0">
                <a:ea typeface="ＭＳ Ｐゴシック" charset="0"/>
                <a:cs typeface="Gill Sans" charset="0"/>
              </a:rPr>
              <a:t>14</a:t>
            </a:r>
            <a:r>
              <a:rPr lang="en-US" cap="small" dirty="0" smtClean="0">
                <a:ea typeface="ＭＳ Ｐゴシック" charset="0"/>
                <a:cs typeface="Gill Sans" charset="0"/>
              </a:rPr>
              <a:t>, kppsst</a:t>
            </a:r>
            <a:r>
              <a:rPr lang="en-US" sz="1600" cap="small" dirty="0" smtClean="0">
                <a:ea typeface="ＭＳ Ｐゴシック" charset="0"/>
                <a:cs typeface="Gill Sans" charset="0"/>
              </a:rPr>
              <a:t>14</a:t>
            </a:r>
            <a:r>
              <a:rPr lang="en-US" cap="small" dirty="0" smtClean="0">
                <a:ea typeface="ＭＳ Ｐゴシック" charset="0"/>
                <a:cs typeface="Gill Sans" charset="0"/>
              </a:rPr>
              <a:t>, wsrbw</a:t>
            </a:r>
            <a:r>
              <a:rPr lang="en-US" sz="1600" cap="small" dirty="0" smtClean="0">
                <a:ea typeface="ＭＳ Ｐゴシック" charset="0"/>
                <a:cs typeface="Gill Sans" charset="0"/>
              </a:rPr>
              <a:t>15</a:t>
            </a:r>
            <a:r>
              <a:rPr lang="en-US" cap="small" dirty="0" smtClean="0">
                <a:ea typeface="ＭＳ Ｐゴシック" charset="0"/>
                <a:cs typeface="Gill Sans" charset="0"/>
              </a:rPr>
              <a:t>, cfhkknpz</a:t>
            </a:r>
            <a:r>
              <a:rPr lang="en-US" sz="1600" cap="small" dirty="0" smtClean="0">
                <a:ea typeface="ＭＳ Ｐゴシック" charset="0"/>
                <a:cs typeface="Gill Sans" charset="0"/>
              </a:rPr>
              <a:t>15]</a:t>
            </a:r>
            <a:endParaRPr lang="en-US" cap="small" dirty="0">
              <a:ea typeface="ＭＳ Ｐゴシック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69456" y="3158695"/>
            <a:ext cx="4317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cap="small" dirty="0" smtClean="0">
                <a:ea typeface="ＭＳ Ｐゴシック" charset="0"/>
                <a:cs typeface="Gill Sans" charset="0"/>
              </a:rPr>
              <a:t>[bcgtv</a:t>
            </a:r>
            <a:r>
              <a:rPr lang="en-US" sz="1600" cap="small" dirty="0" smtClean="0">
                <a:ea typeface="ＭＳ Ｐゴシック" charset="0"/>
                <a:cs typeface="Gill Sans" charset="0"/>
              </a:rPr>
              <a:t>13</a:t>
            </a:r>
            <a:r>
              <a:rPr lang="en-US" cap="small" dirty="0">
                <a:ea typeface="ＭＳ Ｐゴシック" charset="0"/>
                <a:cs typeface="Gill Sans" charset="0"/>
              </a:rPr>
              <a:t>, </a:t>
            </a:r>
            <a:r>
              <a:rPr lang="en-US" cap="small" dirty="0" smtClean="0">
                <a:ea typeface="ＭＳ Ｐゴシック" charset="0"/>
                <a:cs typeface="Gill Sans" charset="0"/>
              </a:rPr>
              <a:t>bctv</a:t>
            </a:r>
            <a:r>
              <a:rPr lang="en-US" sz="1600" cap="small" dirty="0" smtClean="0">
                <a:ea typeface="ＭＳ Ｐゴシック" charset="0"/>
                <a:cs typeface="Gill Sans" charset="0"/>
              </a:rPr>
              <a:t>14</a:t>
            </a:r>
            <a:r>
              <a:rPr lang="en-US" sz="1600" dirty="0" smtClean="0">
                <a:ea typeface="ＭＳ Ｐゴシック" charset="0"/>
                <a:cs typeface="Gill Sans" charset="0"/>
              </a:rPr>
              <a:t>a</a:t>
            </a:r>
            <a:r>
              <a:rPr lang="en-US" cap="small" dirty="0">
                <a:ea typeface="ＭＳ Ｐゴシック" charset="0"/>
                <a:cs typeface="Gill Sans" charset="0"/>
              </a:rPr>
              <a:t>, bctv</a:t>
            </a:r>
            <a:r>
              <a:rPr lang="en-US" sz="1600" cap="small" dirty="0">
                <a:ea typeface="ＭＳ Ｐゴシック" charset="0"/>
                <a:cs typeface="Gill Sans" charset="0"/>
              </a:rPr>
              <a:t>14</a:t>
            </a:r>
            <a:r>
              <a:rPr lang="en-US" sz="1600" dirty="0">
                <a:ea typeface="ＭＳ Ｐゴシック" charset="0"/>
                <a:cs typeface="Gill Sans" charset="0"/>
              </a:rPr>
              <a:t>b</a:t>
            </a:r>
            <a:r>
              <a:rPr lang="en-US" cap="small" dirty="0">
                <a:ea typeface="ＭＳ Ｐゴシック" charset="0"/>
                <a:cs typeface="Gill Sans" charset="0"/>
              </a:rPr>
              <a:t>, </a:t>
            </a:r>
            <a:r>
              <a:rPr lang="en-US" cap="small" dirty="0" smtClean="0">
                <a:ea typeface="ＭＳ Ｐゴシック" charset="0"/>
                <a:cs typeface="Gill Sans" charset="0"/>
              </a:rPr>
              <a:t>ctv</a:t>
            </a:r>
            <a:r>
              <a:rPr lang="en-US" sz="1600" cap="small" dirty="0" smtClean="0">
                <a:ea typeface="ＭＳ Ｐゴシック" charset="0"/>
                <a:cs typeface="Gill Sans" charset="0"/>
              </a:rPr>
              <a:t>1</a:t>
            </a:r>
            <a:r>
              <a:rPr lang="en-US" cap="small" dirty="0" smtClean="0">
                <a:ea typeface="ＭＳ Ｐゴシック" charset="0"/>
                <a:cs typeface="Gill Sans" charset="0"/>
              </a:rPr>
              <a:t>5]</a:t>
            </a:r>
            <a:endParaRPr lang="en-US" cap="small" dirty="0">
              <a:ea typeface="ＭＳ Ｐゴシック" charset="0"/>
              <a:cs typeface="Gill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6279" y="1513981"/>
            <a:ext cx="9434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 </a:t>
            </a:r>
            <a:r>
              <a:rPr lang="en-US" dirty="0" err="1" smtClean="0"/>
              <a:t>prog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060305" y="1498321"/>
            <a:ext cx="1190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MIPS</a:t>
            </a:r>
          </a:p>
          <a:p>
            <a:r>
              <a:rPr lang="en-US" dirty="0" smtClean="0"/>
              <a:t>.exe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99828" y="2297467"/>
            <a:ext cx="1056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CPU state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24871" y="1436136"/>
            <a:ext cx="548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5"/>
                </a:solidFill>
              </a:rPr>
              <a:t>…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63485" y="934540"/>
            <a:ext cx="251996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fetch-decode-execute  </a:t>
            </a:r>
          </a:p>
          <a:p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217308" y="1577353"/>
            <a:ext cx="547965" cy="240740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444712" y="1573741"/>
            <a:ext cx="547965" cy="239328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3214486" y="1881584"/>
            <a:ext cx="550953" cy="257736"/>
            <a:chOff x="3040662" y="825500"/>
            <a:chExt cx="550953" cy="257736"/>
          </a:xfrm>
        </p:grpSpPr>
        <p:sp>
          <p:nvSpPr>
            <p:cNvPr id="77" name="Rectangle 76"/>
            <p:cNvSpPr/>
            <p:nvPr/>
          </p:nvSpPr>
          <p:spPr>
            <a:xfrm>
              <a:off x="3040662" y="835947"/>
              <a:ext cx="547965" cy="240740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3125612" y="825500"/>
              <a:ext cx="0" cy="25400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221567" y="840110"/>
              <a:ext cx="0" cy="243126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7" idx="0"/>
              <a:endCxn id="77" idx="2"/>
            </p:cNvCxnSpPr>
            <p:nvPr/>
          </p:nvCxnSpPr>
          <p:spPr>
            <a:xfrm>
              <a:off x="3314645" y="835947"/>
              <a:ext cx="0" cy="24074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407281" y="827729"/>
              <a:ext cx="0" cy="24074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496181" y="838188"/>
              <a:ext cx="0" cy="24074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040662" y="907762"/>
              <a:ext cx="547965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043650" y="1000397"/>
              <a:ext cx="547965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4445843" y="1879035"/>
            <a:ext cx="550953" cy="257736"/>
            <a:chOff x="3040662" y="825500"/>
            <a:chExt cx="550953" cy="257736"/>
          </a:xfrm>
        </p:grpSpPr>
        <p:sp>
          <p:nvSpPr>
            <p:cNvPr id="95" name="Rectangle 94"/>
            <p:cNvSpPr/>
            <p:nvPr/>
          </p:nvSpPr>
          <p:spPr>
            <a:xfrm>
              <a:off x="3040662" y="835947"/>
              <a:ext cx="547965" cy="240740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3125612" y="825500"/>
              <a:ext cx="0" cy="25400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221567" y="840110"/>
              <a:ext cx="0" cy="243126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5" idx="0"/>
              <a:endCxn id="95" idx="2"/>
            </p:cNvCxnSpPr>
            <p:nvPr/>
          </p:nvCxnSpPr>
          <p:spPr>
            <a:xfrm>
              <a:off x="3314645" y="835947"/>
              <a:ext cx="0" cy="24074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407281" y="827729"/>
              <a:ext cx="0" cy="24074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496181" y="838188"/>
              <a:ext cx="0" cy="24074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040662" y="907762"/>
              <a:ext cx="547965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043650" y="1000397"/>
              <a:ext cx="547965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Arrow Connector 109"/>
          <p:cNvCxnSpPr/>
          <p:nvPr/>
        </p:nvCxnSpPr>
        <p:spPr>
          <a:xfrm>
            <a:off x="4618226" y="1255244"/>
            <a:ext cx="90343" cy="202577"/>
          </a:xfrm>
          <a:prstGeom prst="straightConnector1">
            <a:avLst/>
          </a:prstGeom>
          <a:ln w="22225"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4487091" y="2169644"/>
            <a:ext cx="90343" cy="202577"/>
          </a:xfrm>
          <a:prstGeom prst="straightConnector1">
            <a:avLst/>
          </a:prstGeom>
          <a:ln w="22225"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3458095" y="1258788"/>
            <a:ext cx="90343" cy="202577"/>
          </a:xfrm>
          <a:prstGeom prst="straightConnector1">
            <a:avLst/>
          </a:prstGeom>
          <a:ln w="22225"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 flipV="1">
            <a:off x="3605770" y="2168463"/>
            <a:ext cx="90343" cy="202577"/>
          </a:xfrm>
          <a:prstGeom prst="straightConnector1">
            <a:avLst/>
          </a:prstGeom>
          <a:ln w="22225"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091029" y="4366798"/>
            <a:ext cx="9434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 </a:t>
            </a:r>
            <a:r>
              <a:rPr lang="en-US" dirty="0" err="1" smtClean="0"/>
              <a:t>prog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6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32" grpId="0" animBg="1"/>
      <p:bldP spid="59" grpId="0" animBg="1"/>
      <p:bldP spid="61" grpId="0"/>
      <p:bldP spid="62" grpId="0"/>
      <p:bldP spid="64" grpId="0"/>
      <p:bldP spid="65" grpId="0"/>
      <p:bldP spid="66" grpId="0"/>
      <p:bldP spid="2" grpId="0"/>
      <p:bldP spid="67" grpId="0"/>
      <p:bldP spid="70" grpId="0"/>
      <p:bldP spid="71" grpId="0"/>
      <p:bldP spid="72" grpId="0"/>
      <p:bldP spid="73" grpId="0" animBg="1"/>
      <p:bldP spid="75" grpId="0" animBg="1"/>
      <p:bldP spid="1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317675"/>
              </p:ext>
            </p:extLst>
          </p:nvPr>
        </p:nvGraphicFramePr>
        <p:xfrm>
          <a:off x="-542096" y="1046258"/>
          <a:ext cx="9365258" cy="5210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93"/>
                <a:gridCol w="1585949"/>
                <a:gridCol w="231093"/>
                <a:gridCol w="2334940"/>
                <a:gridCol w="1298472"/>
                <a:gridCol w="1304132"/>
                <a:gridCol w="922416"/>
                <a:gridCol w="1457163"/>
              </a:tblGrid>
              <a:tr h="370840">
                <a:tc gridSpan="2"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5A1705"/>
                          </a:solidFill>
                        </a:rPr>
                        <a:t>applicable computations</a:t>
                      </a:r>
                      <a:endParaRPr lang="en-US" sz="1800" b="0" dirty="0">
                        <a:solidFill>
                          <a:srgbClr val="5A1705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170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5A1705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170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800" b="0" dirty="0">
                        <a:solidFill>
                          <a:srgbClr val="5A1705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rgbClr val="5A1705"/>
                          </a:solidFill>
                        </a:rPr>
                        <a:t>concrete</a:t>
                      </a:r>
                    </a:p>
                    <a:p>
                      <a:pPr algn="r"/>
                      <a:r>
                        <a:rPr lang="en-US" sz="1800" b="0" dirty="0" smtClean="0">
                          <a:solidFill>
                            <a:srgbClr val="5A1705"/>
                          </a:solidFill>
                        </a:rPr>
                        <a:t>costs</a:t>
                      </a:r>
                      <a:endParaRPr lang="en-US" sz="1800" b="0" dirty="0">
                        <a:solidFill>
                          <a:srgbClr val="5A1705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170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special-purpose</a:t>
                      </a:r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170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pure</a:t>
                      </a: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170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>
                          <a:solidFill>
                            <a:schemeClr val="tx2"/>
                          </a:solidFill>
                        </a:rPr>
                        <a:t>stateful</a:t>
                      </a:r>
                      <a:endParaRPr lang="en-US" sz="1800" b="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170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general loops</a:t>
                      </a: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170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function pointers</a:t>
                      </a:r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170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lower</a:t>
                      </a:r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err="1" smtClean="0">
                          <a:solidFill>
                            <a:schemeClr val="tx2"/>
                          </a:solidFill>
                        </a:rPr>
                        <a:t>Thaler</a:t>
                      </a:r>
                      <a:endParaRPr lang="en-US" sz="1800" b="0" baseline="0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cap="small" baseline="0" dirty="0" smtClean="0">
                          <a:solidFill>
                            <a:schemeClr val="accent1"/>
                          </a:solidFill>
                        </a:rPr>
                        <a:t>crypto</a:t>
                      </a:r>
                      <a:r>
                        <a:rPr lang="en-US" sz="1500" b="0" baseline="0" dirty="0" smtClean="0">
                          <a:solidFill>
                            <a:schemeClr val="accent1"/>
                          </a:solidFill>
                        </a:rPr>
                        <a:t>13</a:t>
                      </a:r>
                      <a:endParaRPr lang="en-US" sz="1500" b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r"/>
                      <a:endParaRPr lang="en-US" sz="1800" b="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 b="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CMT, TRMP</a:t>
                      </a:r>
                    </a:p>
                    <a:p>
                      <a:r>
                        <a:rPr lang="en-US" sz="1500" b="0" cap="small" dirty="0" err="1" smtClean="0">
                          <a:solidFill>
                            <a:schemeClr val="accent1"/>
                          </a:solidFill>
                        </a:rPr>
                        <a:t>itcs</a:t>
                      </a:r>
                      <a:r>
                        <a:rPr lang="en-US" sz="1500" b="0" cap="small" dirty="0" smtClean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en-US" sz="1200" b="0" cap="small" dirty="0" smtClean="0">
                          <a:solidFill>
                            <a:schemeClr val="accent1"/>
                          </a:solidFill>
                        </a:rPr>
                        <a:t>H</a:t>
                      </a:r>
                      <a:r>
                        <a:rPr lang="en-US" sz="1200" b="0" cap="none" dirty="0" smtClean="0">
                          <a:solidFill>
                            <a:schemeClr val="accent1"/>
                          </a:solidFill>
                        </a:rPr>
                        <a:t>otcloud</a:t>
                      </a:r>
                      <a:r>
                        <a:rPr lang="en-US" sz="1500" b="0" cap="small" baseline="0" dirty="0" smtClean="0">
                          <a:solidFill>
                            <a:schemeClr val="accent1"/>
                          </a:solidFill>
                        </a:rPr>
                        <a:t>12</a:t>
                      </a:r>
                      <a:endParaRPr lang="en-US" sz="1800" b="0" baseline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06064">
                <a:tc grid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baseline="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baseline="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Pepper</a:t>
                      </a:r>
                      <a:r>
                        <a:rPr lang="en-US" sz="1800" b="0" baseline="0" dirty="0" smtClean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Ginger</a:t>
                      </a:r>
                    </a:p>
                    <a:p>
                      <a:r>
                        <a:rPr lang="en-US" sz="1500" b="0" cap="small" dirty="0" err="1" smtClean="0">
                          <a:solidFill>
                            <a:srgbClr val="294171"/>
                          </a:solidFill>
                        </a:rPr>
                        <a:t>smbw</a:t>
                      </a:r>
                      <a:r>
                        <a:rPr lang="en-US" sz="1500" b="0" cap="small" dirty="0" smtClean="0">
                          <a:solidFill>
                            <a:srgbClr val="294171"/>
                          </a:solidFill>
                        </a:rPr>
                        <a:t> ndss</a:t>
                      </a:r>
                      <a:r>
                        <a:rPr lang="en-US" sz="1500" b="0" dirty="0" smtClean="0">
                          <a:solidFill>
                            <a:srgbClr val="294171"/>
                          </a:solidFill>
                        </a:rPr>
                        <a:t>12</a:t>
                      </a:r>
                    </a:p>
                    <a:p>
                      <a:r>
                        <a:rPr lang="en-US" sz="1500" b="0" cap="small" dirty="0" err="1" smtClean="0">
                          <a:solidFill>
                            <a:srgbClr val="294171"/>
                          </a:solidFill>
                        </a:rPr>
                        <a:t>svpbbw</a:t>
                      </a:r>
                      <a:r>
                        <a:rPr lang="en-US" sz="1500" b="0" cap="none" baseline="0" dirty="0" smtClean="0">
                          <a:solidFill>
                            <a:srgbClr val="294171"/>
                          </a:solidFill>
                        </a:rPr>
                        <a:t> </a:t>
                      </a:r>
                      <a:r>
                        <a:rPr lang="en-US" sz="1500" b="0" cap="none" dirty="0" smtClean="0">
                          <a:solidFill>
                            <a:srgbClr val="294171"/>
                          </a:solidFill>
                        </a:rPr>
                        <a:t>Security</a:t>
                      </a:r>
                      <a:r>
                        <a:rPr lang="en-US" sz="1500" b="0" dirty="0" smtClean="0">
                          <a:solidFill>
                            <a:srgbClr val="294171"/>
                          </a:solidFill>
                        </a:rPr>
                        <a:t>12</a:t>
                      </a:r>
                    </a:p>
                    <a:p>
                      <a:r>
                        <a:rPr lang="en-US" sz="1800" b="0" dirty="0" err="1" smtClean="0">
                          <a:solidFill>
                            <a:schemeClr val="tx2"/>
                          </a:solidFill>
                        </a:rPr>
                        <a:t>Trueset</a:t>
                      </a:r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en-US" sz="1800" b="0" dirty="0" err="1" smtClean="0">
                          <a:solidFill>
                            <a:schemeClr val="tx2"/>
                          </a:solidFill>
                        </a:rPr>
                        <a:t>Zerocash</a:t>
                      </a:r>
                      <a:endParaRPr lang="en-US" sz="1800" b="0" dirty="0" smtClean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US" sz="1500" b="0" cap="small" dirty="0" err="1" smtClean="0">
                          <a:solidFill>
                            <a:srgbClr val="294171"/>
                          </a:solidFill>
                        </a:rPr>
                        <a:t>kppsst</a:t>
                      </a:r>
                      <a:r>
                        <a:rPr lang="en-US" sz="1500" b="0" dirty="0" smtClean="0">
                          <a:solidFill>
                            <a:srgbClr val="294171"/>
                          </a:solidFill>
                        </a:rPr>
                        <a:t> Security14,</a:t>
                      </a:r>
                      <a:r>
                        <a:rPr lang="en-US" sz="1500" b="0" baseline="0" dirty="0" smtClean="0">
                          <a:solidFill>
                            <a:srgbClr val="294171"/>
                          </a:solidFill>
                        </a:rPr>
                        <a:t> </a:t>
                      </a:r>
                      <a:r>
                        <a:rPr lang="en-US" sz="1500" b="0" cap="small" baseline="0" dirty="0" err="1" smtClean="0">
                          <a:solidFill>
                            <a:srgbClr val="294171"/>
                          </a:solidFill>
                        </a:rPr>
                        <a:t>bcggmtv</a:t>
                      </a:r>
                      <a:r>
                        <a:rPr lang="en-US" sz="1500" b="0" baseline="0" dirty="0" smtClean="0">
                          <a:solidFill>
                            <a:srgbClr val="294171"/>
                          </a:solidFill>
                        </a:rPr>
                        <a:t> Oakland15</a:t>
                      </a:r>
                      <a:endParaRPr lang="en-US" sz="1500" b="0" dirty="0">
                        <a:solidFill>
                          <a:srgbClr val="294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tx2"/>
                          </a:solidFill>
                        </a:rPr>
                        <a:t>Zaatar</a:t>
                      </a:r>
                      <a:endParaRPr lang="en-US" sz="1800" b="0" dirty="0" smtClean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US" sz="1500" b="0" cap="small" dirty="0" err="1" smtClean="0">
                          <a:solidFill>
                            <a:srgbClr val="294171"/>
                          </a:solidFill>
                        </a:rPr>
                        <a:t>sbvbpw</a:t>
                      </a:r>
                      <a:r>
                        <a:rPr lang="en-US" sz="1500" b="0" dirty="0" smtClean="0">
                          <a:solidFill>
                            <a:srgbClr val="294171"/>
                          </a:solidFill>
                        </a:rPr>
                        <a:t> Eurosys13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Pinocchio</a:t>
                      </a:r>
                    </a:p>
                    <a:p>
                      <a:r>
                        <a:rPr lang="en-US" sz="1500" b="0" cap="small" dirty="0" err="1" smtClean="0">
                          <a:solidFill>
                            <a:srgbClr val="294171"/>
                          </a:solidFill>
                        </a:rPr>
                        <a:t>pghr</a:t>
                      </a:r>
                      <a:r>
                        <a:rPr lang="en-US" sz="1500" b="0" dirty="0" smtClean="0">
                          <a:solidFill>
                            <a:srgbClr val="294171"/>
                          </a:solidFill>
                        </a:rPr>
                        <a:t> Oakland13</a:t>
                      </a: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>
                          <a:solidFill>
                            <a:schemeClr val="tx2"/>
                          </a:solidFill>
                        </a:rPr>
                        <a:t>Geppetto</a:t>
                      </a:r>
                      <a:endParaRPr lang="en-US" sz="1800" b="0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cap="small" dirty="0" err="1" smtClean="0">
                          <a:solidFill>
                            <a:srgbClr val="294171"/>
                          </a:solidFill>
                          <a:ea typeface="ＭＳ Ｐゴシック" charset="0"/>
                          <a:cs typeface="Gill Sans" charset="0"/>
                        </a:rPr>
                        <a:t>cfhkknpz</a:t>
                      </a:r>
                      <a:endParaRPr lang="en-US" sz="1600" cap="small" dirty="0" smtClean="0">
                        <a:solidFill>
                          <a:srgbClr val="294171"/>
                        </a:solidFill>
                        <a:ea typeface="ＭＳ Ｐゴシック" charset="0"/>
                        <a:cs typeface="Gill Sans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rgbClr val="294171"/>
                          </a:solidFill>
                        </a:rPr>
                        <a:t>Oakland15</a:t>
                      </a:r>
                      <a:endParaRPr lang="en-US" sz="1800" b="0" dirty="0" smtClean="0">
                        <a:solidFill>
                          <a:srgbClr val="294171"/>
                        </a:solidFill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       Pantry</a:t>
                      </a:r>
                    </a:p>
                    <a:p>
                      <a:r>
                        <a:rPr lang="en-US" sz="1500" b="0" dirty="0" smtClean="0">
                          <a:solidFill>
                            <a:schemeClr val="tx2"/>
                          </a:solidFill>
                        </a:rPr>
                        <a:t>        </a:t>
                      </a:r>
                      <a:r>
                        <a:rPr lang="en-US" sz="1500" b="0" cap="small" dirty="0" err="1" smtClean="0">
                          <a:solidFill>
                            <a:srgbClr val="294171"/>
                          </a:solidFill>
                        </a:rPr>
                        <a:t>bfrsbw</a:t>
                      </a:r>
                      <a:endParaRPr lang="en-US" sz="1500" b="0" cap="none" baseline="0" dirty="0" smtClean="0">
                        <a:solidFill>
                          <a:srgbClr val="294171"/>
                        </a:solidFill>
                      </a:endParaRPr>
                    </a:p>
                    <a:p>
                      <a:pPr marL="347663" indent="0"/>
                      <a:r>
                        <a:rPr lang="en-US" sz="1500" b="0" cap="small" dirty="0" smtClean="0">
                          <a:solidFill>
                            <a:srgbClr val="294171"/>
                          </a:solidFill>
                        </a:rPr>
                        <a:t> sosp</a:t>
                      </a:r>
                      <a:r>
                        <a:rPr lang="en-US" sz="1500" b="0" dirty="0" smtClean="0">
                          <a:solidFill>
                            <a:srgbClr val="29417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Buffet</a:t>
                      </a:r>
                    </a:p>
                    <a:p>
                      <a:r>
                        <a:rPr lang="en-US" sz="1500" b="0" cap="small" dirty="0" err="1" smtClean="0">
                          <a:solidFill>
                            <a:srgbClr val="294171"/>
                          </a:solidFill>
                        </a:rPr>
                        <a:t>wsrhbw</a:t>
                      </a:r>
                      <a:r>
                        <a:rPr lang="en-US" sz="1500" b="0" cap="small" dirty="0" smtClean="0">
                          <a:solidFill>
                            <a:srgbClr val="294171"/>
                          </a:solidFill>
                        </a:rPr>
                        <a:t> ndss</a:t>
                      </a:r>
                      <a:r>
                        <a:rPr lang="en-US" sz="1500" b="0" dirty="0" smtClean="0">
                          <a:solidFill>
                            <a:srgbClr val="29417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8202">
                <a:tc gridSpan="2"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higher</a:t>
                      </a:r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 dirty="0" smtClean="0">
                        <a:solidFill>
                          <a:srgbClr val="29417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8202">
                <a:tc gridSpan="2"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highest</a:t>
                      </a:r>
                    </a:p>
                    <a:p>
                      <a:pPr algn="r"/>
                      <a:r>
                        <a:rPr lang="en-US" sz="1800" b="0" baseline="0" dirty="0" smtClean="0">
                          <a:solidFill>
                            <a:schemeClr val="tx2"/>
                          </a:solidFill>
                        </a:rPr>
                        <a:t>(still theory)</a:t>
                      </a:r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8685" y="414652"/>
            <a:ext cx="79699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Front-ends trade off performance and expressiveness</a:t>
            </a:r>
            <a:endParaRPr lang="en-US" sz="26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865693" y="2399247"/>
            <a:ext cx="892985" cy="515967"/>
          </a:xfrm>
          <a:prstGeom prst="straightConnector1">
            <a:avLst/>
          </a:prstGeom>
          <a:ln w="22225">
            <a:solidFill>
              <a:schemeClr val="accent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19690881">
            <a:off x="4770185" y="2215818"/>
            <a:ext cx="12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better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5799" y="5633694"/>
            <a:ext cx="30880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Proof-carrying data</a:t>
            </a:r>
          </a:p>
          <a:p>
            <a:r>
              <a:rPr lang="en-US" sz="1500" cap="small" dirty="0" err="1" smtClean="0">
                <a:solidFill>
                  <a:srgbClr val="294171"/>
                </a:solidFill>
              </a:rPr>
              <a:t>bctv</a:t>
            </a:r>
            <a:r>
              <a:rPr lang="en-US" sz="1500" cap="small" dirty="0" smtClean="0">
                <a:solidFill>
                  <a:srgbClr val="294171"/>
                </a:solidFill>
              </a:rPr>
              <a:t> crypto14</a:t>
            </a:r>
            <a:r>
              <a:rPr lang="en-US" sz="1500" dirty="0" smtClean="0">
                <a:solidFill>
                  <a:srgbClr val="294171"/>
                </a:solidFill>
              </a:rPr>
              <a:t>, </a:t>
            </a:r>
            <a:r>
              <a:rPr lang="en-US" sz="1500" cap="small" dirty="0" err="1" smtClean="0">
                <a:solidFill>
                  <a:srgbClr val="294171"/>
                </a:solidFill>
              </a:rPr>
              <a:t>ctv</a:t>
            </a:r>
            <a:r>
              <a:rPr lang="en-US" sz="1500" dirty="0" smtClean="0">
                <a:solidFill>
                  <a:srgbClr val="294171"/>
                </a:solidFill>
              </a:rPr>
              <a:t> Eurocrypt15</a:t>
            </a:r>
          </a:p>
        </p:txBody>
      </p:sp>
      <p:sp useBgFill="1">
        <p:nvSpPr>
          <p:cNvPr id="66" name="Rectangle 65"/>
          <p:cNvSpPr/>
          <p:nvPr/>
        </p:nvSpPr>
        <p:spPr>
          <a:xfrm>
            <a:off x="40104" y="1691801"/>
            <a:ext cx="267412" cy="517328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168109" y="5806986"/>
            <a:ext cx="788739" cy="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/>
          <p:cNvSpPr/>
          <p:nvPr/>
        </p:nvSpPr>
        <p:spPr>
          <a:xfrm>
            <a:off x="6363369" y="3649034"/>
            <a:ext cx="1136316" cy="775913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50519" y="4422505"/>
            <a:ext cx="12913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BCTV</a:t>
            </a:r>
          </a:p>
          <a:p>
            <a:r>
              <a:rPr lang="en-US" sz="1500" dirty="0" smtClean="0">
                <a:solidFill>
                  <a:srgbClr val="294171"/>
                </a:solidFill>
              </a:rPr>
              <a:t>Security14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BCGTV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500" cap="small" dirty="0" smtClean="0">
                <a:solidFill>
                  <a:srgbClr val="294171"/>
                </a:solidFill>
              </a:rPr>
              <a:t>crypto13</a:t>
            </a:r>
            <a:endParaRPr lang="en-US" sz="1500" dirty="0" smtClean="0">
              <a:solidFill>
                <a:srgbClr val="294171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6579401" y="2169427"/>
            <a:ext cx="314960" cy="2570480"/>
          </a:xfrm>
          <a:prstGeom prst="rightBrace">
            <a:avLst>
              <a:gd name="adj1" fmla="val 26642"/>
              <a:gd name="adj2" fmla="val 50000"/>
            </a:avLst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966101" y="3179405"/>
            <a:ext cx="1188638" cy="630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ASIC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8095379" y="4344736"/>
            <a:ext cx="246514" cy="2245895"/>
          </a:xfrm>
          <a:prstGeom prst="rightBrace">
            <a:avLst>
              <a:gd name="adj1" fmla="val 26642"/>
              <a:gd name="adj2" fmla="val 50000"/>
            </a:avLst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355259" y="5230103"/>
            <a:ext cx="1082845" cy="630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CPU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717441" y="3612543"/>
            <a:ext cx="808980" cy="6305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/>
              <a:t>?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7212080" y="2315807"/>
            <a:ext cx="996131" cy="6305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 smtClean="0"/>
              <a:t>[Your work here! ]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54804" y="3662948"/>
            <a:ext cx="1098354" cy="714140"/>
          </a:xfrm>
          <a:prstGeom prst="roundRect">
            <a:avLst>
              <a:gd name="adj" fmla="val 14325"/>
            </a:avLst>
          </a:prstGeom>
          <a:solidFill>
            <a:schemeClr val="tx2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115203" y="2277978"/>
            <a:ext cx="999428" cy="917072"/>
          </a:xfrm>
          <a:prstGeom prst="roundRect">
            <a:avLst>
              <a:gd name="adj" fmla="val 14325"/>
            </a:avLst>
          </a:prstGeom>
          <a:solidFill>
            <a:schemeClr val="tx2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3" grpId="1" animBg="1"/>
      <p:bldP spid="14" grpId="0"/>
      <p:bldP spid="14" grpId="1"/>
      <p:bldP spid="15" grpId="0" animBg="1"/>
      <p:bldP spid="15" grpId="1" animBg="1"/>
      <p:bldP spid="16" grpId="0"/>
      <p:bldP spid="16" grpId="1"/>
      <p:bldP spid="17" grpId="0"/>
      <p:bldP spid="17" grpId="1"/>
      <p:bldP spid="19" grpId="2"/>
      <p:bldP spid="20" grpId="0" animBg="1"/>
      <p:bldP spid="2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355" y="474234"/>
            <a:ext cx="83369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600" dirty="0" smtClean="0">
                <a:solidFill>
                  <a:schemeClr val="tx2"/>
                </a:solidFill>
              </a:rPr>
              <a:t>Summary of common framework:</a:t>
            </a:r>
          </a:p>
        </p:txBody>
      </p:sp>
      <p:sp>
        <p:nvSpPr>
          <p:cNvPr id="5" name="Rectangle 4"/>
          <p:cNvSpPr/>
          <p:nvPr/>
        </p:nvSpPr>
        <p:spPr>
          <a:xfrm>
            <a:off x="749417" y="2918460"/>
            <a:ext cx="1061357" cy="1011980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29910" y="1378755"/>
            <a:ext cx="406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back-end</a:t>
            </a:r>
          </a:p>
          <a:p>
            <a:pPr algn="ctr"/>
            <a:r>
              <a:rPr lang="en-US" sz="2200" dirty="0" smtClean="0"/>
              <a:t>(argument variants)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76385" y="1378755"/>
            <a:ext cx="41032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front-end</a:t>
            </a:r>
          </a:p>
          <a:p>
            <a:pPr algn="ctr"/>
            <a:r>
              <a:rPr lang="en-US" sz="2200" dirty="0" smtClean="0"/>
              <a:t>(program translator)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7070724" y="2485005"/>
            <a:ext cx="1360056" cy="684850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3033" y="3935278"/>
            <a:ext cx="1360056" cy="737263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65667" y="2223410"/>
            <a:ext cx="4002425" cy="2745465"/>
          </a:xfrm>
          <a:prstGeom prst="roundRect">
            <a:avLst>
              <a:gd name="adj" fmla="val 14325"/>
            </a:avLst>
          </a:prstGeom>
          <a:noFill/>
          <a:ln w="19050">
            <a:solidFill>
              <a:schemeClr val="tx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911139" y="2202628"/>
            <a:ext cx="4015147" cy="2768645"/>
          </a:xfrm>
          <a:prstGeom prst="roundRect">
            <a:avLst>
              <a:gd name="adj" fmla="val 14325"/>
            </a:avLst>
          </a:prstGeom>
          <a:noFill/>
          <a:ln w="19050">
            <a:solidFill>
              <a:schemeClr val="tx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604067" y="3154589"/>
            <a:ext cx="0" cy="779583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33678" y="3280918"/>
            <a:ext cx="974897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y, </a:t>
            </a:r>
            <a:r>
              <a:rPr lang="en-US" sz="2400" dirty="0">
                <a:solidFill>
                  <a:schemeClr val="tx2"/>
                </a:solidFill>
              </a:rPr>
              <a:t>π</a:t>
            </a:r>
            <a:r>
              <a:rPr lang="en-US" sz="2400" dirty="0" smtClean="0">
                <a:solidFill>
                  <a:schemeClr val="tx2"/>
                </a:solidFill>
              </a:rPr>
              <a:t> 	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7293" y="2859238"/>
            <a:ext cx="1263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main(){</a:t>
            </a:r>
          </a:p>
          <a:p>
            <a:r>
              <a:rPr lang="en-US" sz="2000" dirty="0" smtClean="0"/>
              <a:t> ...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7053013" y="4014449"/>
            <a:ext cx="140368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prover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7050923" y="2564239"/>
            <a:ext cx="140368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verifier</a:t>
            </a:r>
            <a:endParaRPr lang="en-US" sz="24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7921134" y="3166685"/>
            <a:ext cx="0" cy="758252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87341" y="2744932"/>
            <a:ext cx="1456956" cy="1607089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092098" y="3466544"/>
            <a:ext cx="145872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QAPs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5854098" y="2824831"/>
            <a:ext cx="580572" cy="535381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8212" y="2832089"/>
            <a:ext cx="580572" cy="535381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119146" y="3884938"/>
            <a:ext cx="142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[</a:t>
            </a:r>
            <a:r>
              <a:rPr lang="en-US" sz="2000" cap="small" dirty="0" smtClean="0">
                <a:solidFill>
                  <a:schemeClr val="accent5"/>
                </a:solidFill>
              </a:rPr>
              <a:t>ggpr</a:t>
            </a:r>
            <a:r>
              <a:rPr lang="en-US" dirty="0" smtClean="0">
                <a:solidFill>
                  <a:schemeClr val="accent5"/>
                </a:solidFill>
              </a:rPr>
              <a:t>12]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6543524" y="2489351"/>
            <a:ext cx="520095" cy="241905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587154" y="4360851"/>
            <a:ext cx="464370" cy="317738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988899" y="3266087"/>
            <a:ext cx="90680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x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1915285" y="2941484"/>
            <a:ext cx="550973" cy="278259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3053891" y="3478918"/>
            <a:ext cx="666273" cy="974667"/>
            <a:chOff x="3189622" y="2781210"/>
            <a:chExt cx="2076450" cy="2233757"/>
          </a:xfrm>
        </p:grpSpPr>
        <p:sp>
          <p:nvSpPr>
            <p:cNvPr id="108" name="Rectangle 107"/>
            <p:cNvSpPr/>
            <p:nvPr/>
          </p:nvSpPr>
          <p:spPr>
            <a:xfrm>
              <a:off x="3562653" y="2894552"/>
              <a:ext cx="234774" cy="522975"/>
            </a:xfrm>
            <a:prstGeom prst="rect">
              <a:avLst/>
            </a:prstGeom>
            <a:noFill/>
            <a:ln w="25400">
              <a:solidFill>
                <a:srgbClr val="5A170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3223534" y="3184081"/>
              <a:ext cx="344336" cy="0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3562653" y="3643043"/>
              <a:ext cx="234774" cy="522975"/>
            </a:xfrm>
            <a:prstGeom prst="rect">
              <a:avLst/>
            </a:prstGeom>
            <a:noFill/>
            <a:ln w="25400">
              <a:solidFill>
                <a:srgbClr val="5A170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3215707" y="3926379"/>
              <a:ext cx="344336" cy="0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4123503" y="3525184"/>
              <a:ext cx="234774" cy="522975"/>
            </a:xfrm>
            <a:prstGeom prst="rect">
              <a:avLst/>
            </a:prstGeom>
            <a:noFill/>
            <a:ln w="25400">
              <a:solidFill>
                <a:srgbClr val="5A170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118286" y="4302850"/>
              <a:ext cx="234774" cy="522975"/>
            </a:xfrm>
            <a:prstGeom prst="rect">
              <a:avLst/>
            </a:prstGeom>
            <a:noFill/>
            <a:ln w="25400">
              <a:solidFill>
                <a:srgbClr val="5A170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686962" y="2935212"/>
              <a:ext cx="234774" cy="522975"/>
            </a:xfrm>
            <a:prstGeom prst="rect">
              <a:avLst/>
            </a:prstGeom>
            <a:noFill/>
            <a:ln w="25400">
              <a:solidFill>
                <a:srgbClr val="5A170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118286" y="2781210"/>
              <a:ext cx="234774" cy="522975"/>
            </a:xfrm>
            <a:prstGeom prst="rect">
              <a:avLst/>
            </a:prstGeom>
            <a:noFill/>
            <a:ln w="25400">
              <a:solidFill>
                <a:srgbClr val="5A170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697396" y="3872926"/>
              <a:ext cx="234774" cy="522975"/>
            </a:xfrm>
            <a:prstGeom prst="rect">
              <a:avLst/>
            </a:prstGeom>
            <a:noFill/>
            <a:ln w="25400">
              <a:solidFill>
                <a:srgbClr val="5A170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533958" y="4491992"/>
              <a:ext cx="234774" cy="522975"/>
            </a:xfrm>
            <a:prstGeom prst="rect">
              <a:avLst/>
            </a:prstGeom>
            <a:noFill/>
            <a:ln w="25400">
              <a:solidFill>
                <a:srgbClr val="5A170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3189622" y="4754564"/>
              <a:ext cx="344336" cy="0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3797427" y="3974180"/>
              <a:ext cx="326076" cy="1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358277" y="3202278"/>
              <a:ext cx="315641" cy="0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3799766" y="3084254"/>
              <a:ext cx="102219" cy="0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3768732" y="4617026"/>
              <a:ext cx="349553" cy="0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4347843" y="4167489"/>
              <a:ext cx="339119" cy="537994"/>
              <a:chOff x="4413250" y="680686"/>
              <a:chExt cx="447675" cy="784908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>
                <a:off x="4413250" y="1465594"/>
                <a:ext cx="240645" cy="0"/>
              </a:xfrm>
              <a:prstGeom prst="line">
                <a:avLst/>
              </a:prstGeom>
              <a:ln>
                <a:solidFill>
                  <a:srgbClr val="5A170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4653895" y="680686"/>
                <a:ext cx="207030" cy="0"/>
              </a:xfrm>
              <a:prstGeom prst="line">
                <a:avLst/>
              </a:prstGeom>
              <a:ln>
                <a:solidFill>
                  <a:srgbClr val="5A170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4653895" y="680686"/>
                <a:ext cx="0" cy="784908"/>
              </a:xfrm>
              <a:prstGeom prst="line">
                <a:avLst/>
              </a:prstGeom>
              <a:ln>
                <a:solidFill>
                  <a:srgbClr val="5A170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Straight Connector 123"/>
            <p:cNvCxnSpPr/>
            <p:nvPr/>
          </p:nvCxnSpPr>
          <p:spPr>
            <a:xfrm>
              <a:off x="4371009" y="3918542"/>
              <a:ext cx="320858" cy="0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921736" y="3202278"/>
              <a:ext cx="344336" cy="0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921736" y="4117288"/>
              <a:ext cx="344336" cy="0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3901985" y="3084254"/>
              <a:ext cx="221518" cy="0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/>
          <p:cNvSpPr txBox="1"/>
          <p:nvPr/>
        </p:nvSpPr>
        <p:spPr>
          <a:xfrm>
            <a:off x="3153000" y="2517684"/>
            <a:ext cx="548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5"/>
                </a:solidFill>
              </a:rPr>
              <a:t>…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2545437" y="2658901"/>
            <a:ext cx="547965" cy="240740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772841" y="2655289"/>
            <a:ext cx="547965" cy="239328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2542615" y="2963132"/>
            <a:ext cx="550953" cy="257736"/>
            <a:chOff x="3040662" y="825500"/>
            <a:chExt cx="550953" cy="257736"/>
          </a:xfrm>
        </p:grpSpPr>
        <p:sp>
          <p:nvSpPr>
            <p:cNvPr id="135" name="Rectangle 134"/>
            <p:cNvSpPr/>
            <p:nvPr/>
          </p:nvSpPr>
          <p:spPr>
            <a:xfrm>
              <a:off x="3040662" y="835947"/>
              <a:ext cx="547965" cy="240740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25612" y="825500"/>
              <a:ext cx="0" cy="25400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221567" y="840110"/>
              <a:ext cx="0" cy="243126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35" idx="0"/>
              <a:endCxn id="135" idx="2"/>
            </p:cNvCxnSpPr>
            <p:nvPr/>
          </p:nvCxnSpPr>
          <p:spPr>
            <a:xfrm>
              <a:off x="3314645" y="835947"/>
              <a:ext cx="0" cy="24074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3407281" y="827729"/>
              <a:ext cx="0" cy="24074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496181" y="838188"/>
              <a:ext cx="0" cy="24074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3040662" y="907762"/>
              <a:ext cx="547965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043650" y="1000397"/>
              <a:ext cx="547965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3773972" y="2960583"/>
            <a:ext cx="550953" cy="257736"/>
            <a:chOff x="3040662" y="825500"/>
            <a:chExt cx="550953" cy="257736"/>
          </a:xfrm>
        </p:grpSpPr>
        <p:sp>
          <p:nvSpPr>
            <p:cNvPr id="144" name="Rectangle 143"/>
            <p:cNvSpPr/>
            <p:nvPr/>
          </p:nvSpPr>
          <p:spPr>
            <a:xfrm>
              <a:off x="3040662" y="835947"/>
              <a:ext cx="547965" cy="240740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3125612" y="825500"/>
              <a:ext cx="0" cy="25400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3221567" y="840110"/>
              <a:ext cx="0" cy="243126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44" idx="0"/>
              <a:endCxn id="144" idx="2"/>
            </p:cNvCxnSpPr>
            <p:nvPr/>
          </p:nvCxnSpPr>
          <p:spPr>
            <a:xfrm>
              <a:off x="3314645" y="835947"/>
              <a:ext cx="0" cy="24074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3407281" y="827729"/>
              <a:ext cx="0" cy="24074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3496181" y="838188"/>
              <a:ext cx="0" cy="24074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3040662" y="907762"/>
              <a:ext cx="547965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3043650" y="1000397"/>
              <a:ext cx="547965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Straight Arrow Connector 152"/>
          <p:cNvCxnSpPr/>
          <p:nvPr/>
        </p:nvCxnSpPr>
        <p:spPr>
          <a:xfrm>
            <a:off x="1920201" y="3651045"/>
            <a:ext cx="550973" cy="278259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Content Placeholder 2"/>
          <p:cNvSpPr txBox="1">
            <a:spLocks/>
          </p:cNvSpPr>
          <p:nvPr/>
        </p:nvSpPr>
        <p:spPr>
          <a:xfrm>
            <a:off x="2805189" y="4464360"/>
            <a:ext cx="1179435" cy="730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600"/>
              </a:spcBef>
              <a:buFont typeface="Wingdings" charset="2"/>
              <a:buNone/>
            </a:pPr>
            <a:r>
              <a:rPr lang="en-US" sz="2200" dirty="0" smtClean="0">
                <a:solidFill>
                  <a:schemeClr val="accent5"/>
                </a:solidFill>
              </a:rPr>
              <a:t>“ASIC”</a:t>
            </a:r>
          </a:p>
        </p:txBody>
      </p:sp>
      <p:sp>
        <p:nvSpPr>
          <p:cNvPr id="155" name="Content Placeholder 2"/>
          <p:cNvSpPr txBox="1">
            <a:spLocks/>
          </p:cNvSpPr>
          <p:nvPr/>
        </p:nvSpPr>
        <p:spPr>
          <a:xfrm>
            <a:off x="2544839" y="2187885"/>
            <a:ext cx="1757285" cy="730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600"/>
              </a:spcBef>
              <a:buFont typeface="Wingdings" charset="2"/>
              <a:buNone/>
            </a:pPr>
            <a:r>
              <a:rPr lang="en-US" sz="2200" dirty="0" smtClean="0">
                <a:solidFill>
                  <a:schemeClr val="accent5"/>
                </a:solidFill>
              </a:rPr>
              <a:t>“CPU”</a:t>
            </a:r>
          </a:p>
        </p:txBody>
      </p:sp>
    </p:spTree>
    <p:extLst>
      <p:ext uri="{BB962C8B-B14F-4D97-AF65-F5344CB8AC3E}">
        <p14:creationId xmlns:p14="http://schemas.microsoft.com/office/powerpoint/2010/main" val="195440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944117" y="1792195"/>
            <a:ext cx="7637555" cy="771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 charset="2"/>
              <a:buAutoNum type="arabicParenBoth"/>
            </a:pPr>
            <a:r>
              <a:rPr lang="en-US" dirty="0" smtClean="0"/>
              <a:t>Summary of state of the art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51378" y="3151082"/>
            <a:ext cx="7884193" cy="1072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(2)  Reality check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9566" y="4591625"/>
            <a:ext cx="7637555" cy="1072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(3)  Next steps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40068" y="3052397"/>
            <a:ext cx="2800599" cy="669637"/>
          </a:xfrm>
          <a:prstGeom prst="roundRect">
            <a:avLst>
              <a:gd name="adj" fmla="val 14325"/>
            </a:avLst>
          </a:prstGeom>
          <a:solidFill>
            <a:schemeClr val="tx2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8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590" y="3231005"/>
            <a:ext cx="8116329" cy="3692669"/>
          </a:xfrm>
        </p:spPr>
        <p:txBody>
          <a:bodyPr>
            <a:normAutofit/>
          </a:bodyPr>
          <a:lstStyle/>
          <a:p>
            <a:pPr marL="0" indent="0">
              <a:spcBef>
                <a:spcPts val="3200"/>
              </a:spcBef>
              <a:buNone/>
            </a:pPr>
            <a:r>
              <a:rPr lang="en-US" dirty="0" smtClean="0"/>
              <a:t>The motivation is 3</a:t>
            </a:r>
            <a:r>
              <a:rPr lang="en-US" baseline="30000" dirty="0" smtClean="0"/>
              <a:t>rd</a:t>
            </a:r>
            <a:r>
              <a:rPr lang="en-US" dirty="0" smtClean="0"/>
              <a:t> party computing: cloud, etc.</a:t>
            </a:r>
          </a:p>
          <a:p>
            <a:pPr marL="0" indent="0">
              <a:spcBef>
                <a:spcPts val="3200"/>
              </a:spcBef>
              <a:buNone/>
            </a:pPr>
            <a:r>
              <a:rPr lang="en-US" dirty="0" smtClean="0"/>
              <a:t>Ideal requirements:</a:t>
            </a:r>
          </a:p>
          <a:p>
            <a:pPr marL="457200" lvl="1">
              <a:spcBef>
                <a:spcPts val="1800"/>
              </a:spcBef>
              <a:buAutoNum type="arabicPeriod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Efficiency </a:t>
            </a:r>
            <a:r>
              <a:rPr lang="en-US" dirty="0" smtClean="0"/>
              <a:t>(client CPU, communication, server CPU)</a:t>
            </a:r>
          </a:p>
          <a:p>
            <a:pPr marL="457200" lvl="1">
              <a:spcBef>
                <a:spcPts val="1800"/>
              </a:spcBef>
              <a:buAutoNum type="arabicPeriod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Privacy of w </a:t>
            </a:r>
            <a:r>
              <a:rPr lang="en-US" dirty="0" smtClean="0"/>
              <a:t>(desirable in some applications)</a:t>
            </a:r>
          </a:p>
          <a:p>
            <a:pPr marL="457200" lvl="1">
              <a:spcBef>
                <a:spcPts val="1800"/>
              </a:spcBef>
              <a:buAutoNum type="arabicPeriod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Practicality</a:t>
            </a:r>
            <a:r>
              <a:rPr lang="en-US" dirty="0"/>
              <a:t> </a:t>
            </a:r>
            <a:r>
              <a:rPr lang="en-US" dirty="0" smtClean="0"/>
              <a:t>(as real people understand </a:t>
            </a:r>
            <a:r>
              <a:rPr lang="en-US" smtClean="0"/>
              <a:t>the term)</a:t>
            </a: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1200727" y="790800"/>
            <a:ext cx="2000397" cy="868949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01123" y="881159"/>
            <a:ext cx="2866190" cy="227263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201124" y="1272065"/>
            <a:ext cx="2866190" cy="227263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93417">
            <a:off x="3669018" y="554924"/>
            <a:ext cx="195178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“f”, x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 rot="21329636">
            <a:off x="3498694" y="1291955"/>
            <a:ext cx="23652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y,  short proof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474180" y="786101"/>
            <a:ext cx="1403684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client (verifier)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082632" y="786101"/>
            <a:ext cx="1978526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server (</a:t>
            </a:r>
            <a:r>
              <a:rPr lang="en-US" sz="2400" dirty="0" err="1" smtClean="0"/>
              <a:t>prover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13557" y="1720169"/>
            <a:ext cx="3044701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without executing f,</a:t>
            </a:r>
          </a:p>
          <a:p>
            <a:pPr algn="ctr"/>
            <a:r>
              <a:rPr lang="en-US" sz="2000" dirty="0" smtClean="0"/>
              <a:t>can check that: “y = f(x)”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6075218" y="804654"/>
            <a:ext cx="2000397" cy="868949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97750" y="2737114"/>
            <a:ext cx="1584620" cy="3754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cap="small" dirty="0" smtClean="0">
                <a:solidFill>
                  <a:schemeClr val="accent5"/>
                </a:solidFill>
              </a:rPr>
              <a:t>gmr</a:t>
            </a:r>
            <a:r>
              <a:rPr lang="en-US" sz="1600" cap="small" dirty="0" smtClean="0">
                <a:solidFill>
                  <a:schemeClr val="accent5"/>
                </a:solidFill>
              </a:rPr>
              <a:t>85</a:t>
            </a:r>
          </a:p>
          <a:p>
            <a:pPr algn="r"/>
            <a:r>
              <a:rPr lang="en-US" cap="small" dirty="0" smtClean="0">
                <a:solidFill>
                  <a:schemeClr val="accent5"/>
                </a:solidFill>
              </a:rPr>
              <a:t>bcc</a:t>
            </a:r>
            <a:r>
              <a:rPr lang="en-US" sz="1600" dirty="0" smtClean="0">
                <a:solidFill>
                  <a:schemeClr val="accent5"/>
                </a:solidFill>
              </a:rPr>
              <a:t>88</a:t>
            </a:r>
            <a:endParaRPr lang="en-US" dirty="0">
              <a:solidFill>
                <a:schemeClr val="accent5"/>
              </a:solidFill>
            </a:endParaRPr>
          </a:p>
          <a:p>
            <a:pPr algn="r"/>
            <a:r>
              <a:rPr lang="en-US" dirty="0" smtClean="0">
                <a:solidFill>
                  <a:schemeClr val="accent5"/>
                </a:solidFill>
              </a:rPr>
              <a:t>Kilian</a:t>
            </a:r>
            <a:r>
              <a:rPr lang="en-US" sz="1600" dirty="0" smtClean="0">
                <a:solidFill>
                  <a:schemeClr val="accent5"/>
                </a:solidFill>
              </a:rPr>
              <a:t>92</a:t>
            </a:r>
            <a:endParaRPr lang="en-US" dirty="0">
              <a:solidFill>
                <a:schemeClr val="accent5"/>
              </a:solidFill>
            </a:endParaRPr>
          </a:p>
          <a:p>
            <a:pPr algn="r"/>
            <a:r>
              <a:rPr lang="en-US" dirty="0" smtClean="0">
                <a:solidFill>
                  <a:schemeClr val="accent5"/>
                </a:solidFill>
              </a:rPr>
              <a:t>Micali</a:t>
            </a:r>
            <a:r>
              <a:rPr lang="en-US" sz="1600" dirty="0" smtClean="0">
                <a:solidFill>
                  <a:schemeClr val="accent5"/>
                </a:solidFill>
              </a:rPr>
              <a:t>94</a:t>
            </a:r>
          </a:p>
          <a:p>
            <a:pPr algn="r"/>
            <a:r>
              <a:rPr lang="en-US" cap="small" dirty="0" smtClean="0">
                <a:solidFill>
                  <a:schemeClr val="accent5"/>
                </a:solidFill>
              </a:rPr>
              <a:t>bg</a:t>
            </a:r>
            <a:r>
              <a:rPr lang="en-US" sz="1600" dirty="0" smtClean="0">
                <a:solidFill>
                  <a:schemeClr val="accent5"/>
                </a:solidFill>
              </a:rPr>
              <a:t>02</a:t>
            </a:r>
            <a:endParaRPr lang="en-US" dirty="0">
              <a:solidFill>
                <a:schemeClr val="accent5"/>
              </a:solidFill>
            </a:endParaRPr>
          </a:p>
          <a:p>
            <a:pPr algn="r"/>
            <a:r>
              <a:rPr lang="en-US" cap="small" dirty="0" smtClean="0">
                <a:solidFill>
                  <a:schemeClr val="accent5"/>
                </a:solidFill>
              </a:rPr>
              <a:t>gos</a:t>
            </a:r>
            <a:r>
              <a:rPr lang="en-US" sz="1600" dirty="0" smtClean="0">
                <a:solidFill>
                  <a:schemeClr val="accent5"/>
                </a:solidFill>
              </a:rPr>
              <a:t>06</a:t>
            </a:r>
            <a:endParaRPr lang="en-US" dirty="0">
              <a:solidFill>
                <a:schemeClr val="accent5"/>
              </a:solidFill>
            </a:endParaRPr>
          </a:p>
          <a:p>
            <a:pPr algn="r"/>
            <a:r>
              <a:rPr lang="en-US" cap="small" dirty="0" smtClean="0">
                <a:solidFill>
                  <a:schemeClr val="accent5"/>
                </a:solidFill>
              </a:rPr>
              <a:t>iko</a:t>
            </a:r>
            <a:r>
              <a:rPr lang="en-US" sz="1600" dirty="0" smtClean="0">
                <a:solidFill>
                  <a:schemeClr val="accent5"/>
                </a:solidFill>
              </a:rPr>
              <a:t>07</a:t>
            </a:r>
            <a:endParaRPr lang="en-US" dirty="0">
              <a:solidFill>
                <a:schemeClr val="accent5"/>
              </a:solidFill>
            </a:endParaRPr>
          </a:p>
          <a:p>
            <a:pPr algn="r"/>
            <a:r>
              <a:rPr lang="en-US" cap="small" dirty="0" smtClean="0">
                <a:solidFill>
                  <a:schemeClr val="accent5"/>
                </a:solidFill>
              </a:rPr>
              <a:t>gkr</a:t>
            </a:r>
            <a:r>
              <a:rPr lang="en-US" sz="1600" dirty="0" smtClean="0">
                <a:solidFill>
                  <a:schemeClr val="accent5"/>
                </a:solidFill>
              </a:rPr>
              <a:t>08</a:t>
            </a:r>
            <a:endParaRPr lang="en-US" dirty="0">
              <a:solidFill>
                <a:schemeClr val="accent5"/>
              </a:solidFill>
            </a:endParaRPr>
          </a:p>
          <a:p>
            <a:pPr algn="r"/>
            <a:r>
              <a:rPr lang="en-US" cap="small" dirty="0" smtClean="0">
                <a:solidFill>
                  <a:schemeClr val="accent5"/>
                </a:solidFill>
              </a:rPr>
              <a:t>ggp</a:t>
            </a:r>
            <a:r>
              <a:rPr lang="en-US" sz="1600" dirty="0" smtClean="0">
                <a:solidFill>
                  <a:schemeClr val="accent5"/>
                </a:solidFill>
              </a:rPr>
              <a:t>10</a:t>
            </a:r>
            <a:endParaRPr lang="en-US" dirty="0">
              <a:solidFill>
                <a:schemeClr val="accent5"/>
              </a:solidFill>
            </a:endParaRPr>
          </a:p>
          <a:p>
            <a:pPr algn="r"/>
            <a:r>
              <a:rPr lang="en-US" dirty="0" smtClean="0">
                <a:solidFill>
                  <a:schemeClr val="accent5"/>
                </a:solidFill>
              </a:rPr>
              <a:t>Groth</a:t>
            </a:r>
            <a:r>
              <a:rPr lang="en-US" sz="1600" dirty="0" smtClean="0">
                <a:solidFill>
                  <a:schemeClr val="accent5"/>
                </a:solidFill>
              </a:rPr>
              <a:t>10</a:t>
            </a:r>
            <a:endParaRPr lang="en-US" dirty="0">
              <a:solidFill>
                <a:schemeClr val="accent5"/>
              </a:solidFill>
            </a:endParaRPr>
          </a:p>
          <a:p>
            <a:pPr algn="r"/>
            <a:r>
              <a:rPr lang="en-US" dirty="0" smtClean="0">
                <a:solidFill>
                  <a:schemeClr val="accent5"/>
                </a:solidFill>
              </a:rPr>
              <a:t>Lipmaa</a:t>
            </a:r>
            <a:r>
              <a:rPr lang="en-US" sz="1600" dirty="0" smtClean="0">
                <a:solidFill>
                  <a:schemeClr val="accent5"/>
                </a:solidFill>
              </a:rPr>
              <a:t>12</a:t>
            </a:r>
          </a:p>
          <a:p>
            <a:pPr algn="r"/>
            <a:r>
              <a:rPr lang="en-US" cap="small" dirty="0" smtClean="0">
                <a:solidFill>
                  <a:schemeClr val="accent5"/>
                </a:solidFill>
              </a:rPr>
              <a:t>ggpr</a:t>
            </a:r>
            <a:r>
              <a:rPr lang="en-US" sz="1600" dirty="0" smtClean="0">
                <a:solidFill>
                  <a:schemeClr val="accent5"/>
                </a:solidFill>
              </a:rPr>
              <a:t>12</a:t>
            </a:r>
          </a:p>
          <a:p>
            <a:pPr algn="r"/>
            <a:r>
              <a:rPr lang="en-US" cap="small" dirty="0" smtClean="0">
                <a:solidFill>
                  <a:schemeClr val="accent5"/>
                </a:solidFill>
              </a:rPr>
              <a:t>bcct</a:t>
            </a:r>
            <a:r>
              <a:rPr lang="en-US" sz="1600" dirty="0" smtClean="0">
                <a:solidFill>
                  <a:schemeClr val="accent5"/>
                </a:solidFill>
              </a:rPr>
              <a:t>13</a:t>
            </a:r>
          </a:p>
          <a:p>
            <a:pPr algn="r"/>
            <a:r>
              <a:rPr lang="en-US" sz="1600" dirty="0" smtClean="0">
                <a:solidFill>
                  <a:schemeClr val="accent5"/>
                </a:solidFill>
              </a:rPr>
              <a:t>…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807" y="2369280"/>
            <a:ext cx="538861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more generally: “</a:t>
            </a:r>
            <a:r>
              <a:rPr lang="en-US" sz="2000" dirty="0" err="1" smtClean="0"/>
              <a:t>prover</a:t>
            </a:r>
            <a:r>
              <a:rPr lang="en-US" sz="2000" dirty="0" smtClean="0"/>
              <a:t> knows w </a:t>
            </a:r>
            <a:r>
              <a:rPr lang="en-US" sz="2000" dirty="0" err="1" smtClean="0"/>
              <a:t>s.t.</a:t>
            </a:r>
            <a:r>
              <a:rPr lang="en-US" sz="2000" dirty="0" smtClean="0"/>
              <a:t> y = f(</a:t>
            </a:r>
            <a:r>
              <a:rPr lang="en-US" sz="2000" dirty="0" err="1" smtClean="0"/>
              <a:t>x,w</a:t>
            </a:r>
            <a:r>
              <a:rPr lang="en-US" sz="2000" dirty="0" smtClean="0"/>
              <a:t>)”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597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53" y="378327"/>
            <a:ext cx="5964381" cy="734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/>
              <a:t>Quick performance study</a:t>
            </a:r>
            <a:endParaRPr lang="en-US" sz="3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6638" y="1356179"/>
            <a:ext cx="8512112" cy="404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 smtClean="0"/>
              <a:t>Back-end: BCTV’s optimized GGPR/Pinocchio implementation</a:t>
            </a:r>
            <a:endParaRPr lang="en-US" sz="1800" cap="small" dirty="0" smtClean="0">
              <a:solidFill>
                <a:schemeClr val="accent1"/>
              </a:solidFill>
            </a:endParaRPr>
          </a:p>
          <a:p>
            <a:pPr marL="0" indent="0">
              <a:buFont typeface="Wingdings" charset="2"/>
              <a:buNone/>
            </a:pPr>
            <a:r>
              <a:rPr lang="en-US" dirty="0" smtClean="0"/>
              <a:t>Front-ends: implementations or re-implementations of</a:t>
            </a:r>
          </a:p>
          <a:p>
            <a:r>
              <a:rPr lang="en-US" dirty="0" err="1" smtClean="0"/>
              <a:t>Zaatar</a:t>
            </a:r>
            <a:r>
              <a:rPr lang="en-US" dirty="0" smtClean="0"/>
              <a:t> (ASIC) </a:t>
            </a:r>
            <a:r>
              <a:rPr lang="en-US" sz="2000" dirty="0" smtClean="0"/>
              <a:t>[</a:t>
            </a:r>
            <a:r>
              <a:rPr lang="en-US" sz="2000" cap="small" dirty="0" err="1" smtClean="0"/>
              <a:t>sbvbpw</a:t>
            </a:r>
            <a:r>
              <a:rPr lang="en-US" sz="2000" dirty="0" smtClean="0"/>
              <a:t> Eurosys13]</a:t>
            </a:r>
          </a:p>
          <a:p>
            <a:r>
              <a:rPr lang="en-US" dirty="0" smtClean="0"/>
              <a:t>BCTV (CPU) </a:t>
            </a:r>
            <a:r>
              <a:rPr lang="en-US" sz="2000" dirty="0" smtClean="0"/>
              <a:t>[Security14]</a:t>
            </a:r>
          </a:p>
          <a:p>
            <a:r>
              <a:rPr lang="en-US" dirty="0" smtClean="0"/>
              <a:t>Buffet (ASIC) </a:t>
            </a:r>
            <a:r>
              <a:rPr lang="en-US" sz="2000" dirty="0" smtClean="0"/>
              <a:t>[</a:t>
            </a:r>
            <a:r>
              <a:rPr lang="en-US" sz="2000" cap="small" dirty="0" err="1" smtClean="0"/>
              <a:t>wsrhbw</a:t>
            </a:r>
            <a:r>
              <a:rPr lang="en-US" sz="2000" dirty="0" smtClean="0"/>
              <a:t> </a:t>
            </a:r>
            <a:r>
              <a:rPr lang="en-US" sz="2000" cap="small" dirty="0" smtClean="0"/>
              <a:t>ndss</a:t>
            </a:r>
            <a:r>
              <a:rPr lang="en-US" sz="2000" dirty="0" smtClean="0"/>
              <a:t>15]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992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180318"/>
              </p:ext>
            </p:extLst>
          </p:nvPr>
        </p:nvGraphicFramePr>
        <p:xfrm>
          <a:off x="-542096" y="1046258"/>
          <a:ext cx="9365258" cy="5210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93"/>
                <a:gridCol w="1585949"/>
                <a:gridCol w="231093"/>
                <a:gridCol w="2334940"/>
                <a:gridCol w="1298472"/>
                <a:gridCol w="1304132"/>
                <a:gridCol w="922416"/>
                <a:gridCol w="1457163"/>
              </a:tblGrid>
              <a:tr h="370840">
                <a:tc gridSpan="2"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5A1705"/>
                          </a:solidFill>
                        </a:rPr>
                        <a:t>applicable computations</a:t>
                      </a:r>
                      <a:endParaRPr lang="en-US" sz="1800" b="0" dirty="0">
                        <a:solidFill>
                          <a:srgbClr val="5A1705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170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5A1705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170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800" b="0" dirty="0">
                        <a:solidFill>
                          <a:srgbClr val="5A1705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rgbClr val="5A1705"/>
                          </a:solidFill>
                        </a:rPr>
                        <a:t>concrete</a:t>
                      </a:r>
                    </a:p>
                    <a:p>
                      <a:pPr algn="r"/>
                      <a:r>
                        <a:rPr lang="en-US" sz="1800" b="0" dirty="0" smtClean="0">
                          <a:solidFill>
                            <a:srgbClr val="5A1705"/>
                          </a:solidFill>
                        </a:rPr>
                        <a:t>costs</a:t>
                      </a:r>
                      <a:endParaRPr lang="en-US" sz="1800" b="0" dirty="0">
                        <a:solidFill>
                          <a:srgbClr val="5A1705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170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special-purpose</a:t>
                      </a:r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170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pure</a:t>
                      </a: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170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>
                          <a:solidFill>
                            <a:schemeClr val="tx2"/>
                          </a:solidFill>
                        </a:rPr>
                        <a:t>stateful</a:t>
                      </a:r>
                      <a:endParaRPr lang="en-US" sz="1800" b="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170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general loops</a:t>
                      </a: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170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function pointers</a:t>
                      </a:r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170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lower</a:t>
                      </a:r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err="1" smtClean="0">
                          <a:solidFill>
                            <a:schemeClr val="tx2"/>
                          </a:solidFill>
                        </a:rPr>
                        <a:t>Thaler</a:t>
                      </a:r>
                      <a:endParaRPr lang="en-US" sz="1800" b="0" baseline="0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cap="small" baseline="0" dirty="0" smtClean="0">
                          <a:solidFill>
                            <a:schemeClr val="accent1"/>
                          </a:solidFill>
                        </a:rPr>
                        <a:t>crypto</a:t>
                      </a:r>
                      <a:r>
                        <a:rPr lang="en-US" sz="1500" b="0" baseline="0" dirty="0" smtClean="0">
                          <a:solidFill>
                            <a:schemeClr val="accent1"/>
                          </a:solidFill>
                        </a:rPr>
                        <a:t>13</a:t>
                      </a:r>
                      <a:endParaRPr lang="en-US" sz="1500" b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r"/>
                      <a:endParaRPr lang="en-US" sz="1800" b="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 b="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CMT, TRMP</a:t>
                      </a:r>
                    </a:p>
                    <a:p>
                      <a:r>
                        <a:rPr lang="en-US" sz="1500" b="0" cap="small" dirty="0" err="1" smtClean="0">
                          <a:solidFill>
                            <a:schemeClr val="accent1"/>
                          </a:solidFill>
                        </a:rPr>
                        <a:t>itcs</a:t>
                      </a:r>
                      <a:r>
                        <a:rPr lang="en-US" sz="1500" b="0" cap="small" dirty="0" smtClean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en-US" sz="1200" b="0" cap="small" dirty="0" smtClean="0">
                          <a:solidFill>
                            <a:schemeClr val="accent1"/>
                          </a:solidFill>
                        </a:rPr>
                        <a:t>H</a:t>
                      </a:r>
                      <a:r>
                        <a:rPr lang="en-US" sz="1200" b="0" cap="none" dirty="0" smtClean="0">
                          <a:solidFill>
                            <a:schemeClr val="accent1"/>
                          </a:solidFill>
                        </a:rPr>
                        <a:t>otcloud</a:t>
                      </a:r>
                      <a:r>
                        <a:rPr lang="en-US" sz="1500" b="0" cap="small" baseline="0" dirty="0" smtClean="0">
                          <a:solidFill>
                            <a:schemeClr val="accent1"/>
                          </a:solidFill>
                        </a:rPr>
                        <a:t>12</a:t>
                      </a:r>
                      <a:endParaRPr lang="en-US" sz="1800" b="0" baseline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06064">
                <a:tc grid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baseline="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baseline="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Pepper</a:t>
                      </a:r>
                      <a:r>
                        <a:rPr lang="en-US" sz="1800" b="0" baseline="0" dirty="0" smtClean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Ginger</a:t>
                      </a:r>
                    </a:p>
                    <a:p>
                      <a:r>
                        <a:rPr lang="en-US" sz="1500" b="0" cap="small" dirty="0" err="1" smtClean="0">
                          <a:solidFill>
                            <a:srgbClr val="294171"/>
                          </a:solidFill>
                        </a:rPr>
                        <a:t>smbw</a:t>
                      </a:r>
                      <a:r>
                        <a:rPr lang="en-US" sz="1500" b="0" cap="small" dirty="0" smtClean="0">
                          <a:solidFill>
                            <a:srgbClr val="294171"/>
                          </a:solidFill>
                        </a:rPr>
                        <a:t> ndss</a:t>
                      </a:r>
                      <a:r>
                        <a:rPr lang="en-US" sz="1500" b="0" dirty="0" smtClean="0">
                          <a:solidFill>
                            <a:srgbClr val="294171"/>
                          </a:solidFill>
                        </a:rPr>
                        <a:t>12</a:t>
                      </a:r>
                    </a:p>
                    <a:p>
                      <a:r>
                        <a:rPr lang="en-US" sz="1500" b="0" cap="small" dirty="0" err="1" smtClean="0">
                          <a:solidFill>
                            <a:srgbClr val="294171"/>
                          </a:solidFill>
                        </a:rPr>
                        <a:t>svpbbw</a:t>
                      </a:r>
                      <a:r>
                        <a:rPr lang="en-US" sz="1500" b="0" cap="none" baseline="0" dirty="0" smtClean="0">
                          <a:solidFill>
                            <a:srgbClr val="294171"/>
                          </a:solidFill>
                        </a:rPr>
                        <a:t> </a:t>
                      </a:r>
                      <a:r>
                        <a:rPr lang="en-US" sz="1500" b="0" cap="none" dirty="0" smtClean="0">
                          <a:solidFill>
                            <a:srgbClr val="294171"/>
                          </a:solidFill>
                        </a:rPr>
                        <a:t>Security</a:t>
                      </a:r>
                      <a:r>
                        <a:rPr lang="en-US" sz="1500" b="0" dirty="0" smtClean="0">
                          <a:solidFill>
                            <a:srgbClr val="294171"/>
                          </a:solidFill>
                        </a:rPr>
                        <a:t>12</a:t>
                      </a:r>
                    </a:p>
                    <a:p>
                      <a:r>
                        <a:rPr lang="en-US" sz="1800" b="0" dirty="0" err="1" smtClean="0">
                          <a:solidFill>
                            <a:schemeClr val="tx2"/>
                          </a:solidFill>
                        </a:rPr>
                        <a:t>Trueset</a:t>
                      </a:r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en-US" sz="1800" b="0" dirty="0" err="1" smtClean="0">
                          <a:solidFill>
                            <a:schemeClr val="tx2"/>
                          </a:solidFill>
                        </a:rPr>
                        <a:t>Zerocash</a:t>
                      </a:r>
                      <a:endParaRPr lang="en-US" sz="1800" b="0" dirty="0" smtClean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US" sz="1500" b="0" cap="small" dirty="0" err="1" smtClean="0">
                          <a:solidFill>
                            <a:srgbClr val="294171"/>
                          </a:solidFill>
                        </a:rPr>
                        <a:t>kppsst</a:t>
                      </a:r>
                      <a:r>
                        <a:rPr lang="en-US" sz="1500" b="0" dirty="0" smtClean="0">
                          <a:solidFill>
                            <a:srgbClr val="294171"/>
                          </a:solidFill>
                        </a:rPr>
                        <a:t> Security14,</a:t>
                      </a:r>
                      <a:r>
                        <a:rPr lang="en-US" sz="1500" b="0" baseline="0" dirty="0" smtClean="0">
                          <a:solidFill>
                            <a:srgbClr val="294171"/>
                          </a:solidFill>
                        </a:rPr>
                        <a:t> </a:t>
                      </a:r>
                      <a:r>
                        <a:rPr lang="en-US" sz="1500" b="0" cap="small" baseline="0" dirty="0" err="1" smtClean="0">
                          <a:solidFill>
                            <a:srgbClr val="294171"/>
                          </a:solidFill>
                        </a:rPr>
                        <a:t>bcggmtv</a:t>
                      </a:r>
                      <a:r>
                        <a:rPr lang="en-US" sz="1500" b="0" baseline="0" dirty="0" smtClean="0">
                          <a:solidFill>
                            <a:srgbClr val="294171"/>
                          </a:solidFill>
                        </a:rPr>
                        <a:t> Oakland15</a:t>
                      </a:r>
                      <a:endParaRPr lang="en-US" sz="1500" b="0" dirty="0">
                        <a:solidFill>
                          <a:srgbClr val="294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tx2"/>
                          </a:solidFill>
                        </a:rPr>
                        <a:t>Zaatar</a:t>
                      </a:r>
                      <a:endParaRPr lang="en-US" sz="1800" b="0" dirty="0" smtClean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US" sz="1500" b="0" cap="small" dirty="0" err="1" smtClean="0">
                          <a:solidFill>
                            <a:srgbClr val="294171"/>
                          </a:solidFill>
                        </a:rPr>
                        <a:t>sbvbpw</a:t>
                      </a:r>
                      <a:r>
                        <a:rPr lang="en-US" sz="1500" b="0" dirty="0" smtClean="0">
                          <a:solidFill>
                            <a:srgbClr val="294171"/>
                          </a:solidFill>
                        </a:rPr>
                        <a:t> Eurosys13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Pinocchio</a:t>
                      </a:r>
                    </a:p>
                    <a:p>
                      <a:r>
                        <a:rPr lang="en-US" sz="1500" b="0" cap="small" dirty="0" err="1" smtClean="0">
                          <a:solidFill>
                            <a:srgbClr val="294171"/>
                          </a:solidFill>
                        </a:rPr>
                        <a:t>pghr</a:t>
                      </a:r>
                      <a:r>
                        <a:rPr lang="en-US" sz="1500" b="0" dirty="0" smtClean="0">
                          <a:solidFill>
                            <a:srgbClr val="294171"/>
                          </a:solidFill>
                        </a:rPr>
                        <a:t> Oakland13</a:t>
                      </a: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>
                          <a:solidFill>
                            <a:schemeClr val="tx2"/>
                          </a:solidFill>
                        </a:rPr>
                        <a:t>Geppetto</a:t>
                      </a:r>
                      <a:endParaRPr lang="en-US" sz="1800" b="0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cap="small" dirty="0" err="1" smtClean="0">
                          <a:solidFill>
                            <a:srgbClr val="294171"/>
                          </a:solidFill>
                          <a:ea typeface="ＭＳ Ｐゴシック" charset="0"/>
                          <a:cs typeface="Gill Sans" charset="0"/>
                        </a:rPr>
                        <a:t>cfhkknpz</a:t>
                      </a:r>
                      <a:endParaRPr lang="en-US" sz="1600" cap="small" dirty="0" smtClean="0">
                        <a:solidFill>
                          <a:srgbClr val="294171"/>
                        </a:solidFill>
                        <a:ea typeface="ＭＳ Ｐゴシック" charset="0"/>
                        <a:cs typeface="Gill Sans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rgbClr val="294171"/>
                          </a:solidFill>
                        </a:rPr>
                        <a:t>Oakland15</a:t>
                      </a:r>
                      <a:endParaRPr lang="en-US" sz="1800" b="0" dirty="0" smtClean="0">
                        <a:solidFill>
                          <a:srgbClr val="294171"/>
                        </a:solidFill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       Pantry</a:t>
                      </a:r>
                    </a:p>
                    <a:p>
                      <a:r>
                        <a:rPr lang="en-US" sz="1500" b="0" dirty="0" smtClean="0">
                          <a:solidFill>
                            <a:schemeClr val="tx2"/>
                          </a:solidFill>
                        </a:rPr>
                        <a:t>        </a:t>
                      </a:r>
                      <a:r>
                        <a:rPr lang="en-US" sz="1500" b="0" cap="small" dirty="0" err="1" smtClean="0">
                          <a:solidFill>
                            <a:srgbClr val="294171"/>
                          </a:solidFill>
                        </a:rPr>
                        <a:t>bfrsbw</a:t>
                      </a:r>
                      <a:endParaRPr lang="en-US" sz="1500" b="0" cap="none" baseline="0" dirty="0" smtClean="0">
                        <a:solidFill>
                          <a:srgbClr val="294171"/>
                        </a:solidFill>
                      </a:endParaRPr>
                    </a:p>
                    <a:p>
                      <a:pPr marL="347663" indent="0"/>
                      <a:r>
                        <a:rPr lang="en-US" sz="1500" b="0" cap="small" dirty="0" smtClean="0">
                          <a:solidFill>
                            <a:srgbClr val="294171"/>
                          </a:solidFill>
                        </a:rPr>
                        <a:t> sosp</a:t>
                      </a:r>
                      <a:r>
                        <a:rPr lang="en-US" sz="1500" b="0" dirty="0" smtClean="0">
                          <a:solidFill>
                            <a:srgbClr val="29417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Buffet</a:t>
                      </a:r>
                    </a:p>
                    <a:p>
                      <a:r>
                        <a:rPr lang="en-US" sz="1500" b="0" cap="small" dirty="0" err="1" smtClean="0">
                          <a:solidFill>
                            <a:srgbClr val="294171"/>
                          </a:solidFill>
                        </a:rPr>
                        <a:t>wsrhbw</a:t>
                      </a:r>
                      <a:r>
                        <a:rPr lang="en-US" sz="1500" b="0" cap="small" dirty="0" smtClean="0">
                          <a:solidFill>
                            <a:srgbClr val="294171"/>
                          </a:solidFill>
                        </a:rPr>
                        <a:t> ndss</a:t>
                      </a:r>
                      <a:r>
                        <a:rPr lang="en-US" sz="1500" b="0" dirty="0" smtClean="0">
                          <a:solidFill>
                            <a:srgbClr val="29417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8202">
                <a:tc gridSpan="2"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higher</a:t>
                      </a:r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 dirty="0" smtClean="0">
                        <a:solidFill>
                          <a:srgbClr val="29417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8202">
                <a:tc gridSpan="2"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highest</a:t>
                      </a:r>
                    </a:p>
                    <a:p>
                      <a:pPr algn="r"/>
                      <a:r>
                        <a:rPr lang="en-US" sz="1800" b="0" baseline="0" dirty="0" smtClean="0">
                          <a:solidFill>
                            <a:schemeClr val="tx2"/>
                          </a:solidFill>
                        </a:rPr>
                        <a:t>(still theory)</a:t>
                      </a:r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 flipV="1">
            <a:off x="4865693" y="2399247"/>
            <a:ext cx="892985" cy="515967"/>
          </a:xfrm>
          <a:prstGeom prst="straightConnector1">
            <a:avLst/>
          </a:prstGeom>
          <a:ln w="22225">
            <a:solidFill>
              <a:schemeClr val="accent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19690881">
            <a:off x="4770185" y="2215818"/>
            <a:ext cx="12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better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5799" y="5633694"/>
            <a:ext cx="30880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Proof-carrying data</a:t>
            </a:r>
          </a:p>
          <a:p>
            <a:r>
              <a:rPr lang="en-US" sz="1500" cap="small" dirty="0" err="1" smtClean="0">
                <a:solidFill>
                  <a:srgbClr val="294171"/>
                </a:solidFill>
              </a:rPr>
              <a:t>bctv</a:t>
            </a:r>
            <a:r>
              <a:rPr lang="en-US" sz="1500" cap="small" dirty="0" smtClean="0">
                <a:solidFill>
                  <a:srgbClr val="294171"/>
                </a:solidFill>
              </a:rPr>
              <a:t> crypto14</a:t>
            </a:r>
            <a:r>
              <a:rPr lang="en-US" sz="1500" dirty="0" smtClean="0">
                <a:solidFill>
                  <a:srgbClr val="294171"/>
                </a:solidFill>
              </a:rPr>
              <a:t>, </a:t>
            </a:r>
            <a:r>
              <a:rPr lang="en-US" sz="1500" cap="small" dirty="0" err="1" smtClean="0">
                <a:solidFill>
                  <a:srgbClr val="294171"/>
                </a:solidFill>
              </a:rPr>
              <a:t>ctv</a:t>
            </a:r>
            <a:r>
              <a:rPr lang="en-US" sz="1500" dirty="0" smtClean="0">
                <a:solidFill>
                  <a:srgbClr val="294171"/>
                </a:solidFill>
              </a:rPr>
              <a:t> Eurocrypt15</a:t>
            </a:r>
          </a:p>
        </p:txBody>
      </p:sp>
      <p:sp useBgFill="1">
        <p:nvSpPr>
          <p:cNvPr id="66" name="Rectangle 65"/>
          <p:cNvSpPr/>
          <p:nvPr/>
        </p:nvSpPr>
        <p:spPr>
          <a:xfrm>
            <a:off x="40104" y="1691801"/>
            <a:ext cx="267412" cy="517328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168109" y="5806986"/>
            <a:ext cx="788739" cy="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50519" y="4422505"/>
            <a:ext cx="1291378" cy="109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BCTV</a:t>
            </a:r>
          </a:p>
          <a:p>
            <a:r>
              <a:rPr lang="en-US" sz="1500" dirty="0" smtClean="0">
                <a:solidFill>
                  <a:srgbClr val="294171"/>
                </a:solidFill>
              </a:rPr>
              <a:t>Security14</a:t>
            </a:r>
          </a:p>
          <a:p>
            <a:pPr>
              <a:spcBef>
                <a:spcPts val="400"/>
              </a:spcBef>
            </a:pPr>
            <a:r>
              <a:rPr lang="en-US" sz="1600" dirty="0" smtClean="0">
                <a:solidFill>
                  <a:schemeClr val="tx2"/>
                </a:solidFill>
              </a:rPr>
              <a:t>BCGTV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500" cap="small" dirty="0" smtClean="0">
                <a:solidFill>
                  <a:srgbClr val="294171"/>
                </a:solidFill>
              </a:rPr>
              <a:t>crypto13</a:t>
            </a:r>
            <a:endParaRPr lang="en-US" sz="1500" dirty="0" smtClean="0">
              <a:solidFill>
                <a:srgbClr val="29417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443580" y="3622842"/>
            <a:ext cx="1082841" cy="780983"/>
          </a:xfrm>
          <a:prstGeom prst="roundRect">
            <a:avLst>
              <a:gd name="adj" fmla="val 14325"/>
            </a:avLst>
          </a:prstGeom>
          <a:solidFill>
            <a:schemeClr val="tx2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796632" y="3261895"/>
            <a:ext cx="1149684" cy="781216"/>
          </a:xfrm>
          <a:prstGeom prst="roundRect">
            <a:avLst>
              <a:gd name="adj" fmla="val 14325"/>
            </a:avLst>
          </a:prstGeom>
          <a:solidFill>
            <a:schemeClr val="tx2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023433" y="4451682"/>
            <a:ext cx="1104567" cy="561475"/>
          </a:xfrm>
          <a:prstGeom prst="roundRect">
            <a:avLst>
              <a:gd name="adj" fmla="val 14325"/>
            </a:avLst>
          </a:prstGeom>
          <a:solidFill>
            <a:schemeClr val="tx2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30756" y="414652"/>
            <a:ext cx="79699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Landscape of front-ends (again)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9156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53" y="378327"/>
            <a:ext cx="5964381" cy="734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/>
              <a:t>Quick performance study</a:t>
            </a:r>
            <a:endParaRPr lang="en-US" sz="3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6638" y="1356179"/>
            <a:ext cx="8512112" cy="404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 smtClean="0"/>
              <a:t>Back-end: BCTV’s optimized GGPR/Pinocchio implementation</a:t>
            </a:r>
            <a:endParaRPr lang="en-US" sz="1800" cap="small" dirty="0" smtClean="0">
              <a:solidFill>
                <a:schemeClr val="accent1"/>
              </a:solidFill>
            </a:endParaRPr>
          </a:p>
          <a:p>
            <a:pPr marL="0" indent="0">
              <a:buFont typeface="Wingdings" charset="2"/>
              <a:buNone/>
            </a:pPr>
            <a:r>
              <a:rPr lang="en-US" dirty="0" smtClean="0"/>
              <a:t>Front-ends: implementations or re-implementations of:</a:t>
            </a:r>
          </a:p>
          <a:p>
            <a:r>
              <a:rPr lang="en-US" dirty="0" err="1" smtClean="0"/>
              <a:t>Zaatar</a:t>
            </a:r>
            <a:r>
              <a:rPr lang="en-US" dirty="0" smtClean="0"/>
              <a:t> (ASIC) </a:t>
            </a:r>
            <a:r>
              <a:rPr lang="en-US" sz="2000" dirty="0" smtClean="0"/>
              <a:t>[</a:t>
            </a:r>
            <a:r>
              <a:rPr lang="en-US" sz="2000" cap="small" dirty="0" err="1" smtClean="0"/>
              <a:t>sbvbpw</a:t>
            </a:r>
            <a:r>
              <a:rPr lang="en-US" sz="2000" dirty="0" smtClean="0"/>
              <a:t> Eurosys13]</a:t>
            </a:r>
          </a:p>
          <a:p>
            <a:r>
              <a:rPr lang="en-US" dirty="0" smtClean="0"/>
              <a:t>BCTV (CPU) </a:t>
            </a:r>
            <a:r>
              <a:rPr lang="en-US" sz="2000" dirty="0" smtClean="0"/>
              <a:t>[Security14]</a:t>
            </a:r>
          </a:p>
          <a:p>
            <a:r>
              <a:rPr lang="en-US" dirty="0" smtClean="0"/>
              <a:t>Buffet (ASIC) </a:t>
            </a:r>
            <a:r>
              <a:rPr lang="en-US" sz="2000" dirty="0" smtClean="0"/>
              <a:t>[</a:t>
            </a:r>
            <a:r>
              <a:rPr lang="en-US" sz="2000" cap="small" dirty="0" err="1" smtClean="0"/>
              <a:t>wsrhbw</a:t>
            </a:r>
            <a:r>
              <a:rPr lang="en-US" sz="2000" dirty="0" smtClean="0"/>
              <a:t> </a:t>
            </a:r>
            <a:r>
              <a:rPr lang="en-US" sz="2000" cap="small" dirty="0" smtClean="0"/>
              <a:t>ndss</a:t>
            </a:r>
            <a:r>
              <a:rPr lang="en-US" sz="2000" dirty="0" smtClean="0"/>
              <a:t>15]</a:t>
            </a:r>
            <a:endParaRPr lang="en-US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73143" y="4977729"/>
            <a:ext cx="8416857" cy="1687592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000" dirty="0" smtClean="0">
                <a:latin typeface="Calisto MT"/>
                <a:cs typeface="Calisto MT"/>
              </a:rPr>
              <a:t>Evaluation platform: cluster at </a:t>
            </a:r>
            <a:r>
              <a:rPr lang="en-US" sz="2000" dirty="0">
                <a:latin typeface="Calisto MT"/>
                <a:cs typeface="Calisto MT"/>
              </a:rPr>
              <a:t>T</a:t>
            </a:r>
            <a:r>
              <a:rPr lang="en-US" sz="2000" dirty="0" smtClean="0">
                <a:latin typeface="Calisto MT"/>
                <a:cs typeface="Calisto MT"/>
              </a:rPr>
              <a:t>exas Advanced </a:t>
            </a:r>
            <a:r>
              <a:rPr lang="en-US" sz="2000" dirty="0">
                <a:latin typeface="Calisto MT"/>
                <a:cs typeface="Calisto MT"/>
              </a:rPr>
              <a:t>C</a:t>
            </a:r>
            <a:r>
              <a:rPr lang="en-US" sz="2000" dirty="0" smtClean="0">
                <a:latin typeface="Calisto MT"/>
                <a:cs typeface="Calisto MT"/>
              </a:rPr>
              <a:t>omputing </a:t>
            </a:r>
            <a:r>
              <a:rPr lang="en-US" sz="2000" dirty="0">
                <a:latin typeface="Calisto MT"/>
                <a:cs typeface="Calisto MT"/>
              </a:rPr>
              <a:t>C</a:t>
            </a:r>
            <a:r>
              <a:rPr lang="en-US" sz="2000" dirty="0" smtClean="0">
                <a:latin typeface="Calisto MT"/>
                <a:cs typeface="Calisto MT"/>
              </a:rPr>
              <a:t>enter (</a:t>
            </a:r>
            <a:r>
              <a:rPr lang="en-US" sz="2000" cap="small" dirty="0" err="1" smtClean="0">
                <a:latin typeface="Calisto MT"/>
                <a:cs typeface="Calisto MT"/>
              </a:rPr>
              <a:t>tacc</a:t>
            </a:r>
            <a:r>
              <a:rPr lang="en-US" sz="2000" dirty="0" smtClean="0">
                <a:latin typeface="Calisto MT"/>
                <a:cs typeface="Calisto MT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alisto MT"/>
                <a:cs typeface="Calisto MT"/>
              </a:rPr>
              <a:t>Each machine runs Linux on an Intel Xeon 2.7 GHz with 32</a:t>
            </a:r>
            <a:r>
              <a:rPr lang="en-US" sz="2000" cap="small" dirty="0" smtClean="0">
                <a:latin typeface="Calisto MT"/>
                <a:cs typeface="Calisto MT"/>
              </a:rPr>
              <a:t>gb</a:t>
            </a:r>
            <a:r>
              <a:rPr lang="en-US" sz="2000" dirty="0" smtClean="0">
                <a:latin typeface="Calisto MT"/>
                <a:cs typeface="Calisto MT"/>
              </a:rPr>
              <a:t> of </a:t>
            </a:r>
            <a:r>
              <a:rPr lang="en-US" sz="2000" cap="small" dirty="0" smtClean="0">
                <a:latin typeface="Calisto MT"/>
                <a:cs typeface="Calisto MT"/>
              </a:rPr>
              <a:t>ram</a:t>
            </a:r>
            <a:r>
              <a:rPr lang="en-US" sz="2000" dirty="0" smtClean="0">
                <a:latin typeface="Calisto MT"/>
                <a:cs typeface="Calisto M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47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096210" y="2018634"/>
            <a:ext cx="7218948" cy="922421"/>
          </a:xfrm>
          <a:prstGeom prst="roundRect">
            <a:avLst>
              <a:gd name="adj" fmla="val 14325"/>
            </a:avLst>
          </a:prstGeom>
          <a:solidFill>
            <a:schemeClr val="tx2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57531" y="601981"/>
            <a:ext cx="7492999" cy="1239520"/>
          </a:xfrm>
        </p:spPr>
        <p:txBody>
          <a:bodyPr/>
          <a:lstStyle/>
          <a:p>
            <a:pPr>
              <a:spcBef>
                <a:spcPts val="2400"/>
              </a:spcBef>
              <a:buAutoNum type="arabicParenBoth"/>
            </a:pPr>
            <a:r>
              <a:rPr lang="en-US" sz="2200" dirty="0" smtClean="0"/>
              <a:t>What are the verifier’s costs?</a:t>
            </a:r>
          </a:p>
          <a:p>
            <a:pPr>
              <a:spcBef>
                <a:spcPts val="2400"/>
              </a:spcBef>
              <a:buAutoNum type="arabicParenBoth"/>
            </a:pPr>
            <a:r>
              <a:rPr lang="en-US" sz="2200" dirty="0" smtClean="0"/>
              <a:t>What are the </a:t>
            </a:r>
            <a:r>
              <a:rPr lang="en-US" sz="2200" dirty="0" err="1" smtClean="0"/>
              <a:t>prover’s</a:t>
            </a:r>
            <a:r>
              <a:rPr lang="en-US" sz="2200" dirty="0" smtClean="0"/>
              <a:t> costs?</a:t>
            </a:r>
            <a:endParaRPr lang="en-US" sz="2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7056" y="5256195"/>
            <a:ext cx="7862569" cy="123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  <a:buAutoNum type="arabicParenBoth" startAt="3"/>
            </a:pPr>
            <a:r>
              <a:rPr lang="en-US" sz="2200" dirty="0" smtClean="0"/>
              <a:t>How do the front-ends compare to each other?</a:t>
            </a:r>
          </a:p>
          <a:p>
            <a:pPr>
              <a:spcBef>
                <a:spcPts val="2400"/>
              </a:spcBef>
              <a:buAutoNum type="arabicParenBoth" startAt="3"/>
            </a:pPr>
            <a:r>
              <a:rPr lang="en-US" sz="2200" dirty="0" smtClean="0"/>
              <a:t>Are the constants good or bad?</a:t>
            </a:r>
            <a:endParaRPr lang="en-US" sz="2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3017" y="1997644"/>
            <a:ext cx="7519720" cy="2868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None/>
              <a:tabLst>
                <a:tab pos="3368675" algn="l"/>
              </a:tabLst>
            </a:pPr>
            <a:r>
              <a:rPr lang="en-US" sz="2200" dirty="0" smtClean="0">
                <a:solidFill>
                  <a:schemeClr val="accent1"/>
                </a:solidFill>
              </a:rPr>
              <a:t>Proof length	288 bytes</a:t>
            </a:r>
          </a:p>
          <a:p>
            <a:pPr marL="0" indent="0">
              <a:spcBef>
                <a:spcPts val="1000"/>
              </a:spcBef>
              <a:buNone/>
              <a:tabLst>
                <a:tab pos="3368675" algn="l"/>
              </a:tabLst>
            </a:pPr>
            <a:r>
              <a:rPr lang="en-US" sz="2200" dirty="0" smtClean="0">
                <a:solidFill>
                  <a:schemeClr val="accent1"/>
                </a:solidFill>
              </a:rPr>
              <a:t>V per-instance	6 </a:t>
            </a:r>
            <a:r>
              <a:rPr lang="en-US" sz="2200" dirty="0" err="1" smtClean="0">
                <a:solidFill>
                  <a:schemeClr val="accent1"/>
                </a:solidFill>
              </a:rPr>
              <a:t>ms</a:t>
            </a:r>
            <a:r>
              <a:rPr lang="en-US" sz="2200" dirty="0" smtClean="0">
                <a:solidFill>
                  <a:schemeClr val="accent1"/>
                </a:solidFill>
              </a:rPr>
              <a:t> + (|x| + |y|)･3 </a:t>
            </a:r>
            <a:r>
              <a:rPr lang="en-US" sz="2200" dirty="0" smtClean="0">
                <a:solidFill>
                  <a:schemeClr val="accent1"/>
                </a:solidFill>
                <a:cs typeface="Baskerville"/>
              </a:rPr>
              <a:t>µ</a:t>
            </a:r>
            <a:r>
              <a:rPr lang="en-US" sz="2200" dirty="0" smtClean="0">
                <a:solidFill>
                  <a:schemeClr val="accent1"/>
                </a:solidFill>
              </a:rPr>
              <a:t>s</a:t>
            </a:r>
          </a:p>
          <a:p>
            <a:pPr marL="0" indent="0">
              <a:spcBef>
                <a:spcPts val="1000"/>
              </a:spcBef>
              <a:buNone/>
              <a:tabLst>
                <a:tab pos="3368675" algn="l"/>
              </a:tabLst>
            </a:pPr>
            <a:r>
              <a:rPr lang="en-US" sz="2200" dirty="0" smtClean="0">
                <a:solidFill>
                  <a:schemeClr val="accent1"/>
                </a:solidFill>
              </a:rPr>
              <a:t>V pre-processing	</a:t>
            </a:r>
            <a:r>
              <a:rPr lang="en-US" sz="2200" dirty="0">
                <a:solidFill>
                  <a:schemeClr val="accent1"/>
                </a:solidFill>
              </a:rPr>
              <a:t>|</a:t>
            </a:r>
            <a:r>
              <a:rPr lang="en-US" sz="2200" dirty="0" smtClean="0">
                <a:solidFill>
                  <a:schemeClr val="accent1"/>
                </a:solidFill>
              </a:rPr>
              <a:t>C|･180 </a:t>
            </a:r>
            <a:r>
              <a:rPr lang="en-US" sz="2200" dirty="0" smtClean="0">
                <a:solidFill>
                  <a:schemeClr val="accent1"/>
                </a:solidFill>
                <a:cs typeface="Baskerville"/>
              </a:rPr>
              <a:t>µ</a:t>
            </a:r>
            <a:r>
              <a:rPr lang="en-US" sz="2200" dirty="0" smtClean="0">
                <a:solidFill>
                  <a:schemeClr val="accent1"/>
                </a:solidFill>
              </a:rPr>
              <a:t>s</a:t>
            </a:r>
            <a:endParaRPr lang="en-US" sz="2200" dirty="0">
              <a:solidFill>
                <a:schemeClr val="accent1"/>
              </a:solidFill>
            </a:endParaRPr>
          </a:p>
          <a:p>
            <a:pPr marL="0" indent="0">
              <a:spcBef>
                <a:spcPts val="1000"/>
              </a:spcBef>
              <a:buNone/>
              <a:tabLst>
                <a:tab pos="3368675" algn="l"/>
              </a:tabLst>
            </a:pPr>
            <a:r>
              <a:rPr lang="en-US" sz="2200" dirty="0" smtClean="0">
                <a:solidFill>
                  <a:schemeClr val="accent1"/>
                </a:solidFill>
              </a:rPr>
              <a:t>P per-instance	</a:t>
            </a:r>
            <a:r>
              <a:rPr lang="en-US" sz="2200" dirty="0">
                <a:solidFill>
                  <a:schemeClr val="accent1"/>
                </a:solidFill>
              </a:rPr>
              <a:t>|</a:t>
            </a:r>
            <a:r>
              <a:rPr lang="en-US" sz="2200" dirty="0" smtClean="0">
                <a:solidFill>
                  <a:schemeClr val="accent1"/>
                </a:solidFill>
              </a:rPr>
              <a:t>C|･</a:t>
            </a:r>
            <a:r>
              <a:rPr lang="en-US" sz="2200" dirty="0" smtClean="0">
                <a:solidFill>
                  <a:schemeClr val="accent1"/>
                </a:solidFill>
                <a:sym typeface="Wingdings"/>
              </a:rPr>
              <a:t>6</a:t>
            </a:r>
            <a:r>
              <a:rPr lang="en-US" sz="2200" dirty="0" smtClean="0">
                <a:solidFill>
                  <a:schemeClr val="accent1"/>
                </a:solidFill>
              </a:rPr>
              <a:t>0 </a:t>
            </a:r>
            <a:r>
              <a:rPr lang="en-US" sz="2200" dirty="0" smtClean="0">
                <a:solidFill>
                  <a:schemeClr val="accent1"/>
                </a:solidFill>
                <a:cs typeface="Baskerville"/>
              </a:rPr>
              <a:t>µ</a:t>
            </a:r>
            <a:r>
              <a:rPr lang="en-US" sz="2200" dirty="0" smtClean="0">
                <a:solidFill>
                  <a:schemeClr val="accent1"/>
                </a:solidFill>
              </a:rPr>
              <a:t>s +|</a:t>
            </a:r>
            <a:r>
              <a:rPr lang="en-US" sz="2200" dirty="0" err="1" smtClean="0">
                <a:solidFill>
                  <a:schemeClr val="accent1"/>
                </a:solidFill>
              </a:rPr>
              <a:t>C|log</a:t>
            </a:r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|C</a:t>
            </a:r>
            <a:r>
              <a:rPr lang="en-US" sz="2200" dirty="0" smtClean="0">
                <a:solidFill>
                  <a:schemeClr val="accent1"/>
                </a:solidFill>
              </a:rPr>
              <a:t>|･0.9</a:t>
            </a:r>
            <a:r>
              <a:rPr lang="en-US" sz="2200" dirty="0" smtClean="0">
                <a:solidFill>
                  <a:schemeClr val="accent1"/>
                </a:solidFill>
                <a:cs typeface="Baskerville"/>
              </a:rPr>
              <a:t>µ</a:t>
            </a:r>
            <a:r>
              <a:rPr lang="en-US" sz="2200" dirty="0" smtClean="0">
                <a:solidFill>
                  <a:schemeClr val="accent1"/>
                </a:solidFill>
              </a:rPr>
              <a:t>s</a:t>
            </a:r>
          </a:p>
          <a:p>
            <a:pPr marL="0" indent="0">
              <a:spcBef>
                <a:spcPts val="1000"/>
              </a:spcBef>
              <a:buNone/>
              <a:tabLst>
                <a:tab pos="3368675" algn="l"/>
              </a:tabLst>
            </a:pPr>
            <a:r>
              <a:rPr lang="en-US" sz="2200" dirty="0" smtClean="0">
                <a:solidFill>
                  <a:schemeClr val="accent1"/>
                </a:solidFill>
              </a:rPr>
              <a:t>P’s memory requirements	O(|</a:t>
            </a:r>
            <a:r>
              <a:rPr lang="en-US" sz="2200" dirty="0" err="1" smtClean="0">
                <a:solidFill>
                  <a:schemeClr val="accent1"/>
                </a:solidFill>
              </a:rPr>
              <a:t>C|log|C</a:t>
            </a:r>
            <a:r>
              <a:rPr lang="en-US" sz="2200" dirty="0" smtClean="0">
                <a:solidFill>
                  <a:schemeClr val="accent1"/>
                </a:solidFill>
              </a:rPr>
              <a:t>|)	</a:t>
            </a:r>
          </a:p>
          <a:p>
            <a:pPr marL="0" indent="0">
              <a:spcBef>
                <a:spcPts val="1000"/>
              </a:spcBef>
              <a:buNone/>
            </a:pPr>
            <a:endParaRPr lang="en-US" sz="2200" dirty="0" smtClean="0">
              <a:solidFill>
                <a:schemeClr val="accent1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96210" y="2870588"/>
            <a:ext cx="7245685" cy="2035626"/>
          </a:xfrm>
          <a:prstGeom prst="roundRect">
            <a:avLst>
              <a:gd name="adj" fmla="val 14325"/>
            </a:avLst>
          </a:prstGeom>
          <a:solidFill>
            <a:schemeClr val="tx2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70757" y="4377213"/>
            <a:ext cx="2338068" cy="528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r>
              <a:rPr lang="en-US" sz="2200" dirty="0" smtClean="0">
                <a:solidFill>
                  <a:schemeClr val="accent1"/>
                </a:solidFill>
              </a:rPr>
              <a:t>(|C|: circuit size)</a:t>
            </a:r>
            <a:endParaRPr lang="en-US" sz="2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/>
      <p:bldP spid="6" grpId="0"/>
      <p:bldP spid="9" grpId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560926" y="1351422"/>
            <a:ext cx="8022148" cy="65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Extrapolated </a:t>
            </a:r>
            <a:r>
              <a:rPr lang="en-US" sz="2000" dirty="0" err="1" smtClean="0">
                <a:solidFill>
                  <a:srgbClr val="000000"/>
                </a:solidFill>
              </a:rPr>
              <a:t>prover</a:t>
            </a:r>
            <a:r>
              <a:rPr lang="en-US" sz="2000" dirty="0" smtClean="0">
                <a:solidFill>
                  <a:srgbClr val="000000"/>
                </a:solidFill>
              </a:rPr>
              <a:t> execution time, normalized to Buffet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9386" y="352138"/>
            <a:ext cx="8477150" cy="1113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How does the </a:t>
            </a:r>
            <a:r>
              <a:rPr lang="en-US" dirty="0" err="1" smtClean="0">
                <a:solidFill>
                  <a:schemeClr val="tx1"/>
                </a:solidFill>
              </a:rPr>
              <a:t>prover’s</a:t>
            </a:r>
            <a:r>
              <a:rPr lang="en-US" dirty="0" smtClean="0">
                <a:solidFill>
                  <a:schemeClr val="tx1"/>
                </a:solidFill>
              </a:rPr>
              <a:t> cost vary with the choice of front-end?</a:t>
            </a:r>
          </a:p>
        </p:txBody>
      </p:sp>
      <p:pic>
        <p:nvPicPr>
          <p:cNvPr id="2" name="Picture 1" descr="Slide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163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0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0" y="1297943"/>
            <a:ext cx="9144000" cy="65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Extrapolated </a:t>
            </a:r>
            <a:r>
              <a:rPr lang="en-US" sz="2000" dirty="0" err="1" smtClean="0">
                <a:solidFill>
                  <a:srgbClr val="000000"/>
                </a:solidFill>
              </a:rPr>
              <a:t>prover</a:t>
            </a:r>
            <a:r>
              <a:rPr lang="en-US" sz="2000" dirty="0" smtClean="0">
                <a:solidFill>
                  <a:srgbClr val="000000"/>
                </a:solidFill>
              </a:rPr>
              <a:t> execution time, normalized to native execution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9594" y="352138"/>
            <a:ext cx="8477150" cy="1113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All of the front-ends have terrible concrete performance</a:t>
            </a:r>
          </a:p>
        </p:txBody>
      </p:sp>
      <p:pic>
        <p:nvPicPr>
          <p:cNvPr id="3" name="Picture 2" descr="Slide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16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6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005286"/>
              </p:ext>
            </p:extLst>
          </p:nvPr>
        </p:nvGraphicFramePr>
        <p:xfrm>
          <a:off x="1698484" y="1729575"/>
          <a:ext cx="5996214" cy="304800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1599214"/>
                <a:gridCol w="1485070"/>
                <a:gridCol w="1442358"/>
                <a:gridCol w="1469572"/>
              </a:tblGrid>
              <a:tr h="393529"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 smtClean="0">
                          <a:solidFill>
                            <a:schemeClr val="tx2"/>
                          </a:solidFill>
                        </a:rPr>
                        <a:t>approach</a:t>
                      </a:r>
                      <a:endParaRPr lang="en-US" sz="22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2"/>
                          </a:solidFill>
                        </a:rPr>
                        <a:t>ASIC</a:t>
                      </a:r>
                      <a:endParaRPr lang="en-US" sz="22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2"/>
                          </a:solidFill>
                        </a:rPr>
                        <a:t>CPU</a:t>
                      </a:r>
                      <a:endParaRPr lang="en-US" sz="22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2"/>
                          </a:solidFill>
                        </a:rPr>
                        <a:t>ASIC</a:t>
                      </a:r>
                      <a:endParaRPr lang="en-US" sz="22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3529"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 smtClean="0">
                          <a:solidFill>
                            <a:schemeClr val="tx2"/>
                          </a:solidFill>
                        </a:rPr>
                        <a:t>m × m</a:t>
                      </a:r>
                    </a:p>
                    <a:p>
                      <a:pPr algn="l"/>
                      <a:r>
                        <a:rPr lang="en-US" sz="2200" b="0" dirty="0" smtClean="0">
                          <a:solidFill>
                            <a:schemeClr val="tx2"/>
                          </a:solidFill>
                        </a:rPr>
                        <a:t>mat.</a:t>
                      </a:r>
                      <a:r>
                        <a:rPr lang="en-US" sz="2200" b="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2200" b="0" baseline="0" dirty="0" err="1" smtClean="0">
                          <a:solidFill>
                            <a:schemeClr val="tx2"/>
                          </a:solidFill>
                        </a:rPr>
                        <a:t>mult</a:t>
                      </a:r>
                      <a:endParaRPr lang="en-US" sz="22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2"/>
                          </a:solidFill>
                        </a:rPr>
                        <a:t>215</a:t>
                      </a:r>
                      <a:endParaRPr lang="en-US" sz="22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en-US" sz="22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2"/>
                          </a:solidFill>
                        </a:rPr>
                        <a:t>215</a:t>
                      </a:r>
                      <a:endParaRPr lang="en-US" sz="22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3529"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merge sort</a:t>
                      </a:r>
                    </a:p>
                    <a:p>
                      <a:pPr algn="l"/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m elements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256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32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512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5445"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KMP</a:t>
                      </a:r>
                      <a:r>
                        <a:rPr lang="en-US" sz="22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  <a:p>
                      <a:pPr algn="l"/>
                      <a:r>
                        <a:rPr lang="en-US" sz="2200" baseline="0" dirty="0" err="1" smtClean="0">
                          <a:solidFill>
                            <a:schemeClr val="tx2"/>
                          </a:solidFill>
                        </a:rPr>
                        <a:t>str</a:t>
                      </a:r>
                      <a:r>
                        <a:rPr lang="en-US" sz="22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2"/>
                          </a:solidFill>
                        </a:rPr>
                        <a:t>len</a:t>
                      </a:r>
                      <a:r>
                        <a:rPr lang="en-US" sz="2200" baseline="0" dirty="0" smtClean="0">
                          <a:solidFill>
                            <a:schemeClr val="tx2"/>
                          </a:solidFill>
                        </a:rPr>
                        <a:t>: m</a:t>
                      </a:r>
                    </a:p>
                    <a:p>
                      <a:pPr algn="l"/>
                      <a:r>
                        <a:rPr lang="en-US" sz="2200" baseline="0" dirty="0" err="1" smtClean="0">
                          <a:solidFill>
                            <a:schemeClr val="tx2"/>
                          </a:solidFill>
                        </a:rPr>
                        <a:t>substr</a:t>
                      </a:r>
                      <a:r>
                        <a:rPr lang="en-US" sz="22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2"/>
                          </a:solidFill>
                        </a:rPr>
                        <a:t>len</a:t>
                      </a:r>
                      <a:r>
                        <a:rPr lang="en-US" sz="2200" baseline="0" dirty="0" smtClean="0">
                          <a:solidFill>
                            <a:schemeClr val="tx2"/>
                          </a:solidFill>
                        </a:rPr>
                        <a:t>: k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m=320,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k=32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m=160,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k=16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m=2900,</a:t>
                      </a:r>
                    </a:p>
                    <a:p>
                      <a:pPr algn="ctr"/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k=256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757141" y="4825823"/>
            <a:ext cx="5758414" cy="11478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301876" y="1229259"/>
            <a:ext cx="2959748" cy="522014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dirty="0" err="1" smtClean="0"/>
              <a:t>Zaatar</a:t>
            </a:r>
            <a:endParaRPr 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06898" y="1202521"/>
            <a:ext cx="2040022" cy="612729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Wingdings" charset="2"/>
              <a:buNone/>
            </a:pPr>
            <a:r>
              <a:rPr lang="en-US" sz="2200" dirty="0" smtClean="0"/>
              <a:t>BCTV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891742" y="1202521"/>
            <a:ext cx="2040022" cy="567372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Wingdings" charset="2"/>
              <a:buNone/>
            </a:pPr>
            <a:r>
              <a:rPr lang="en-US" sz="2200" dirty="0" smtClean="0"/>
              <a:t>Buffet</a:t>
            </a:r>
            <a:endParaRPr lang="en-US" sz="2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763945" y="1678396"/>
            <a:ext cx="5776680" cy="21247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/>
          <p:cNvSpPr/>
          <p:nvPr/>
        </p:nvSpPr>
        <p:spPr>
          <a:xfrm>
            <a:off x="1453552" y="1488205"/>
            <a:ext cx="317501" cy="3020785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/>
          <p:cNvSpPr/>
          <p:nvPr/>
        </p:nvSpPr>
        <p:spPr>
          <a:xfrm>
            <a:off x="7501660" y="1637026"/>
            <a:ext cx="317501" cy="3020785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63367" y="5239232"/>
            <a:ext cx="8380107" cy="1511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The data reflect a “gate budget” of ≈10</a:t>
            </a:r>
            <a:r>
              <a:rPr lang="en-US" baseline="30000" dirty="0"/>
              <a:t>7</a:t>
            </a:r>
            <a:r>
              <a:rPr lang="en-US" dirty="0" smtClean="0"/>
              <a:t> gates. </a:t>
            </a:r>
          </a:p>
          <a:p>
            <a:pPr marL="0" indent="0">
              <a:buNone/>
            </a:pPr>
            <a:r>
              <a:rPr lang="en-US" dirty="0" smtClean="0"/>
              <a:t>Pre-processing costs 10-30 minutes; proving costs 8-13 minutes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63367" y="337820"/>
            <a:ext cx="8126114" cy="1113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The maximum input size is far too small to be called practical</a:t>
            </a:r>
          </a:p>
        </p:txBody>
      </p:sp>
    </p:spTree>
    <p:extLst>
      <p:ext uri="{BB962C8B-B14F-4D97-AF65-F5344CB8AC3E}">
        <p14:creationId xmlns:p14="http://schemas.microsoft.com/office/powerpoint/2010/main" val="131341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0" y="338222"/>
            <a:ext cx="7455568" cy="734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Summary of concrete performance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6638" y="1262603"/>
            <a:ext cx="8512112" cy="5261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Front-end: generality brings a concrete price (but better in theory)</a:t>
            </a:r>
          </a:p>
          <a:p>
            <a:pPr>
              <a:spcBef>
                <a:spcPts val="3000"/>
              </a:spcBef>
            </a:pPr>
            <a:r>
              <a:rPr lang="en-US" sz="2200" dirty="0" smtClean="0"/>
              <a:t>Verifier’s “variable costs”: </a:t>
            </a:r>
            <a:r>
              <a:rPr lang="en-US" sz="2200" dirty="0" smtClean="0">
                <a:solidFill>
                  <a:schemeClr val="accent1"/>
                </a:solidFill>
              </a:rPr>
              <a:t>genuinely inexpensive</a:t>
            </a:r>
          </a:p>
          <a:p>
            <a:pPr>
              <a:spcBef>
                <a:spcPts val="800"/>
              </a:spcBef>
            </a:pPr>
            <a:r>
              <a:rPr lang="en-US" sz="2200" dirty="0" smtClean="0"/>
              <a:t>Verifier’s “pre-processing”: depends on your perspective</a:t>
            </a:r>
          </a:p>
          <a:p>
            <a:pPr>
              <a:spcBef>
                <a:spcPts val="800"/>
              </a:spcBef>
            </a:pPr>
            <a:r>
              <a:rPr lang="en-US" sz="2200" dirty="0" err="1" smtClean="0"/>
              <a:t>Prover’s</a:t>
            </a:r>
            <a:r>
              <a:rPr lang="en-US" sz="2200" dirty="0" smtClean="0"/>
              <a:t> computational costs: </a:t>
            </a:r>
            <a:r>
              <a:rPr lang="en-US" sz="2200" dirty="0" smtClean="0">
                <a:solidFill>
                  <a:srgbClr val="FF0000"/>
                </a:solidFill>
              </a:rPr>
              <a:t>near-total disaster</a:t>
            </a:r>
          </a:p>
          <a:p>
            <a:pPr>
              <a:spcBef>
                <a:spcPts val="3000"/>
              </a:spcBef>
            </a:pPr>
            <a:r>
              <a:rPr lang="en-US" sz="2200" dirty="0" smtClean="0"/>
              <a:t>Memory: creates </a:t>
            </a:r>
            <a:r>
              <a:rPr lang="en-US" sz="2200" dirty="0"/>
              <a:t>scaling limit </a:t>
            </a:r>
            <a:r>
              <a:rPr lang="en-US" sz="2200" dirty="0" smtClean="0"/>
              <a:t>for verifier and </a:t>
            </a:r>
            <a:r>
              <a:rPr lang="en-US" sz="2200" dirty="0" err="1" smtClean="0"/>
              <a:t>prover</a:t>
            </a:r>
            <a:endParaRPr lang="en-US" sz="2200" dirty="0" smtClean="0"/>
          </a:p>
          <a:p>
            <a:pPr marL="0" indent="0">
              <a:spcBef>
                <a:spcPts val="3600"/>
              </a:spcBef>
              <a:buNone/>
            </a:pPr>
            <a:r>
              <a:rPr lang="en-US" dirty="0" smtClean="0"/>
              <a:t>Alternatives?</a:t>
            </a:r>
            <a:endParaRPr lang="en-US" dirty="0"/>
          </a:p>
          <a:p>
            <a:pPr>
              <a:spcBef>
                <a:spcPts val="800"/>
              </a:spcBef>
            </a:pPr>
            <a:r>
              <a:rPr lang="en-US" sz="2200" dirty="0" smtClean="0"/>
              <a:t>Proof-carrying data </a:t>
            </a:r>
            <a:r>
              <a:rPr lang="en-US" sz="2000" dirty="0" smtClean="0"/>
              <a:t>[</a:t>
            </a:r>
            <a:r>
              <a:rPr lang="en-US" sz="2000" cap="small" dirty="0" smtClean="0"/>
              <a:t>bcct</a:t>
            </a:r>
            <a:r>
              <a:rPr lang="en-US" sz="2000" dirty="0" smtClean="0"/>
              <a:t>13, </a:t>
            </a:r>
            <a:r>
              <a:rPr lang="en-US" sz="2000" cap="small" dirty="0" smtClean="0"/>
              <a:t>bctv</a:t>
            </a:r>
            <a:r>
              <a:rPr lang="en-US" sz="2000" dirty="0" smtClean="0"/>
              <a:t>14b, </a:t>
            </a:r>
            <a:r>
              <a:rPr lang="en-US" sz="2000" cap="small" dirty="0" smtClean="0"/>
              <a:t>ctv</a:t>
            </a:r>
            <a:r>
              <a:rPr lang="en-US" sz="2000" dirty="0" smtClean="0"/>
              <a:t>15]</a:t>
            </a:r>
            <a:r>
              <a:rPr lang="en-US" sz="2200" dirty="0" smtClean="0"/>
              <a:t>: better in theory, but most concrete costs are orders of magnitude worse</a:t>
            </a:r>
          </a:p>
          <a:p>
            <a:pPr>
              <a:spcBef>
                <a:spcPts val="800"/>
              </a:spcBef>
            </a:pPr>
            <a:r>
              <a:rPr lang="en-US" sz="2200" dirty="0" smtClean="0"/>
              <a:t>GKR-derived systems </a:t>
            </a:r>
            <a:r>
              <a:rPr lang="en-US" sz="2000" dirty="0" smtClean="0"/>
              <a:t>[</a:t>
            </a:r>
            <a:r>
              <a:rPr lang="en-US" sz="2000" cap="small" dirty="0" smtClean="0"/>
              <a:t>cmt</a:t>
            </a:r>
            <a:r>
              <a:rPr lang="en-US" sz="2000" dirty="0" smtClean="0"/>
              <a:t>12, </a:t>
            </a:r>
            <a:r>
              <a:rPr lang="en-US" sz="2000" cap="small" dirty="0" smtClean="0"/>
              <a:t>vsbw</a:t>
            </a:r>
            <a:r>
              <a:rPr lang="en-US" sz="2000" dirty="0" smtClean="0"/>
              <a:t>13, …]</a:t>
            </a:r>
            <a:r>
              <a:rPr lang="en-US" sz="2200" dirty="0" smtClean="0"/>
              <a:t>: great verifier performance; some expressivity limitations</a:t>
            </a:r>
          </a:p>
          <a:p>
            <a:pPr>
              <a:spcBef>
                <a:spcPts val="800"/>
              </a:spcBef>
            </a:pPr>
            <a:endParaRPr lang="en-US" sz="2200" dirty="0"/>
          </a:p>
          <a:p>
            <a:pPr>
              <a:spcBef>
                <a:spcPts val="8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9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274" y="338222"/>
            <a:ext cx="7455568" cy="734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Where do we go from here?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3162" y="1356180"/>
            <a:ext cx="8420206" cy="2119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One option: target domains where </a:t>
            </a:r>
            <a:r>
              <a:rPr lang="en-US" dirty="0" err="1" smtClean="0"/>
              <a:t>prover</a:t>
            </a:r>
            <a:r>
              <a:rPr lang="en-US" dirty="0" smtClean="0"/>
              <a:t> cost is tolerable</a:t>
            </a:r>
          </a:p>
          <a:p>
            <a:r>
              <a:rPr lang="en-US" dirty="0" smtClean="0"/>
              <a:t>Anonymity for </a:t>
            </a:r>
            <a:r>
              <a:rPr lang="en-US" dirty="0" err="1" smtClean="0"/>
              <a:t>Bitcoin</a:t>
            </a:r>
            <a:r>
              <a:rPr lang="en-US" dirty="0" smtClean="0"/>
              <a:t>: </a:t>
            </a:r>
            <a:r>
              <a:rPr lang="en-US" dirty="0" err="1" smtClean="0"/>
              <a:t>Zerocash</a:t>
            </a:r>
            <a:r>
              <a:rPr lang="en-US" dirty="0" smtClean="0"/>
              <a:t> </a:t>
            </a:r>
            <a:r>
              <a:rPr lang="en-US" sz="2000" dirty="0" smtClean="0"/>
              <a:t>[</a:t>
            </a:r>
            <a:r>
              <a:rPr lang="en-US" sz="2000" cap="small" dirty="0" err="1" smtClean="0"/>
              <a:t>bcggmtv</a:t>
            </a:r>
            <a:r>
              <a:rPr lang="en-US" sz="2000" cap="small" dirty="0" smtClean="0"/>
              <a:t> </a:t>
            </a:r>
            <a:r>
              <a:rPr lang="en-US" sz="2000" dirty="0" smtClean="0"/>
              <a:t>Oakland</a:t>
            </a:r>
            <a:r>
              <a:rPr lang="en-US" sz="2000" cap="small" dirty="0" smtClean="0"/>
              <a:t>14]</a:t>
            </a:r>
            <a:endParaRPr lang="en-US" dirty="0" smtClean="0"/>
          </a:p>
          <a:p>
            <a:r>
              <a:rPr lang="en-US" dirty="0" smtClean="0"/>
              <a:t>Location-private tolling </a:t>
            </a:r>
            <a:r>
              <a:rPr lang="en-US" sz="2000" dirty="0" smtClean="0"/>
              <a:t>[</a:t>
            </a:r>
            <a:r>
              <a:rPr lang="en-US" sz="2000" cap="small" dirty="0" err="1" smtClean="0"/>
              <a:t>pbb</a:t>
            </a:r>
            <a:r>
              <a:rPr lang="en-US" sz="2000" cap="small" dirty="0" smtClean="0"/>
              <a:t> </a:t>
            </a:r>
            <a:r>
              <a:rPr lang="en-US" sz="1800" dirty="0" smtClean="0"/>
              <a:t>Security</a:t>
            </a:r>
            <a:r>
              <a:rPr lang="en-US" sz="2000" dirty="0" smtClean="0"/>
              <a:t>09]</a:t>
            </a:r>
            <a:r>
              <a:rPr lang="en-US" dirty="0" smtClean="0"/>
              <a:t>: Pantry </a:t>
            </a:r>
            <a:r>
              <a:rPr lang="en-US" sz="2000" dirty="0" smtClean="0"/>
              <a:t>[</a:t>
            </a:r>
            <a:r>
              <a:rPr lang="en-US" sz="2000" cap="small" dirty="0" err="1" smtClean="0"/>
              <a:t>bfrsbw</a:t>
            </a:r>
            <a:r>
              <a:rPr lang="en-US" sz="2000" cap="small" dirty="0" smtClean="0"/>
              <a:t> sosp</a:t>
            </a:r>
            <a:r>
              <a:rPr lang="en-US" sz="2000" dirty="0" smtClean="0"/>
              <a:t>13</a:t>
            </a:r>
            <a:r>
              <a:rPr lang="en-US" sz="2000" cap="small" dirty="0" smtClean="0"/>
              <a:t>]</a:t>
            </a:r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8206" y="3874790"/>
            <a:ext cx="8512112" cy="1298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Another option: try to motivate theoretical advances</a:t>
            </a:r>
          </a:p>
        </p:txBody>
      </p:sp>
    </p:spTree>
    <p:extLst>
      <p:ext uri="{BB962C8B-B14F-4D97-AF65-F5344CB8AC3E}">
        <p14:creationId xmlns:p14="http://schemas.microsoft.com/office/powerpoint/2010/main" val="123493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944117" y="1429345"/>
            <a:ext cx="7637555" cy="554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 charset="2"/>
              <a:buAutoNum type="arabicParenBoth"/>
            </a:pPr>
            <a:r>
              <a:rPr lang="en-US" dirty="0" smtClean="0"/>
              <a:t>Summary of state of the art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51378" y="2577174"/>
            <a:ext cx="7884193" cy="610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(2)  Reality check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9566" y="3781260"/>
            <a:ext cx="7637555" cy="59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(3)  Next steps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00545" y="3785810"/>
            <a:ext cx="2147455" cy="556379"/>
          </a:xfrm>
          <a:prstGeom prst="roundRect">
            <a:avLst>
              <a:gd name="adj" fmla="val 14325"/>
            </a:avLst>
          </a:prstGeom>
          <a:solidFill>
            <a:schemeClr val="tx2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76107" y="670499"/>
            <a:ext cx="809452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600" dirty="0" smtClean="0">
                <a:solidFill>
                  <a:schemeClr val="tx2"/>
                </a:solidFill>
              </a:rPr>
              <a:t>Good news:</a:t>
            </a:r>
          </a:p>
        </p:txBody>
      </p:sp>
      <p:sp>
        <p:nvSpPr>
          <p:cNvPr id="3" name="Rectangle 2"/>
          <p:cNvSpPr/>
          <p:nvPr/>
        </p:nvSpPr>
        <p:spPr>
          <a:xfrm>
            <a:off x="576107" y="4136423"/>
            <a:ext cx="788523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600" dirty="0" smtClean="0">
                <a:solidFill>
                  <a:schemeClr val="tx2"/>
                </a:solidFill>
              </a:rPr>
              <a:t>Bad news: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9454" y="1302916"/>
            <a:ext cx="7614001" cy="2322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200" dirty="0" smtClean="0"/>
              <a:t>Running code; cost reductions of 10</a:t>
            </a:r>
            <a:r>
              <a:rPr lang="en-US" sz="2200" baseline="30000" dirty="0" smtClean="0"/>
              <a:t>20</a:t>
            </a:r>
            <a:r>
              <a:rPr lang="en-US" sz="2200" dirty="0" smtClean="0"/>
              <a:t> vs. theory</a:t>
            </a:r>
            <a:endParaRPr lang="en-US" sz="2200" baseline="30000" dirty="0" smtClean="0"/>
          </a:p>
          <a:p>
            <a:pPr>
              <a:spcBef>
                <a:spcPts val="1200"/>
              </a:spcBef>
            </a:pPr>
            <a:r>
              <a:rPr lang="en-US" sz="2200" dirty="0" smtClean="0"/>
              <a:t>Compilers from C to verifiable computations</a:t>
            </a:r>
          </a:p>
          <a:p>
            <a:pPr>
              <a:spcBef>
                <a:spcPts val="1200"/>
              </a:spcBef>
            </a:pPr>
            <a:r>
              <a:rPr lang="en-US" sz="2200" dirty="0" err="1" smtClean="0"/>
              <a:t>Stateful</a:t>
            </a:r>
            <a:r>
              <a:rPr lang="en-US" sz="2200" dirty="0" smtClean="0"/>
              <a:t> computations; remote inputs, outputs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Concretely efficient verifiers</a:t>
            </a:r>
            <a:endParaRPr lang="en-US" sz="2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4852" y="4711121"/>
            <a:ext cx="7854147" cy="1350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600"/>
              </a:spcBef>
            </a:pPr>
            <a:r>
              <a:rPr lang="en-US" sz="2200" dirty="0" smtClean="0"/>
              <a:t>Small computations, extreme expense, etc.</a:t>
            </a:r>
            <a:endParaRPr lang="en-US" sz="2200" baseline="30000" dirty="0" smtClean="0"/>
          </a:p>
          <a:p>
            <a:pPr>
              <a:spcBef>
                <a:spcPts val="1600"/>
              </a:spcBef>
            </a:pPr>
            <a:r>
              <a:rPr lang="en-US" sz="2200" dirty="0" smtClean="0"/>
              <a:t>Useful only for special-purpose applications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932484" y="738902"/>
            <a:ext cx="2025431" cy="4987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300" cap="small" dirty="0" smtClean="0">
                <a:solidFill>
                  <a:schemeClr val="accent5"/>
                </a:solidFill>
              </a:rPr>
              <a:t>sbw11</a:t>
            </a:r>
          </a:p>
          <a:p>
            <a:pPr marL="0" indent="0" algn="r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300" cap="small" dirty="0" smtClean="0">
                <a:solidFill>
                  <a:schemeClr val="accent5"/>
                </a:solidFill>
              </a:rPr>
              <a:t>cmt12</a:t>
            </a:r>
          </a:p>
          <a:p>
            <a:pPr marL="0" indent="0" algn="r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300" cap="small" dirty="0" smtClean="0">
                <a:solidFill>
                  <a:schemeClr val="accent5"/>
                </a:solidFill>
              </a:rPr>
              <a:t>smbw12</a:t>
            </a:r>
          </a:p>
          <a:p>
            <a:pPr marL="0" indent="0" algn="r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300" cap="small" dirty="0" smtClean="0">
                <a:solidFill>
                  <a:schemeClr val="accent5"/>
                </a:solidFill>
              </a:rPr>
              <a:t>trmp12</a:t>
            </a:r>
          </a:p>
          <a:p>
            <a:pPr marL="0" indent="0" algn="r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300" cap="small" dirty="0" smtClean="0">
                <a:solidFill>
                  <a:schemeClr val="accent5"/>
                </a:solidFill>
              </a:rPr>
              <a:t>svpbbw12</a:t>
            </a:r>
          </a:p>
          <a:p>
            <a:pPr marL="0" indent="0" algn="r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300" cap="small" dirty="0" smtClean="0">
                <a:solidFill>
                  <a:schemeClr val="accent5"/>
                </a:solidFill>
              </a:rPr>
              <a:t>sbvbpw13</a:t>
            </a:r>
          </a:p>
          <a:p>
            <a:pPr marL="0" indent="0" algn="r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300" cap="small" dirty="0" smtClean="0">
                <a:solidFill>
                  <a:schemeClr val="accent5"/>
                </a:solidFill>
              </a:rPr>
              <a:t>vsbw13</a:t>
            </a:r>
          </a:p>
          <a:p>
            <a:pPr marL="0" indent="0" algn="r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300" cap="small" dirty="0" smtClean="0">
                <a:solidFill>
                  <a:schemeClr val="accent5"/>
                </a:solidFill>
              </a:rPr>
              <a:t>pghr13</a:t>
            </a:r>
          </a:p>
          <a:p>
            <a:pPr marL="0" indent="0" algn="r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300" dirty="0" smtClean="0">
                <a:solidFill>
                  <a:schemeClr val="accent5"/>
                </a:solidFill>
              </a:rPr>
              <a:t>Thaler</a:t>
            </a:r>
            <a:r>
              <a:rPr lang="en-US" sz="1300" cap="small" dirty="0" smtClean="0">
                <a:solidFill>
                  <a:schemeClr val="accent5"/>
                </a:solidFill>
              </a:rPr>
              <a:t>13</a:t>
            </a:r>
          </a:p>
          <a:p>
            <a:pPr marL="0" indent="0" algn="r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300" cap="small" dirty="0" smtClean="0">
                <a:solidFill>
                  <a:schemeClr val="accent5"/>
                </a:solidFill>
              </a:rPr>
              <a:t>bcgtv13</a:t>
            </a:r>
          </a:p>
          <a:p>
            <a:pPr marL="0" indent="0" algn="r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300" cap="small" dirty="0" smtClean="0">
                <a:solidFill>
                  <a:schemeClr val="accent5"/>
                </a:solidFill>
              </a:rPr>
              <a:t>bfrsbw13</a:t>
            </a:r>
          </a:p>
          <a:p>
            <a:pPr marL="0" indent="0" algn="r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300" cap="small" dirty="0" smtClean="0">
                <a:solidFill>
                  <a:schemeClr val="accent5"/>
                </a:solidFill>
              </a:rPr>
              <a:t>bfr13</a:t>
            </a:r>
          </a:p>
          <a:p>
            <a:pPr marL="0" indent="0" algn="r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300" cap="small" dirty="0" smtClean="0">
                <a:solidFill>
                  <a:schemeClr val="accent5"/>
                </a:solidFill>
              </a:rPr>
              <a:t>dfkp13</a:t>
            </a:r>
          </a:p>
          <a:p>
            <a:pPr marL="0" indent="0" algn="r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300" cap="small" dirty="0" smtClean="0">
                <a:solidFill>
                  <a:schemeClr val="accent5"/>
                </a:solidFill>
              </a:rPr>
              <a:t>bctv14</a:t>
            </a:r>
            <a:r>
              <a:rPr lang="en-US" sz="1300" dirty="0" smtClean="0">
                <a:solidFill>
                  <a:schemeClr val="accent5"/>
                </a:solidFill>
              </a:rPr>
              <a:t>a</a:t>
            </a:r>
          </a:p>
          <a:p>
            <a:pPr marL="0" indent="0" algn="r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300" cap="small" dirty="0" smtClean="0">
                <a:solidFill>
                  <a:schemeClr val="accent5"/>
                </a:solidFill>
              </a:rPr>
              <a:t>bctv</a:t>
            </a:r>
            <a:r>
              <a:rPr lang="en-US" sz="1300" dirty="0" smtClean="0">
                <a:solidFill>
                  <a:schemeClr val="accent5"/>
                </a:solidFill>
              </a:rPr>
              <a:t>14b</a:t>
            </a:r>
          </a:p>
          <a:p>
            <a:pPr marL="0" indent="0" algn="r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300" cap="small" dirty="0" smtClean="0">
                <a:solidFill>
                  <a:schemeClr val="accent5"/>
                </a:solidFill>
              </a:rPr>
              <a:t>   bcggmtv14</a:t>
            </a:r>
          </a:p>
          <a:p>
            <a:pPr marL="0" indent="0" algn="r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300" cap="small" dirty="0" smtClean="0">
                <a:solidFill>
                  <a:schemeClr val="accent5"/>
                </a:solidFill>
              </a:rPr>
              <a:t>fl14</a:t>
            </a:r>
          </a:p>
          <a:p>
            <a:pPr marL="0" indent="0" algn="r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300" cap="small" dirty="0" smtClean="0">
                <a:solidFill>
                  <a:schemeClr val="accent5"/>
                </a:solidFill>
              </a:rPr>
              <a:t>kppsst14</a:t>
            </a:r>
          </a:p>
          <a:p>
            <a:pPr marL="0" indent="0" algn="r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300" cap="small" dirty="0" smtClean="0">
                <a:solidFill>
                  <a:schemeClr val="accent5"/>
                </a:solidFill>
              </a:rPr>
              <a:t>fgv14</a:t>
            </a:r>
          </a:p>
          <a:p>
            <a:pPr marL="0" indent="0" algn="r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300" cap="small" dirty="0" smtClean="0">
                <a:solidFill>
                  <a:schemeClr val="accent5"/>
                </a:solidFill>
              </a:rPr>
              <a:t>bbfr14</a:t>
            </a:r>
          </a:p>
          <a:p>
            <a:pPr marL="0" indent="0" algn="r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300" cap="small" dirty="0" smtClean="0">
                <a:solidFill>
                  <a:schemeClr val="accent5"/>
                </a:solidFill>
              </a:rPr>
              <a:t>wsrhbw15</a:t>
            </a:r>
          </a:p>
          <a:p>
            <a:pPr marL="0" indent="0" algn="r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300" cap="small" dirty="0" smtClean="0">
                <a:solidFill>
                  <a:schemeClr val="accent5"/>
                </a:solidFill>
              </a:rPr>
              <a:t>cfhkknpz15</a:t>
            </a:r>
          </a:p>
          <a:p>
            <a:pPr marL="0" indent="0" algn="r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300" cap="small" dirty="0" smtClean="0">
                <a:solidFill>
                  <a:schemeClr val="accent5"/>
                </a:solidFill>
              </a:rPr>
              <a:t>ctv15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024091" y="2849809"/>
            <a:ext cx="923636" cy="285749"/>
          </a:xfrm>
          <a:prstGeom prst="roundRect">
            <a:avLst>
              <a:gd name="adj" fmla="val 14325"/>
            </a:avLst>
          </a:prstGeom>
          <a:solidFill>
            <a:schemeClr val="tx2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71393" y="3290594"/>
            <a:ext cx="1029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5A1705"/>
                </a:solidFill>
                <a:sym typeface="Wingdings"/>
              </a:rPr>
              <a:t>SOSP (!)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571619" y="3144762"/>
            <a:ext cx="471714" cy="205620"/>
          </a:xfrm>
          <a:prstGeom prst="straightConnector1">
            <a:avLst/>
          </a:prstGeom>
          <a:ln w="22225"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80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  <p:bldP spid="17" grpId="0" animBg="1"/>
      <p:bldP spid="17" grpId="1" animBg="1"/>
      <p:bldP spid="8" grpId="0"/>
      <p:bldP spid="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83162" y="433769"/>
            <a:ext cx="8512112" cy="102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What we need: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4732" y="3874807"/>
            <a:ext cx="8512112" cy="603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What we are less worried about: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8309" y="955137"/>
            <a:ext cx="8512112" cy="2547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dirty="0" smtClean="0"/>
              <a:t>1000x improvements in </a:t>
            </a:r>
            <a:r>
              <a:rPr lang="en-US" dirty="0" err="1" smtClean="0"/>
              <a:t>prover</a:t>
            </a:r>
            <a:r>
              <a:rPr lang="en-US" dirty="0" smtClean="0"/>
              <a:t> performance … </a:t>
            </a:r>
          </a:p>
          <a:p>
            <a:pPr lvl="1">
              <a:spcBef>
                <a:spcPts val="800"/>
              </a:spcBef>
              <a:buFont typeface="Wingdings" charset="2"/>
              <a:buChar char="§"/>
            </a:pPr>
            <a:r>
              <a:rPr lang="en-US" dirty="0" smtClean="0"/>
              <a:t>… and verifier’s pre-processing costs (ideally)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Inexpensive handling of state …</a:t>
            </a:r>
          </a:p>
          <a:p>
            <a:pPr lvl="1">
              <a:spcBef>
                <a:spcPts val="800"/>
              </a:spcBef>
              <a:buFont typeface="Wingdings" charset="2"/>
              <a:buChar char="§"/>
            </a:pPr>
            <a:r>
              <a:rPr lang="en-US" dirty="0" smtClean="0"/>
              <a:t>… and more generally, “the outside world”</a:t>
            </a:r>
          </a:p>
          <a:p>
            <a:pPr>
              <a:spcBef>
                <a:spcPts val="1200"/>
              </a:spcBef>
            </a:pPr>
            <a:r>
              <a:rPr lang="en-US" dirty="0"/>
              <a:t>Standard assumptions (ideally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6814" y="4422903"/>
            <a:ext cx="8512112" cy="220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294171"/>
                </a:solidFill>
              </a:rPr>
              <a:t>Non-interactivity </a:t>
            </a:r>
            <a:r>
              <a:rPr lang="en-US" dirty="0" smtClean="0"/>
              <a:t>(depending on the application)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294171"/>
                </a:solidFill>
              </a:rPr>
              <a:t>Pre-processing</a:t>
            </a:r>
            <a:r>
              <a:rPr lang="en-US" dirty="0" smtClean="0"/>
              <a:t> (if costs are reasonable)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294171"/>
                </a:solidFill>
              </a:rPr>
              <a:t>Succinctness</a:t>
            </a:r>
            <a:r>
              <a:rPr lang="en-US" dirty="0" smtClean="0"/>
              <a:t> (proof can be bigger, verifier can work harder)</a:t>
            </a:r>
          </a:p>
        </p:txBody>
      </p:sp>
    </p:spTree>
    <p:extLst>
      <p:ext uri="{BB962C8B-B14F-4D97-AF65-F5344CB8AC3E}">
        <p14:creationId xmlns:p14="http://schemas.microsoft.com/office/powerpoint/2010/main" val="380121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273" y="338222"/>
            <a:ext cx="8484937" cy="734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 smtClean="0"/>
              <a:t>Wishlist</a:t>
            </a:r>
            <a:r>
              <a:rPr lang="en-US" sz="2800" dirty="0" smtClean="0"/>
              <a:t> (1)</a:t>
            </a: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8203" y="1401593"/>
            <a:ext cx="8445270" cy="750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Probabilistic proof protocols that do not require circuits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4833" y="3802654"/>
            <a:ext cx="8124425" cy="777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rgbClr val="2D2F2B"/>
                </a:solidFill>
              </a:rPr>
              <a:t>More efficient reductions from programs to circuits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0182" y="2356099"/>
            <a:ext cx="8445270" cy="1012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Variant: special-purpose algorithms for outsourcing pieces of computations, which integrate with circuit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7239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06" y="271382"/>
            <a:ext cx="7455568" cy="734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 smtClean="0"/>
              <a:t>Wishlist</a:t>
            </a:r>
            <a:r>
              <a:rPr lang="en-US" sz="2800" dirty="0"/>
              <a:t> </a:t>
            </a:r>
            <a:r>
              <a:rPr lang="en-US" sz="2800" dirty="0" smtClean="0"/>
              <a:t>(2)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8312" y="1904266"/>
            <a:ext cx="8351692" cy="1999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600"/>
              </a:spcBef>
            </a:pPr>
            <a:r>
              <a:rPr lang="en-US" sz="2200" dirty="0" smtClean="0"/>
              <a:t>Endow IKO’s arguments with more properties or lower costs</a:t>
            </a:r>
          </a:p>
          <a:p>
            <a:pPr lvl="1">
              <a:spcBef>
                <a:spcPts val="800"/>
              </a:spcBef>
              <a:buFont typeface="Wingdings" charset="2"/>
              <a:buChar char="§"/>
            </a:pPr>
            <a:r>
              <a:rPr lang="en-US" dirty="0" smtClean="0"/>
              <a:t>Reuse the pre-processing work beyond a batch</a:t>
            </a:r>
          </a:p>
          <a:p>
            <a:pPr lvl="1">
              <a:spcBef>
                <a:spcPts val="800"/>
              </a:spcBef>
              <a:buFont typeface="Wingdings" charset="2"/>
              <a:buChar char="§"/>
            </a:pPr>
            <a:r>
              <a:rPr lang="en-US" dirty="0" smtClean="0"/>
              <a:t>Make the protocol zero knowledge</a:t>
            </a:r>
          </a:p>
          <a:p>
            <a:pPr lvl="1">
              <a:spcBef>
                <a:spcPts val="800"/>
              </a:spcBef>
              <a:buFont typeface="Wingdings" charset="2"/>
              <a:buChar char="§"/>
            </a:pPr>
            <a:r>
              <a:rPr lang="en-US" dirty="0" smtClean="0"/>
              <a:t>Enhance efficiency via stronger assumptions and/or analysis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8312" y="1094135"/>
            <a:ext cx="8124425" cy="777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rgbClr val="2D2F2B"/>
                </a:solidFill>
              </a:rPr>
              <a:t>Construct short PCPs that are efficient and simple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11575" y="4187599"/>
            <a:ext cx="8124425" cy="959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rgbClr val="2D2F2B"/>
                </a:solidFill>
              </a:rPr>
              <a:t>Improve GGPR’s QAPs or the cryptography used to query it (disclaimer: the status quo represents massive progress!)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11575" y="5422843"/>
            <a:ext cx="8124425" cy="1087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rgbClr val="2D2F2B"/>
                </a:solidFill>
              </a:rPr>
              <a:t>Apply and possibly develop special-purpose proof systems for cryptographic operations (to accelerate verifier via offloading)</a:t>
            </a:r>
          </a:p>
        </p:txBody>
      </p:sp>
      <p:sp>
        <p:nvSpPr>
          <p:cNvPr id="17" name="Rectangle 9"/>
          <p:cNvSpPr>
            <a:spLocks/>
          </p:cNvSpPr>
          <p:nvPr/>
        </p:nvSpPr>
        <p:spPr bwMode="auto">
          <a:xfrm>
            <a:off x="734209" y="3196049"/>
            <a:ext cx="7901133" cy="1171582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182880" tIns="0" rIns="0" bIns="109728" anchor="ctr"/>
          <a:lstStyle/>
          <a:p>
            <a:r>
              <a:rPr lang="en-US" sz="2400" dirty="0"/>
              <a:t>Lots of other ideas needed; we don’t know what they are!</a:t>
            </a:r>
          </a:p>
        </p:txBody>
      </p:sp>
    </p:spTree>
    <p:extLst>
      <p:ext uri="{BB962C8B-B14F-4D97-AF65-F5344CB8AC3E}">
        <p14:creationId xmlns:p14="http://schemas.microsoft.com/office/powerpoint/2010/main" val="154421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274" y="324854"/>
            <a:ext cx="7455568" cy="734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Conclusion and take-</a:t>
            </a:r>
            <a:r>
              <a:rPr lang="en-US" sz="2800" dirty="0" err="1" smtClean="0"/>
              <a:t>aways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3266" y="1342811"/>
            <a:ext cx="8353365" cy="4993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Exciting area, with good news and bad news: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Lots of progress, but …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… “it’s been implemented” != “it’s plausibly deployable”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dirty="0" smtClean="0"/>
              <a:t>Overhead rooted in circuit representation and QAPs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dirty="0" smtClean="0"/>
              <a:t>Theoretical breakthroughs are needed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dirty="0" smtClean="0"/>
              <a:t>Incentive: the potential is huge!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98110" y="5837990"/>
            <a:ext cx="7455568" cy="734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2600" dirty="0" smtClean="0"/>
              <a:t>(http://</a:t>
            </a:r>
            <a:r>
              <a:rPr lang="en-US" sz="2600" dirty="0" err="1" smtClean="0"/>
              <a:t>www.pepper-project.org</a:t>
            </a:r>
            <a:r>
              <a:rPr lang="en-US" sz="2600" dirty="0" smtClean="0"/>
              <a:t>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431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944117" y="1792195"/>
            <a:ext cx="7637555" cy="771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 charset="2"/>
              <a:buAutoNum type="arabicParenBoth"/>
            </a:pPr>
            <a:r>
              <a:rPr lang="en-US" dirty="0" smtClean="0"/>
              <a:t>Summary of state of the art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51378" y="2850912"/>
            <a:ext cx="7884193" cy="1072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(2)  Reality check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9566" y="3956650"/>
            <a:ext cx="7637555" cy="1072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(3)  Next steps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34021" y="774408"/>
            <a:ext cx="24834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3000" dirty="0" smtClean="0">
                <a:solidFill>
                  <a:schemeClr val="tx2"/>
                </a:solidFill>
              </a:rPr>
              <a:t>This talk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00545" y="1685635"/>
            <a:ext cx="4398819" cy="669637"/>
          </a:xfrm>
          <a:prstGeom prst="roundRect">
            <a:avLst>
              <a:gd name="adj" fmla="val 14325"/>
            </a:avLst>
          </a:prstGeom>
          <a:solidFill>
            <a:schemeClr val="tx2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4740525" y="1351843"/>
            <a:ext cx="4294617" cy="4583735"/>
          </a:xfrm>
          <a:prstGeom prst="roundRect">
            <a:avLst>
              <a:gd name="adj" fmla="val 6439"/>
            </a:avLst>
          </a:prstGeom>
          <a:solidFill>
            <a:schemeClr val="tx2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321904" y="3076218"/>
            <a:ext cx="1594557" cy="776111"/>
          </a:xfrm>
          <a:prstGeom prst="roundRect">
            <a:avLst>
              <a:gd name="adj" fmla="val 14325"/>
            </a:avLst>
          </a:prstGeom>
          <a:solidFill>
            <a:schemeClr val="tx2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9637" y="2642898"/>
            <a:ext cx="1373909" cy="1011980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29910" y="1378755"/>
            <a:ext cx="406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back-end</a:t>
            </a:r>
          </a:p>
          <a:p>
            <a:pPr algn="ctr"/>
            <a:r>
              <a:rPr lang="en-US" sz="2200" dirty="0" smtClean="0"/>
              <a:t>(probabilistic proof protocol)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76385" y="1378755"/>
            <a:ext cx="41032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front-end</a:t>
            </a:r>
          </a:p>
          <a:p>
            <a:pPr algn="ctr"/>
            <a:r>
              <a:rPr lang="en-US" sz="2200" dirty="0" smtClean="0"/>
              <a:t>(program translator)</a:t>
            </a:r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5389486" y="2450985"/>
            <a:ext cx="1360056" cy="684850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91795" y="3792403"/>
            <a:ext cx="1360056" cy="737263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5667" y="2223410"/>
            <a:ext cx="4002425" cy="2461479"/>
          </a:xfrm>
          <a:prstGeom prst="roundRect">
            <a:avLst>
              <a:gd name="adj" fmla="val 14325"/>
            </a:avLst>
          </a:prstGeom>
          <a:noFill/>
          <a:ln w="19050">
            <a:solidFill>
              <a:schemeClr val="tx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8355" y="474234"/>
            <a:ext cx="83369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600" dirty="0" smtClean="0">
                <a:solidFill>
                  <a:schemeClr val="tx2"/>
                </a:solidFill>
              </a:rPr>
              <a:t>Common framework in state of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smtClean="0">
                <a:solidFill>
                  <a:schemeClr val="tx2"/>
                </a:solidFill>
              </a:rPr>
              <a:t>the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smtClean="0">
                <a:solidFill>
                  <a:schemeClr val="tx2"/>
                </a:solidFill>
              </a:rPr>
              <a:t>art systems: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911139" y="2202628"/>
            <a:ext cx="4015147" cy="2482261"/>
          </a:xfrm>
          <a:prstGeom prst="roundRect">
            <a:avLst>
              <a:gd name="adj" fmla="val 14325"/>
            </a:avLst>
          </a:prstGeom>
          <a:noFill/>
          <a:ln w="19050">
            <a:solidFill>
              <a:schemeClr val="tx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343697" y="3795925"/>
            <a:ext cx="2170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arithmetic circuit</a:t>
            </a:r>
          </a:p>
          <a:p>
            <a:pPr algn="ctr"/>
            <a:r>
              <a:rPr lang="en-US" sz="2000" dirty="0" smtClean="0"/>
              <a:t>(non-det. input)</a:t>
            </a:r>
            <a:endParaRPr lang="en-US" sz="2000" dirty="0"/>
          </a:p>
          <a:p>
            <a:pPr algn="ctr"/>
            <a:endParaRPr lang="en-US" sz="20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978956" y="2903822"/>
            <a:ext cx="20078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5"/>
                </a:solidFill>
              </a:rPr>
              <a:t>c</a:t>
            </a:r>
            <a:r>
              <a:rPr lang="en-US" sz="2200" dirty="0" smtClean="0">
                <a:solidFill>
                  <a:schemeClr val="accent5"/>
                </a:solidFill>
              </a:rPr>
              <a:t>entral construction: QAPs </a:t>
            </a:r>
            <a:r>
              <a:rPr lang="en-US" dirty="0" smtClean="0">
                <a:solidFill>
                  <a:schemeClr val="accent5"/>
                </a:solidFill>
              </a:rPr>
              <a:t>[</a:t>
            </a:r>
            <a:r>
              <a:rPr lang="en-US" cap="small" dirty="0" smtClean="0">
                <a:solidFill>
                  <a:schemeClr val="accent5"/>
                </a:solidFill>
              </a:rPr>
              <a:t>ggpr</a:t>
            </a:r>
            <a:r>
              <a:rPr lang="en-US" sz="1600" dirty="0" smtClean="0">
                <a:solidFill>
                  <a:schemeClr val="accent5"/>
                </a:solidFill>
              </a:rPr>
              <a:t>12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922828" y="3132667"/>
            <a:ext cx="1" cy="658630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98806" y="3183688"/>
            <a:ext cx="90680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x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2440" y="3186423"/>
            <a:ext cx="974897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y, </a:t>
            </a:r>
            <a:r>
              <a:rPr lang="en-US" sz="2400" dirty="0">
                <a:solidFill>
                  <a:schemeClr val="tx2"/>
                </a:solidFill>
              </a:rPr>
              <a:t>π</a:t>
            </a:r>
            <a:r>
              <a:rPr lang="en-US" sz="2400" dirty="0" smtClean="0">
                <a:solidFill>
                  <a:schemeClr val="tx2"/>
                </a:solidFill>
              </a:rPr>
              <a:t> 	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086006" y="2655469"/>
            <a:ext cx="666273" cy="974667"/>
            <a:chOff x="3189622" y="2781210"/>
            <a:chExt cx="2076450" cy="2233757"/>
          </a:xfrm>
        </p:grpSpPr>
        <p:sp>
          <p:nvSpPr>
            <p:cNvPr id="34" name="Rectangle 33"/>
            <p:cNvSpPr/>
            <p:nvPr/>
          </p:nvSpPr>
          <p:spPr>
            <a:xfrm>
              <a:off x="3562653" y="2894552"/>
              <a:ext cx="234774" cy="522975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223534" y="3184081"/>
              <a:ext cx="34433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562653" y="3643043"/>
              <a:ext cx="234774" cy="522975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215707" y="3926379"/>
              <a:ext cx="34433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4123503" y="3525184"/>
              <a:ext cx="234774" cy="522975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118286" y="4302850"/>
              <a:ext cx="234774" cy="522975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686962" y="2935212"/>
              <a:ext cx="234774" cy="522975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118286" y="2781210"/>
              <a:ext cx="234774" cy="522975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97396" y="3872926"/>
              <a:ext cx="234774" cy="522975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533958" y="4491992"/>
              <a:ext cx="234774" cy="522975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189622" y="4754564"/>
              <a:ext cx="34433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797427" y="3974180"/>
              <a:ext cx="326076" cy="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358277" y="3202278"/>
              <a:ext cx="31564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3799766" y="3084254"/>
              <a:ext cx="10221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768732" y="4617026"/>
              <a:ext cx="34955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4347843" y="4167489"/>
              <a:ext cx="339119" cy="537994"/>
              <a:chOff x="4413250" y="680686"/>
              <a:chExt cx="447675" cy="784908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4413250" y="1465594"/>
                <a:ext cx="24064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4653895" y="680686"/>
                <a:ext cx="20703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653895" y="680686"/>
                <a:ext cx="0" cy="784908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4371009" y="3918542"/>
              <a:ext cx="320858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921736" y="3202278"/>
              <a:ext cx="34433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921736" y="4117288"/>
              <a:ext cx="34433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901985" y="3084254"/>
              <a:ext cx="221518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687513" y="2583676"/>
            <a:ext cx="1263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main(){</a:t>
            </a:r>
          </a:p>
          <a:p>
            <a:r>
              <a:rPr lang="en-US" sz="2000" dirty="0" smtClean="0"/>
              <a:t> ...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255833" y="3148476"/>
            <a:ext cx="540781" cy="10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46545" y="3795925"/>
            <a:ext cx="143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 program</a:t>
            </a:r>
          </a:p>
          <a:p>
            <a:pPr algn="ctr"/>
            <a:endParaRPr lang="en-US" sz="20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5371775" y="3871574"/>
            <a:ext cx="140368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prover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5369685" y="2530219"/>
            <a:ext cx="140368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verifier</a:t>
            </a:r>
            <a:endParaRPr lang="en-US" sz="2400" dirty="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6239896" y="3144762"/>
            <a:ext cx="0" cy="637300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190060" y="3145837"/>
            <a:ext cx="874889" cy="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64299" y="4780821"/>
            <a:ext cx="4243414" cy="1590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lang="en-US" sz="2200" dirty="0"/>
              <a:t>interactive argument </a:t>
            </a:r>
            <a:r>
              <a:rPr lang="en-US" dirty="0"/>
              <a:t>[</a:t>
            </a:r>
            <a:r>
              <a:rPr lang="en-US" cap="small" dirty="0"/>
              <a:t>iko</a:t>
            </a:r>
            <a:r>
              <a:rPr lang="en-US" sz="1600" dirty="0"/>
              <a:t>07</a:t>
            </a:r>
            <a:r>
              <a:rPr lang="en-US" dirty="0"/>
              <a:t>]</a:t>
            </a:r>
          </a:p>
          <a:p>
            <a:pPr>
              <a:spcBef>
                <a:spcPts val="800"/>
              </a:spcBef>
            </a:pPr>
            <a:r>
              <a:rPr lang="en-US" sz="2200" dirty="0"/>
              <a:t>non-interactive </a:t>
            </a:r>
            <a:r>
              <a:rPr lang="en-US" sz="2200" dirty="0" smtClean="0"/>
              <a:t>argument </a:t>
            </a:r>
            <a:r>
              <a:rPr lang="en-US" dirty="0" smtClean="0"/>
              <a:t>[</a:t>
            </a:r>
            <a:r>
              <a:rPr lang="en-US" sz="1600" dirty="0" smtClean="0"/>
              <a:t>Groth10, Lipmaa12</a:t>
            </a:r>
            <a:r>
              <a:rPr lang="en-US" dirty="0" smtClean="0"/>
              <a:t>, </a:t>
            </a:r>
            <a:r>
              <a:rPr lang="en-US" cap="small" dirty="0" smtClean="0"/>
              <a:t>ggpr</a:t>
            </a:r>
            <a:r>
              <a:rPr lang="en-US" sz="1600" dirty="0" smtClean="0"/>
              <a:t>12</a:t>
            </a:r>
            <a:r>
              <a:rPr lang="en-US" dirty="0"/>
              <a:t>]</a:t>
            </a:r>
          </a:p>
          <a:p>
            <a:pPr>
              <a:spcBef>
                <a:spcPts val="800"/>
              </a:spcBef>
            </a:pPr>
            <a:r>
              <a:rPr lang="en-US" sz="2200" dirty="0" smtClean="0"/>
              <a:t>interactive proof </a:t>
            </a:r>
            <a:r>
              <a:rPr lang="en-US" dirty="0" smtClean="0"/>
              <a:t>[</a:t>
            </a:r>
            <a:r>
              <a:rPr lang="en-US" cap="small" dirty="0" smtClean="0"/>
              <a:t>gkr</a:t>
            </a:r>
            <a:r>
              <a:rPr lang="en-US" sz="1600" dirty="0" smtClean="0"/>
              <a:t>08</a:t>
            </a:r>
            <a:r>
              <a:rPr lang="en-US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6118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7" grpId="0" animBg="1"/>
      <p:bldP spid="7" grpId="1" animBg="1"/>
      <p:bldP spid="7" grpId="2" animBg="1"/>
      <p:bldP spid="5" grpId="0"/>
      <p:bldP spid="10" grpId="0" animBg="1"/>
      <p:bldP spid="11" grpId="0" animBg="1"/>
      <p:bldP spid="14" grpId="0" animBg="1"/>
      <p:bldP spid="20" grpId="0"/>
      <p:bldP spid="25" grpId="0"/>
      <p:bldP spid="26" grpId="0"/>
      <p:bldP spid="64" grpId="0"/>
      <p:bldP spid="65" grpId="0"/>
      <p:bldP spid="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/>
          <p:nvPr/>
        </p:nvSpPr>
        <p:spPr>
          <a:xfrm>
            <a:off x="4789714" y="1484960"/>
            <a:ext cx="2152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prover</a:t>
            </a:r>
            <a:endParaRPr lang="en-US" sz="2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16857" y="1527293"/>
            <a:ext cx="1657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verifier</a:t>
            </a:r>
            <a:endParaRPr lang="en-US" sz="2400" dirty="0"/>
          </a:p>
        </p:txBody>
      </p:sp>
      <p:sp>
        <p:nvSpPr>
          <p:cNvPr id="70" name="Content Placeholder 2"/>
          <p:cNvSpPr txBox="1">
            <a:spLocks/>
          </p:cNvSpPr>
          <p:nvPr/>
        </p:nvSpPr>
        <p:spPr>
          <a:xfrm>
            <a:off x="509415" y="398878"/>
            <a:ext cx="8537068" cy="755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0"/>
              </a:spcBef>
              <a:buFont typeface="Wingdings" charset="2"/>
              <a:buNone/>
            </a:pPr>
            <a:r>
              <a:rPr lang="en-US" sz="2200" dirty="0" smtClean="0"/>
              <a:t>Attempt 1: Use PCPs that are asymptotically short</a:t>
            </a:r>
            <a:endParaRPr lang="en-US" sz="2200" dirty="0"/>
          </a:p>
        </p:txBody>
      </p:sp>
      <p:sp>
        <p:nvSpPr>
          <p:cNvPr id="71" name="TextBox 70"/>
          <p:cNvSpPr txBox="1"/>
          <p:nvPr/>
        </p:nvSpPr>
        <p:spPr>
          <a:xfrm>
            <a:off x="510803" y="760685"/>
            <a:ext cx="300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</a:t>
            </a:r>
            <a:r>
              <a:rPr lang="en-US" cap="small" dirty="0" smtClean="0">
                <a:solidFill>
                  <a:schemeClr val="tx2"/>
                </a:solidFill>
              </a:rPr>
              <a:t>almss</a:t>
            </a:r>
            <a:r>
              <a:rPr lang="en-US" sz="1600" dirty="0" smtClean="0">
                <a:solidFill>
                  <a:schemeClr val="tx2"/>
                </a:solidFill>
              </a:rPr>
              <a:t>92, AS92</a:t>
            </a:r>
            <a:r>
              <a:rPr lang="en-US" dirty="0" smtClean="0">
                <a:solidFill>
                  <a:schemeClr val="tx2"/>
                </a:solidFill>
              </a:rPr>
              <a:t>]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 rot="5400000">
            <a:off x="5284813" y="2629741"/>
            <a:ext cx="1240561" cy="521714"/>
            <a:chOff x="4618795" y="3129238"/>
            <a:chExt cx="1240561" cy="521714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4759041" y="3330463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922802" y="3322274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086563" y="3322274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250324" y="3330439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414085" y="3322274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Content Placeholder 2"/>
            <p:cNvSpPr txBox="1">
              <a:spLocks/>
            </p:cNvSpPr>
            <p:nvPr/>
          </p:nvSpPr>
          <p:spPr>
            <a:xfrm>
              <a:off x="5349274" y="3129238"/>
              <a:ext cx="510082" cy="52171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457200" indent="-457200" algn="l" defTabSz="914400" rtl="0" eaLnBrk="1" latinLnBrk="0" hangingPunct="1">
                <a:spcBef>
                  <a:spcPts val="2000"/>
                </a:spcBef>
                <a:buClr>
                  <a:srgbClr val="333333"/>
                </a:buClr>
                <a:buFont typeface="Wingdings" charset="2"/>
                <a:buChar char="§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9144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051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76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195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... 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618795" y="3315864"/>
              <a:ext cx="1087881" cy="315912"/>
            </a:xfrm>
            <a:prstGeom prst="rect">
              <a:avLst/>
            </a:prstGeom>
            <a:noFill/>
            <a:ln w="28575">
              <a:solidFill>
                <a:srgbClr val="5A170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 flipH="1">
            <a:off x="2396105" y="2798506"/>
            <a:ext cx="2342495" cy="207377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 rot="21362018">
            <a:off x="3045962" y="2822530"/>
            <a:ext cx="1240561" cy="521714"/>
            <a:chOff x="4618795" y="3129238"/>
            <a:chExt cx="1240561" cy="521714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4759041" y="3330463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922802" y="3322274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086563" y="3322274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5250324" y="3330439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414085" y="3322274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Content Placeholder 2"/>
            <p:cNvSpPr txBox="1">
              <a:spLocks/>
            </p:cNvSpPr>
            <p:nvPr/>
          </p:nvSpPr>
          <p:spPr>
            <a:xfrm>
              <a:off x="5349274" y="3129238"/>
              <a:ext cx="510082" cy="52171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457200" indent="-457200" algn="l" defTabSz="914400" rtl="0" eaLnBrk="1" latinLnBrk="0" hangingPunct="1">
                <a:spcBef>
                  <a:spcPts val="2000"/>
                </a:spcBef>
                <a:buClr>
                  <a:srgbClr val="333333"/>
                </a:buClr>
                <a:buFont typeface="Wingdings" charset="2"/>
                <a:buChar char="§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9144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051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76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195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... 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18795" y="3315864"/>
              <a:ext cx="1087881" cy="315912"/>
            </a:xfrm>
            <a:prstGeom prst="rect">
              <a:avLst/>
            </a:prstGeom>
            <a:noFill/>
            <a:ln w="28575">
              <a:solidFill>
                <a:srgbClr val="5A170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819160" y="2824031"/>
            <a:ext cx="1574800" cy="667536"/>
            <a:chOff x="2819160" y="3274286"/>
            <a:chExt cx="1574800" cy="667536"/>
          </a:xfrm>
        </p:grpSpPr>
        <p:sp>
          <p:nvSpPr>
            <p:cNvPr id="101" name="Oval 100"/>
            <p:cNvSpPr/>
            <p:nvPr/>
          </p:nvSpPr>
          <p:spPr>
            <a:xfrm rot="21393018">
              <a:off x="2819160" y="3274286"/>
              <a:ext cx="1574800" cy="667536"/>
            </a:xfrm>
            <a:prstGeom prst="ellipse">
              <a:avLst/>
            </a:prstGeom>
            <a:noFill/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/>
            <p:cNvGrpSpPr/>
            <p:nvPr/>
          </p:nvGrpSpPr>
          <p:grpSpPr>
            <a:xfrm rot="21393018">
              <a:off x="2844560" y="3482430"/>
              <a:ext cx="1437206" cy="267667"/>
              <a:chOff x="1103903" y="3354016"/>
              <a:chExt cx="2219785" cy="789058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>
                <a:off x="1103903" y="3358566"/>
                <a:ext cx="2210797" cy="784508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>
                <a:off x="1112891" y="3354016"/>
                <a:ext cx="2210797" cy="784508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1" name="Rectangle 110"/>
          <p:cNvSpPr/>
          <p:nvPr/>
        </p:nvSpPr>
        <p:spPr>
          <a:xfrm rot="5400000">
            <a:off x="4610578" y="1777108"/>
            <a:ext cx="2530497" cy="2157867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 rot="5400000">
            <a:off x="187999" y="2036092"/>
            <a:ext cx="2520386" cy="1651782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621323" y="3487158"/>
            <a:ext cx="165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cap="small" dirty="0" smtClean="0">
                <a:solidFill>
                  <a:schemeClr val="accent5"/>
                </a:solidFill>
              </a:rPr>
              <a:t>accept/reject</a:t>
            </a:r>
            <a:endParaRPr lang="en-US" sz="2000" b="1" cap="small" dirty="0">
              <a:solidFill>
                <a:schemeClr val="accent5"/>
              </a:solidFill>
            </a:endParaRPr>
          </a:p>
        </p:txBody>
      </p:sp>
      <p:cxnSp>
        <p:nvCxnSpPr>
          <p:cNvPr id="192" name="Straight Arrow Connector 191"/>
          <p:cNvCxnSpPr/>
          <p:nvPr/>
        </p:nvCxnSpPr>
        <p:spPr>
          <a:xfrm flipV="1">
            <a:off x="756282" y="2943085"/>
            <a:ext cx="522835" cy="2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756284" y="2430446"/>
            <a:ext cx="522833" cy="3003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1">
            <a:off x="744439" y="2686765"/>
            <a:ext cx="522833" cy="3003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 rot="5400000">
            <a:off x="968363" y="2646071"/>
            <a:ext cx="1240561" cy="521714"/>
            <a:chOff x="4618795" y="3129238"/>
            <a:chExt cx="1240561" cy="521714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4759041" y="3330463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4922802" y="3322274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5086563" y="3322274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5250324" y="3330439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5414085" y="3322274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Content Placeholder 2"/>
            <p:cNvSpPr txBox="1">
              <a:spLocks/>
            </p:cNvSpPr>
            <p:nvPr/>
          </p:nvSpPr>
          <p:spPr>
            <a:xfrm>
              <a:off x="5349274" y="3129238"/>
              <a:ext cx="510082" cy="52171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457200" indent="-457200" algn="l" defTabSz="914400" rtl="0" eaLnBrk="1" latinLnBrk="0" hangingPunct="1">
                <a:spcBef>
                  <a:spcPts val="2000"/>
                </a:spcBef>
                <a:buClr>
                  <a:srgbClr val="333333"/>
                </a:buClr>
                <a:buFont typeface="Wingdings" charset="2"/>
                <a:buChar char="§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9144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051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76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195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... </a:t>
              </a: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618795" y="3315864"/>
              <a:ext cx="1087881" cy="315912"/>
            </a:xfrm>
            <a:prstGeom prst="rect">
              <a:avLst/>
            </a:prstGeom>
            <a:noFill/>
            <a:ln w="28575">
              <a:solidFill>
                <a:srgbClr val="5A170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08316" y="2091150"/>
            <a:ext cx="426802" cy="1391316"/>
            <a:chOff x="1712391" y="2091150"/>
            <a:chExt cx="426802" cy="1391316"/>
          </a:xfrm>
        </p:grpSpPr>
        <p:sp>
          <p:nvSpPr>
            <p:cNvPr id="204" name="Oval 203"/>
            <p:cNvSpPr/>
            <p:nvPr/>
          </p:nvSpPr>
          <p:spPr>
            <a:xfrm rot="5400000">
              <a:off x="1242701" y="2585974"/>
              <a:ext cx="1366182" cy="426802"/>
            </a:xfrm>
            <a:prstGeom prst="ellipse">
              <a:avLst/>
            </a:prstGeom>
            <a:noFill/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 rot="5400000">
              <a:off x="1248138" y="2629468"/>
              <a:ext cx="1330242" cy="253606"/>
              <a:chOff x="1103903" y="3354016"/>
              <a:chExt cx="2219785" cy="789058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>
                <a:off x="1103903" y="3358566"/>
                <a:ext cx="2210797" cy="784508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H="1">
                <a:off x="1112891" y="3354016"/>
                <a:ext cx="2210797" cy="784508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Content Placeholder 2"/>
          <p:cNvSpPr txBox="1">
            <a:spLocks/>
          </p:cNvSpPr>
          <p:nvPr/>
        </p:nvSpPr>
        <p:spPr>
          <a:xfrm>
            <a:off x="5190331" y="3418216"/>
            <a:ext cx="1480517" cy="592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" charset="2"/>
              <a:buNone/>
            </a:pPr>
            <a:r>
              <a:rPr lang="en-US" sz="1800" dirty="0" smtClean="0"/>
              <a:t>“short” PCP</a:t>
            </a:r>
          </a:p>
        </p:txBody>
      </p:sp>
      <p:sp>
        <p:nvSpPr>
          <p:cNvPr id="109" name="Content Placeholder 2"/>
          <p:cNvSpPr txBox="1">
            <a:spLocks/>
          </p:cNvSpPr>
          <p:nvPr/>
        </p:nvSpPr>
        <p:spPr>
          <a:xfrm>
            <a:off x="2540042" y="749879"/>
            <a:ext cx="5267158" cy="546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" charset="2"/>
              <a:buNone/>
            </a:pPr>
            <a:r>
              <a:rPr lang="en-US" sz="1800" cap="small" dirty="0" smtClean="0"/>
              <a:t>[bghsv</a:t>
            </a:r>
            <a:r>
              <a:rPr lang="en-US" sz="1600" cap="small" dirty="0" smtClean="0"/>
              <a:t>05</a:t>
            </a:r>
            <a:r>
              <a:rPr lang="en-US" sz="1800" dirty="0" smtClean="0"/>
              <a:t>, </a:t>
            </a:r>
            <a:r>
              <a:rPr lang="en-US" sz="1800" cap="small" dirty="0" smtClean="0"/>
              <a:t>bghsv</a:t>
            </a:r>
            <a:r>
              <a:rPr lang="en-US" sz="1600" dirty="0" smtClean="0"/>
              <a:t>06</a:t>
            </a:r>
            <a:r>
              <a:rPr lang="en-US" sz="1800" dirty="0" smtClean="0"/>
              <a:t>, </a:t>
            </a:r>
            <a:r>
              <a:rPr lang="en-US" sz="1600" dirty="0" smtClean="0"/>
              <a:t>Dinur07</a:t>
            </a:r>
            <a:r>
              <a:rPr lang="en-US" sz="1800" dirty="0" smtClean="0"/>
              <a:t>, </a:t>
            </a:r>
            <a:r>
              <a:rPr lang="en-US" sz="1800" cap="small" dirty="0" smtClean="0"/>
              <a:t>bs</a:t>
            </a:r>
            <a:r>
              <a:rPr lang="en-US" sz="1600" dirty="0" smtClean="0"/>
              <a:t>08, Meir12, </a:t>
            </a:r>
            <a:r>
              <a:rPr lang="en-US" sz="1600" cap="small" dirty="0" smtClean="0"/>
              <a:t>bcgt</a:t>
            </a:r>
            <a:r>
              <a:rPr lang="en-US" sz="1600" dirty="0" smtClean="0"/>
              <a:t>13]</a:t>
            </a:r>
            <a:endParaRPr lang="en-US" sz="2200" dirty="0"/>
          </a:p>
        </p:txBody>
      </p:sp>
      <p:sp>
        <p:nvSpPr>
          <p:cNvPr id="118" name="Content Placeholder 2"/>
          <p:cNvSpPr txBox="1">
            <a:spLocks/>
          </p:cNvSpPr>
          <p:nvPr/>
        </p:nvSpPr>
        <p:spPr>
          <a:xfrm>
            <a:off x="520866" y="4822332"/>
            <a:ext cx="6106225" cy="1308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charset="2"/>
              <a:buNone/>
            </a:pPr>
            <a:r>
              <a:rPr lang="en-US" sz="2200" dirty="0" smtClean="0"/>
              <a:t>This does not meet the efficiency requirements (because |PCP| &gt; running time of f).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6495388" y="2503148"/>
            <a:ext cx="404708" cy="592033"/>
            <a:chOff x="3189622" y="2781210"/>
            <a:chExt cx="2076450" cy="2233757"/>
          </a:xfrm>
        </p:grpSpPr>
        <p:sp>
          <p:nvSpPr>
            <p:cNvPr id="121" name="Rectangle 120"/>
            <p:cNvSpPr/>
            <p:nvPr/>
          </p:nvSpPr>
          <p:spPr>
            <a:xfrm>
              <a:off x="3562653" y="289455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3223534" y="3184081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3562653" y="3643043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3215707" y="3926379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4123503" y="3525184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118286" y="4302850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686962" y="293521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118286" y="2781210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7396" y="3872926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533958" y="449199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3189622" y="4754564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3797427" y="3974180"/>
              <a:ext cx="326076" cy="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4358277" y="3202278"/>
              <a:ext cx="315641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3799766" y="3084254"/>
              <a:ext cx="102219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3768732" y="4617026"/>
              <a:ext cx="349553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4347843" y="4167489"/>
              <a:ext cx="339119" cy="537994"/>
              <a:chOff x="4413250" y="680686"/>
              <a:chExt cx="447675" cy="784908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>
                <a:off x="4413250" y="1465594"/>
                <a:ext cx="240645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653895" y="680686"/>
                <a:ext cx="207030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4653895" y="680686"/>
                <a:ext cx="0" cy="784908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7" name="Straight Connector 136"/>
            <p:cNvCxnSpPr/>
            <p:nvPr/>
          </p:nvCxnSpPr>
          <p:spPr>
            <a:xfrm>
              <a:off x="4371009" y="3918542"/>
              <a:ext cx="32085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4921736" y="3202278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4921736" y="4117288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3901985" y="3084254"/>
              <a:ext cx="22151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Straight Arrow Connector 157"/>
          <p:cNvCxnSpPr/>
          <p:nvPr/>
        </p:nvCxnSpPr>
        <p:spPr>
          <a:xfrm flipH="1">
            <a:off x="6081217" y="2803716"/>
            <a:ext cx="323850" cy="0"/>
          </a:xfrm>
          <a:prstGeom prst="straightConnector1">
            <a:avLst/>
          </a:prstGeom>
          <a:ln>
            <a:solidFill>
              <a:srgbClr val="5A170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05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113" grpId="0"/>
      <p:bldP spid="113" grpId="1"/>
      <p:bldP spid="109" grpId="0"/>
      <p:bldP spid="118" grpId="0"/>
      <p:bldP spid="11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 flipH="1">
            <a:off x="2264430" y="2083761"/>
            <a:ext cx="2519527" cy="16230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59014" y="4134051"/>
            <a:ext cx="185861" cy="371750"/>
          </a:xfrm>
          <a:prstGeom prst="rect">
            <a:avLst/>
          </a:prstGeom>
          <a:noFill/>
          <a:ln w="38100">
            <a:solidFill>
              <a:srgbClr val="5A17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56807" y="4066379"/>
            <a:ext cx="185861" cy="371750"/>
          </a:xfrm>
          <a:prstGeom prst="rect">
            <a:avLst/>
          </a:prstGeom>
          <a:noFill/>
          <a:ln w="38100">
            <a:solidFill>
              <a:srgbClr val="5A17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30801" y="3998707"/>
            <a:ext cx="185861" cy="371750"/>
          </a:xfrm>
          <a:prstGeom prst="rect">
            <a:avLst/>
          </a:prstGeom>
          <a:noFill/>
          <a:ln w="38100">
            <a:solidFill>
              <a:srgbClr val="5A17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21396967">
            <a:off x="1893105" y="1791266"/>
            <a:ext cx="3200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hash tree digest</a:t>
            </a:r>
            <a:endParaRPr lang="en-US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64430" y="2715088"/>
            <a:ext cx="2522814" cy="2513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273843" y="3514509"/>
            <a:ext cx="2522814" cy="2513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261143" y="3666909"/>
            <a:ext cx="2522814" cy="2513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261143" y="3819155"/>
            <a:ext cx="2522814" cy="2513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278546" y="2856204"/>
            <a:ext cx="2522814" cy="2513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278546" y="2992928"/>
            <a:ext cx="2522814" cy="2513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271687" y="1716064"/>
            <a:ext cx="2519527" cy="16230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 txBox="1">
            <a:spLocks/>
          </p:cNvSpPr>
          <p:nvPr/>
        </p:nvSpPr>
        <p:spPr>
          <a:xfrm>
            <a:off x="509415" y="398878"/>
            <a:ext cx="8537068" cy="755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0"/>
              </a:spcBef>
              <a:buFont typeface="Wingdings" charset="2"/>
              <a:buNone/>
            </a:pPr>
            <a:r>
              <a:rPr lang="en-US" sz="2200" dirty="0" smtClean="0"/>
              <a:t>Attempt 2: Use arguments or CS proofs</a:t>
            </a:r>
            <a:endParaRPr lang="en-US" sz="2200" dirty="0"/>
          </a:p>
        </p:txBody>
      </p:sp>
      <p:sp>
        <p:nvSpPr>
          <p:cNvPr id="47" name="TextBox 46"/>
          <p:cNvSpPr txBox="1"/>
          <p:nvPr/>
        </p:nvSpPr>
        <p:spPr>
          <a:xfrm>
            <a:off x="505334" y="760685"/>
            <a:ext cx="300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[Kilian92, Micali94]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89714" y="1484960"/>
            <a:ext cx="2152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prover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616857" y="1527293"/>
            <a:ext cx="1657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verifier</a:t>
            </a:r>
            <a:endParaRPr lang="en-US" sz="2400" dirty="0"/>
          </a:p>
        </p:txBody>
      </p:sp>
      <p:grpSp>
        <p:nvGrpSpPr>
          <p:cNvPr id="50" name="Group 49"/>
          <p:cNvGrpSpPr/>
          <p:nvPr/>
        </p:nvGrpSpPr>
        <p:grpSpPr>
          <a:xfrm rot="5400000">
            <a:off x="5284813" y="2629741"/>
            <a:ext cx="1240561" cy="521714"/>
            <a:chOff x="4618795" y="3129238"/>
            <a:chExt cx="1240561" cy="521714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4759041" y="3330463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922802" y="3322274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086563" y="3322274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250324" y="3330439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414085" y="3322274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ontent Placeholder 2"/>
            <p:cNvSpPr txBox="1">
              <a:spLocks/>
            </p:cNvSpPr>
            <p:nvPr/>
          </p:nvSpPr>
          <p:spPr>
            <a:xfrm>
              <a:off x="5349274" y="3129238"/>
              <a:ext cx="510082" cy="52171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457200" indent="-457200" algn="l" defTabSz="914400" rtl="0" eaLnBrk="1" latinLnBrk="0" hangingPunct="1">
                <a:spcBef>
                  <a:spcPts val="2000"/>
                </a:spcBef>
                <a:buClr>
                  <a:srgbClr val="333333"/>
                </a:buClr>
                <a:buFont typeface="Wingdings" charset="2"/>
                <a:buChar char="§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9144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051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76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195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... 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18795" y="3315864"/>
              <a:ext cx="1087881" cy="315912"/>
            </a:xfrm>
            <a:prstGeom prst="rect">
              <a:avLst/>
            </a:prstGeom>
            <a:noFill/>
            <a:ln w="28575">
              <a:solidFill>
                <a:srgbClr val="5A170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/>
          <p:cNvSpPr/>
          <p:nvPr/>
        </p:nvSpPr>
        <p:spPr>
          <a:xfrm rot="5400000">
            <a:off x="4610578" y="1777108"/>
            <a:ext cx="2530497" cy="2157867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5400000">
            <a:off x="187999" y="2036092"/>
            <a:ext cx="2520386" cy="1651782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21323" y="3487158"/>
            <a:ext cx="165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cap="small" dirty="0" smtClean="0">
                <a:solidFill>
                  <a:schemeClr val="accent5"/>
                </a:solidFill>
              </a:rPr>
              <a:t>accept/reject</a:t>
            </a:r>
            <a:endParaRPr lang="en-US" sz="2000" b="1" cap="small" dirty="0">
              <a:solidFill>
                <a:schemeClr val="accent5"/>
              </a:solidFill>
            </a:endParaRPr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5190331" y="3418216"/>
            <a:ext cx="1480517" cy="592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" charset="2"/>
              <a:buNone/>
            </a:pPr>
            <a:r>
              <a:rPr lang="en-US" sz="1800" dirty="0" smtClean="0"/>
              <a:t>“short” PCP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520865" y="4903147"/>
            <a:ext cx="8623135" cy="69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charset="2"/>
              <a:buNone/>
            </a:pPr>
            <a:r>
              <a:rPr lang="en-US" sz="2200" dirty="0" smtClean="0"/>
              <a:t>But the constants seem too high …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6495388" y="2503148"/>
            <a:ext cx="404708" cy="592033"/>
            <a:chOff x="3189622" y="2781210"/>
            <a:chExt cx="2076450" cy="2233757"/>
          </a:xfrm>
        </p:grpSpPr>
        <p:sp>
          <p:nvSpPr>
            <p:cNvPr id="66" name="Rectangle 65"/>
            <p:cNvSpPr/>
            <p:nvPr/>
          </p:nvSpPr>
          <p:spPr>
            <a:xfrm>
              <a:off x="3562653" y="289455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3223534" y="3184081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3562653" y="3643043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3215707" y="3926379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4123503" y="3525184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118286" y="4302850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686962" y="293521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118286" y="2781210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697396" y="3872926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533958" y="449199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3189622" y="4754564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797427" y="3974180"/>
              <a:ext cx="326076" cy="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358277" y="3202278"/>
              <a:ext cx="315641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799766" y="3084254"/>
              <a:ext cx="102219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768732" y="4617026"/>
              <a:ext cx="349553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4347843" y="4167489"/>
              <a:ext cx="339119" cy="537994"/>
              <a:chOff x="4413250" y="680686"/>
              <a:chExt cx="447675" cy="784908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4413250" y="1465594"/>
                <a:ext cx="240645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653895" y="680686"/>
                <a:ext cx="207030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653895" y="680686"/>
                <a:ext cx="0" cy="784908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Connector 81"/>
            <p:cNvCxnSpPr/>
            <p:nvPr/>
          </p:nvCxnSpPr>
          <p:spPr>
            <a:xfrm>
              <a:off x="4371009" y="3918542"/>
              <a:ext cx="32085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921736" y="3202278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921736" y="4117288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901985" y="3084254"/>
              <a:ext cx="22151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/>
          <p:cNvCxnSpPr/>
          <p:nvPr/>
        </p:nvCxnSpPr>
        <p:spPr>
          <a:xfrm flipH="1">
            <a:off x="6081217" y="2803716"/>
            <a:ext cx="323850" cy="0"/>
          </a:xfrm>
          <a:prstGeom prst="straightConnector1">
            <a:avLst/>
          </a:prstGeom>
          <a:ln>
            <a:solidFill>
              <a:srgbClr val="5A170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61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9" grpId="0"/>
      <p:bldP spid="46" grpId="0"/>
      <p:bldP spid="47" grpId="0"/>
      <p:bldP spid="60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Arrow Connector 76"/>
          <p:cNvCxnSpPr/>
          <p:nvPr/>
        </p:nvCxnSpPr>
        <p:spPr>
          <a:xfrm>
            <a:off x="2274083" y="1627189"/>
            <a:ext cx="2522814" cy="14211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2274083" y="1901160"/>
            <a:ext cx="2519527" cy="16230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768667" y="3724832"/>
            <a:ext cx="185861" cy="371750"/>
          </a:xfrm>
          <a:prstGeom prst="rect">
            <a:avLst/>
          </a:prstGeom>
          <a:noFill/>
          <a:ln w="38100">
            <a:solidFill>
              <a:srgbClr val="5A17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466460" y="3657160"/>
            <a:ext cx="185861" cy="371750"/>
          </a:xfrm>
          <a:prstGeom prst="rect">
            <a:avLst/>
          </a:prstGeom>
          <a:noFill/>
          <a:ln w="38100">
            <a:solidFill>
              <a:srgbClr val="5A17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240454" y="3589488"/>
            <a:ext cx="185861" cy="371750"/>
          </a:xfrm>
          <a:prstGeom prst="rect">
            <a:avLst/>
          </a:prstGeom>
          <a:noFill/>
          <a:ln w="38100">
            <a:solidFill>
              <a:srgbClr val="5A17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4789714" y="1484960"/>
            <a:ext cx="2152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prover</a:t>
            </a:r>
            <a:endParaRPr lang="en-US" sz="2400" dirty="0"/>
          </a:p>
        </p:txBody>
      </p:sp>
      <p:sp>
        <p:nvSpPr>
          <p:cNvPr id="117" name="Rectangle 116"/>
          <p:cNvSpPr/>
          <p:nvPr/>
        </p:nvSpPr>
        <p:spPr>
          <a:xfrm rot="5400000">
            <a:off x="4610578" y="1777108"/>
            <a:ext cx="2530497" cy="2157867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 rot="5400000">
            <a:off x="187999" y="2036092"/>
            <a:ext cx="2520386" cy="1651782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 rot="245997">
            <a:off x="1966331" y="1334651"/>
            <a:ext cx="3200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</a:t>
            </a:r>
            <a:r>
              <a:rPr lang="en-US" sz="2000" dirty="0" smtClean="0">
                <a:solidFill>
                  <a:srgbClr val="000000"/>
                </a:solidFill>
              </a:rPr>
              <a:t>ommit request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 rot="21396967">
            <a:off x="2017132" y="1863406"/>
            <a:ext cx="3200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US" sz="2000" dirty="0" smtClean="0"/>
              <a:t>ommit response</a:t>
            </a:r>
            <a:endParaRPr lang="en-US" sz="2000" dirty="0"/>
          </a:p>
        </p:txBody>
      </p:sp>
      <p:sp>
        <p:nvSpPr>
          <p:cNvPr id="188" name="TextBox 187"/>
          <p:cNvSpPr txBox="1"/>
          <p:nvPr/>
        </p:nvSpPr>
        <p:spPr>
          <a:xfrm rot="21309920">
            <a:off x="1816720" y="3972240"/>
            <a:ext cx="353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A1705"/>
                </a:solidFill>
              </a:rPr>
              <a:t>q</a:t>
            </a:r>
            <a:r>
              <a:rPr lang="en-US" baseline="-25000" dirty="0" smtClean="0">
                <a:solidFill>
                  <a:srgbClr val="5A1705"/>
                </a:solidFill>
              </a:rPr>
              <a:t>1</a:t>
            </a:r>
            <a:r>
              <a:rPr lang="en-US" dirty="0" smtClean="0">
                <a:solidFill>
                  <a:srgbClr val="5A170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>
                <a:solidFill>
                  <a:srgbClr val="5A1705"/>
                </a:solidFill>
                <a:sym typeface="Wingdings"/>
              </a:rPr>
              <a:t>v</a:t>
            </a:r>
            <a:r>
              <a:rPr lang="en-US" dirty="0" smtClean="0">
                <a:solidFill>
                  <a:srgbClr val="5A1705"/>
                </a:solidFill>
              </a:rPr>
              <a:t>    q</a:t>
            </a:r>
            <a:r>
              <a:rPr lang="en-US" baseline="-25000" dirty="0" smtClean="0">
                <a:solidFill>
                  <a:srgbClr val="5A1705"/>
                </a:solidFill>
              </a:rPr>
              <a:t>2</a:t>
            </a:r>
            <a:r>
              <a:rPr lang="en-US" dirty="0" smtClean="0">
                <a:solidFill>
                  <a:srgbClr val="5A170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>
                <a:solidFill>
                  <a:srgbClr val="5A1705"/>
                </a:solidFill>
                <a:sym typeface="Wingdings"/>
              </a:rPr>
              <a:t>v</a:t>
            </a:r>
            <a:r>
              <a:rPr lang="en-US" dirty="0" smtClean="0">
                <a:solidFill>
                  <a:srgbClr val="5A1705"/>
                </a:solidFill>
              </a:rPr>
              <a:t>     q</a:t>
            </a:r>
            <a:r>
              <a:rPr lang="en-US" baseline="-25000" dirty="0" smtClean="0">
                <a:solidFill>
                  <a:srgbClr val="5A1705"/>
                </a:solidFill>
              </a:rPr>
              <a:t>3</a:t>
            </a:r>
            <a:r>
              <a:rPr lang="en-US" dirty="0" smtClean="0">
                <a:solidFill>
                  <a:srgbClr val="5A170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>
                <a:solidFill>
                  <a:srgbClr val="5A1705"/>
                </a:solidFill>
                <a:sym typeface="Wingdings"/>
              </a:rPr>
              <a:t>v</a:t>
            </a:r>
            <a:endParaRPr lang="en-US" dirty="0">
              <a:solidFill>
                <a:srgbClr val="5A1705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46303" y="2110684"/>
            <a:ext cx="2012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/>
                </a:solidFill>
                <a:sym typeface="Wingdings"/>
              </a:rPr>
              <a:t>L(</a:t>
            </a:r>
            <a:r>
              <a:rPr lang="en-US" sz="2000" dirty="0">
                <a:solidFill>
                  <a:schemeClr val="accent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 smtClean="0">
                <a:solidFill>
                  <a:schemeClr val="accent5"/>
                </a:solidFill>
                <a:sym typeface="Wingdings"/>
              </a:rPr>
              <a:t>) = &lt;</a:t>
            </a:r>
            <a:r>
              <a:rPr lang="en-US" sz="2000" dirty="0">
                <a:solidFill>
                  <a:schemeClr val="accent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 smtClean="0">
                <a:solidFill>
                  <a:schemeClr val="accent5"/>
                </a:solidFill>
                <a:sym typeface="Wingdings"/>
              </a:rPr>
              <a:t>,</a:t>
            </a:r>
            <a:r>
              <a:rPr lang="en-US" sz="2000" b="1" dirty="0" smtClean="0">
                <a:solidFill>
                  <a:schemeClr val="accent5"/>
                </a:solidFill>
                <a:sym typeface="Wingdings"/>
              </a:rPr>
              <a:t>v</a:t>
            </a:r>
            <a:r>
              <a:rPr lang="en-US" sz="2000" dirty="0" smtClean="0">
                <a:solidFill>
                  <a:schemeClr val="accent5"/>
                </a:solidFill>
                <a:sym typeface="Wingdings"/>
              </a:rPr>
              <a:t>&gt;</a:t>
            </a:r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507280" y="386224"/>
            <a:ext cx="8537068" cy="755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0"/>
              </a:spcBef>
              <a:buFont typeface="Wingdings" charset="2"/>
              <a:buNone/>
            </a:pPr>
            <a:r>
              <a:rPr lang="en-US" sz="2200" dirty="0" smtClean="0"/>
              <a:t>Attempt 3: Use </a:t>
            </a:r>
            <a:r>
              <a:rPr lang="en-US" sz="2200" dirty="0" smtClean="0">
                <a:solidFill>
                  <a:schemeClr val="accent1"/>
                </a:solidFill>
              </a:rPr>
              <a:t>long</a:t>
            </a:r>
            <a:r>
              <a:rPr lang="en-US" sz="2200" dirty="0" smtClean="0"/>
              <a:t> PCPs interactively</a:t>
            </a:r>
            <a:endParaRPr lang="en-US" sz="2200" dirty="0"/>
          </a:p>
        </p:txBody>
      </p:sp>
      <p:sp>
        <p:nvSpPr>
          <p:cNvPr id="72" name="TextBox 71"/>
          <p:cNvSpPr txBox="1"/>
          <p:nvPr/>
        </p:nvSpPr>
        <p:spPr>
          <a:xfrm>
            <a:off x="518414" y="768628"/>
            <a:ext cx="383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</a:t>
            </a:r>
            <a:r>
              <a:rPr lang="en-US" cap="small" dirty="0" smtClean="0">
                <a:solidFill>
                  <a:schemeClr val="tx2"/>
                </a:solidFill>
              </a:rPr>
              <a:t>iko</a:t>
            </a:r>
            <a:r>
              <a:rPr lang="en-US" sz="1600" dirty="0" smtClean="0">
                <a:solidFill>
                  <a:schemeClr val="tx2"/>
                </a:solidFill>
              </a:rPr>
              <a:t>07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cap="small" dirty="0" smtClean="0">
                <a:solidFill>
                  <a:schemeClr val="tx2"/>
                </a:solidFill>
              </a:rPr>
              <a:t>smbw</a:t>
            </a:r>
            <a:r>
              <a:rPr lang="en-US" sz="1600" cap="small" dirty="0" smtClean="0">
                <a:solidFill>
                  <a:schemeClr val="tx2"/>
                </a:solidFill>
              </a:rPr>
              <a:t>12</a:t>
            </a:r>
            <a:r>
              <a:rPr lang="en-US" cap="small" dirty="0" smtClean="0">
                <a:solidFill>
                  <a:schemeClr val="tx2"/>
                </a:solidFill>
              </a:rPr>
              <a:t>, svpbbw</a:t>
            </a:r>
            <a:r>
              <a:rPr lang="en-US" sz="1600" cap="small" dirty="0" smtClean="0">
                <a:solidFill>
                  <a:schemeClr val="tx2"/>
                </a:solidFill>
              </a:rPr>
              <a:t>12</a:t>
            </a:r>
            <a:r>
              <a:rPr lang="en-US" dirty="0" smtClean="0">
                <a:solidFill>
                  <a:schemeClr val="tx2"/>
                </a:solidFill>
              </a:rPr>
              <a:t>]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2" name="Content Placeholder 2"/>
          <p:cNvSpPr txBox="1">
            <a:spLocks/>
          </p:cNvSpPr>
          <p:nvPr/>
        </p:nvSpPr>
        <p:spPr>
          <a:xfrm>
            <a:off x="520864" y="4706874"/>
            <a:ext cx="8623135" cy="69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charset="2"/>
              <a:buNone/>
            </a:pPr>
            <a:r>
              <a:rPr lang="en-US" sz="2200" dirty="0" smtClean="0"/>
              <a:t>Achieves simplicity, with good constants …</a:t>
            </a:r>
          </a:p>
        </p:txBody>
      </p:sp>
      <p:sp>
        <p:nvSpPr>
          <p:cNvPr id="134" name="Content Placeholder 2"/>
          <p:cNvSpPr txBox="1">
            <a:spLocks/>
          </p:cNvSpPr>
          <p:nvPr/>
        </p:nvSpPr>
        <p:spPr>
          <a:xfrm>
            <a:off x="520864" y="5929507"/>
            <a:ext cx="8053913" cy="535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charset="2"/>
              <a:buNone/>
            </a:pPr>
            <a:r>
              <a:rPr lang="en-US" sz="2200" dirty="0" smtClean="0"/>
              <a:t>… and </a:t>
            </a:r>
            <a:r>
              <a:rPr lang="en-US" sz="2200" dirty="0" err="1" smtClean="0"/>
              <a:t>prover’s</a:t>
            </a:r>
            <a:r>
              <a:rPr lang="en-US" sz="2200" dirty="0" smtClean="0"/>
              <a:t> work is quadratic; address that shortly</a:t>
            </a:r>
            <a:endParaRPr lang="en-US" sz="22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21323" y="3487158"/>
            <a:ext cx="165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cap="small" dirty="0" smtClean="0">
                <a:solidFill>
                  <a:schemeClr val="accent5"/>
                </a:solidFill>
              </a:rPr>
              <a:t>accept/reject</a:t>
            </a:r>
            <a:endParaRPr lang="en-US" sz="2000" b="1" cap="small" dirty="0">
              <a:solidFill>
                <a:schemeClr val="accent5"/>
              </a:solidFill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7483350" y="2277762"/>
            <a:ext cx="292100" cy="1732379"/>
            <a:chOff x="625214" y="3323855"/>
            <a:chExt cx="383179" cy="846542"/>
          </a:xfrm>
        </p:grpSpPr>
        <p:sp>
          <p:nvSpPr>
            <p:cNvPr id="187" name="Left Bracket 186"/>
            <p:cNvSpPr/>
            <p:nvPr/>
          </p:nvSpPr>
          <p:spPr>
            <a:xfrm>
              <a:off x="625214" y="3323855"/>
              <a:ext cx="91079" cy="846542"/>
            </a:xfrm>
            <a:prstGeom prst="leftBracket">
              <a:avLst>
                <a:gd name="adj" fmla="val 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Left Bracket 188"/>
            <p:cNvSpPr/>
            <p:nvPr/>
          </p:nvSpPr>
          <p:spPr>
            <a:xfrm flipH="1">
              <a:off x="917314" y="3323855"/>
              <a:ext cx="91079" cy="846542"/>
            </a:xfrm>
            <a:prstGeom prst="leftBracket">
              <a:avLst>
                <a:gd name="adj" fmla="val 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8562024" y="2768694"/>
            <a:ext cx="404708" cy="592033"/>
            <a:chOff x="3189622" y="2781210"/>
            <a:chExt cx="2076450" cy="2233757"/>
          </a:xfrm>
        </p:grpSpPr>
        <p:sp>
          <p:nvSpPr>
            <p:cNvPr id="191" name="Rectangle 190"/>
            <p:cNvSpPr/>
            <p:nvPr/>
          </p:nvSpPr>
          <p:spPr>
            <a:xfrm>
              <a:off x="3562653" y="289455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/>
            <p:cNvCxnSpPr/>
            <p:nvPr/>
          </p:nvCxnSpPr>
          <p:spPr>
            <a:xfrm>
              <a:off x="3223534" y="3184081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tangle 192"/>
            <p:cNvSpPr/>
            <p:nvPr/>
          </p:nvSpPr>
          <p:spPr>
            <a:xfrm>
              <a:off x="3562653" y="3643043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3215707" y="3926379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194"/>
            <p:cNvSpPr/>
            <p:nvPr/>
          </p:nvSpPr>
          <p:spPr>
            <a:xfrm>
              <a:off x="4123503" y="3525184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4118286" y="4302850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4686962" y="293521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4118286" y="2781210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697396" y="3872926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533958" y="449199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Connector 200"/>
            <p:cNvCxnSpPr/>
            <p:nvPr/>
          </p:nvCxnSpPr>
          <p:spPr>
            <a:xfrm>
              <a:off x="3189622" y="4754564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3797427" y="3974180"/>
              <a:ext cx="326076" cy="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4358277" y="3202278"/>
              <a:ext cx="315641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3799766" y="3084254"/>
              <a:ext cx="102219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768732" y="4617026"/>
              <a:ext cx="349553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" name="Group 205"/>
            <p:cNvGrpSpPr/>
            <p:nvPr/>
          </p:nvGrpSpPr>
          <p:grpSpPr>
            <a:xfrm>
              <a:off x="4347843" y="4167489"/>
              <a:ext cx="339119" cy="537994"/>
              <a:chOff x="4413250" y="680686"/>
              <a:chExt cx="447675" cy="784908"/>
            </a:xfrm>
          </p:grpSpPr>
          <p:cxnSp>
            <p:nvCxnSpPr>
              <p:cNvPr id="211" name="Straight Connector 210"/>
              <p:cNvCxnSpPr/>
              <p:nvPr/>
            </p:nvCxnSpPr>
            <p:spPr>
              <a:xfrm>
                <a:off x="4413250" y="1465594"/>
                <a:ext cx="240645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4653895" y="680686"/>
                <a:ext cx="207030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4653895" y="680686"/>
                <a:ext cx="0" cy="784908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7" name="Straight Connector 206"/>
            <p:cNvCxnSpPr/>
            <p:nvPr/>
          </p:nvCxnSpPr>
          <p:spPr>
            <a:xfrm>
              <a:off x="4371009" y="3918542"/>
              <a:ext cx="32085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4921736" y="3202278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4921736" y="4117288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3901985" y="3084254"/>
              <a:ext cx="22151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4" name="Straight Arrow Connector 213"/>
          <p:cNvCxnSpPr/>
          <p:nvPr/>
        </p:nvCxnSpPr>
        <p:spPr>
          <a:xfrm flipH="1">
            <a:off x="8147853" y="3069262"/>
            <a:ext cx="323850" cy="0"/>
          </a:xfrm>
          <a:prstGeom prst="straightConnector1">
            <a:avLst/>
          </a:prstGeom>
          <a:ln>
            <a:solidFill>
              <a:srgbClr val="5A170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H="1">
            <a:off x="7466683" y="3427156"/>
            <a:ext cx="323850" cy="0"/>
          </a:xfrm>
          <a:prstGeom prst="straightConnector1">
            <a:avLst/>
          </a:prstGeom>
          <a:ln>
            <a:solidFill>
              <a:srgbClr val="5A1705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7825200" y="2192240"/>
            <a:ext cx="8373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5A1705"/>
                </a:solidFill>
                <a:sym typeface="Wingdings"/>
              </a:rPr>
              <a:t>z </a:t>
            </a:r>
            <a:r>
              <a:rPr lang="en-US" sz="2200" dirty="0" smtClean="0">
                <a:solidFill>
                  <a:srgbClr val="5A1705"/>
                </a:solidFill>
                <a:latin typeface="Arial Narrow"/>
                <a:cs typeface="Arial Narrow"/>
                <a:sym typeface="Wingdings"/>
              </a:rPr>
              <a:t>⊗</a:t>
            </a:r>
            <a:r>
              <a:rPr lang="en-US" sz="2200" dirty="0">
                <a:solidFill>
                  <a:srgbClr val="5A1705"/>
                </a:solidFill>
                <a:sym typeface="Wingdings"/>
              </a:rPr>
              <a:t> </a:t>
            </a:r>
            <a:r>
              <a:rPr lang="en-US" sz="2200" dirty="0" smtClean="0">
                <a:solidFill>
                  <a:srgbClr val="5A1705"/>
                </a:solidFill>
                <a:sym typeface="Wingdings"/>
              </a:rPr>
              <a:t>z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7872921" y="3508309"/>
            <a:ext cx="507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5A1705"/>
                </a:solidFill>
                <a:sym typeface="Wingdings"/>
              </a:rPr>
              <a:t>z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6385312" y="2876149"/>
            <a:ext cx="507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5A1705"/>
                </a:solidFill>
                <a:sym typeface="Wingdings"/>
              </a:rPr>
              <a:t>v</a:t>
            </a:r>
          </a:p>
        </p:txBody>
      </p:sp>
      <p:cxnSp>
        <p:nvCxnSpPr>
          <p:cNvPr id="219" name="Straight Connector 218"/>
          <p:cNvCxnSpPr/>
          <p:nvPr/>
        </p:nvCxnSpPr>
        <p:spPr>
          <a:xfrm flipV="1">
            <a:off x="6719101" y="2200325"/>
            <a:ext cx="682483" cy="858101"/>
          </a:xfrm>
          <a:prstGeom prst="line">
            <a:avLst/>
          </a:prstGeom>
          <a:ln w="12700" cmpd="sng">
            <a:solidFill>
              <a:schemeClr val="accent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6696011" y="3286642"/>
            <a:ext cx="682483" cy="759242"/>
          </a:xfrm>
          <a:prstGeom prst="line">
            <a:avLst/>
          </a:prstGeom>
          <a:ln w="12700" cmpd="sng">
            <a:solidFill>
              <a:schemeClr val="accent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2274083" y="2305869"/>
            <a:ext cx="2522814" cy="2513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2274083" y="2442593"/>
            <a:ext cx="2522814" cy="2513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2270796" y="2571224"/>
            <a:ext cx="2522814" cy="2513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flipH="1">
            <a:off x="2283496" y="3105290"/>
            <a:ext cx="2522814" cy="2513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 flipH="1">
            <a:off x="2270796" y="3257690"/>
            <a:ext cx="2522814" cy="2513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H="1">
            <a:off x="2270796" y="3409936"/>
            <a:ext cx="2522814" cy="2513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 rot="294191">
            <a:off x="2075904" y="2584756"/>
            <a:ext cx="302161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queries: q</a:t>
            </a:r>
            <a:r>
              <a:rPr lang="en-US" sz="2000" baseline="-25000" dirty="0"/>
              <a:t>1</a:t>
            </a:r>
            <a:r>
              <a:rPr lang="en-US" sz="2000" dirty="0"/>
              <a:t>, q</a:t>
            </a:r>
            <a:r>
              <a:rPr lang="en-US" sz="2000" baseline="-25000" dirty="0"/>
              <a:t>2</a:t>
            </a:r>
            <a:r>
              <a:rPr lang="en-US" sz="2000" dirty="0"/>
              <a:t>, q</a:t>
            </a:r>
            <a:r>
              <a:rPr lang="en-US" sz="2000" baseline="-25000" dirty="0"/>
              <a:t>3</a:t>
            </a:r>
            <a:r>
              <a:rPr lang="en-US" sz="2000" dirty="0"/>
              <a:t>, </a:t>
            </a:r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228" name="TextBox 227"/>
          <p:cNvSpPr txBox="1"/>
          <p:nvPr/>
        </p:nvSpPr>
        <p:spPr>
          <a:xfrm>
            <a:off x="616857" y="1527293"/>
            <a:ext cx="1657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verifier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4953588" y="1986642"/>
            <a:ext cx="426802" cy="1514928"/>
            <a:chOff x="5678261" y="2609557"/>
            <a:chExt cx="426802" cy="1391316"/>
          </a:xfrm>
        </p:grpSpPr>
        <p:sp>
          <p:nvSpPr>
            <p:cNvPr id="75" name="Oval 74"/>
            <p:cNvSpPr/>
            <p:nvPr/>
          </p:nvSpPr>
          <p:spPr>
            <a:xfrm rot="5400000">
              <a:off x="5208571" y="3104381"/>
              <a:ext cx="1366182" cy="426802"/>
            </a:xfrm>
            <a:prstGeom prst="ellipse">
              <a:avLst/>
            </a:prstGeom>
            <a:noFill/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/>
            <p:cNvGrpSpPr/>
            <p:nvPr/>
          </p:nvGrpSpPr>
          <p:grpSpPr>
            <a:xfrm rot="5400000">
              <a:off x="5214008" y="3147875"/>
              <a:ext cx="1330242" cy="253606"/>
              <a:chOff x="1103903" y="3354016"/>
              <a:chExt cx="2219785" cy="789058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1103903" y="3358566"/>
                <a:ext cx="2210797" cy="784508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1112891" y="3354016"/>
                <a:ext cx="2210797" cy="784508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3" name="Content Placeholder 2"/>
          <p:cNvSpPr txBox="1">
            <a:spLocks/>
          </p:cNvSpPr>
          <p:nvPr/>
        </p:nvSpPr>
        <p:spPr>
          <a:xfrm>
            <a:off x="4869490" y="3472906"/>
            <a:ext cx="2001877" cy="5923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" charset="2"/>
              <a:buNone/>
            </a:pPr>
            <a:r>
              <a:rPr lang="en-US" sz="1800" dirty="0" err="1" smtClean="0"/>
              <a:t>Hadamard</a:t>
            </a:r>
            <a:r>
              <a:rPr lang="en-US" sz="1800" dirty="0" smtClean="0"/>
              <a:t> encoding of </a:t>
            </a:r>
            <a:r>
              <a:rPr lang="en-US" sz="1800" b="1" dirty="0" smtClean="0">
                <a:solidFill>
                  <a:schemeClr val="accent5"/>
                </a:solidFill>
              </a:rPr>
              <a:t>v</a:t>
            </a:r>
          </a:p>
        </p:txBody>
      </p:sp>
      <p:grpSp>
        <p:nvGrpSpPr>
          <p:cNvPr id="84" name="Group 83"/>
          <p:cNvGrpSpPr/>
          <p:nvPr/>
        </p:nvGrpSpPr>
        <p:grpSpPr>
          <a:xfrm rot="5400000">
            <a:off x="4631671" y="2557171"/>
            <a:ext cx="1240561" cy="521714"/>
            <a:chOff x="4618795" y="3129238"/>
            <a:chExt cx="1240561" cy="521714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4759041" y="3330463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922802" y="3322274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086563" y="3322274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250324" y="3330439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414085" y="3322274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ontent Placeholder 2"/>
            <p:cNvSpPr txBox="1">
              <a:spLocks/>
            </p:cNvSpPr>
            <p:nvPr/>
          </p:nvSpPr>
          <p:spPr>
            <a:xfrm>
              <a:off x="5349274" y="3129238"/>
              <a:ext cx="510082" cy="52171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457200" indent="-457200" algn="l" defTabSz="914400" rtl="0" eaLnBrk="1" latinLnBrk="0" hangingPunct="1">
                <a:spcBef>
                  <a:spcPts val="2000"/>
                </a:spcBef>
                <a:buClr>
                  <a:srgbClr val="333333"/>
                </a:buClr>
                <a:buFont typeface="Wingdings" charset="2"/>
                <a:buChar char="§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9144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051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76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195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... 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618795" y="3315864"/>
              <a:ext cx="1087881" cy="315912"/>
            </a:xfrm>
            <a:prstGeom prst="rect">
              <a:avLst/>
            </a:prstGeom>
            <a:noFill/>
            <a:ln w="28575">
              <a:solidFill>
                <a:srgbClr val="5A170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Content Placeholder 2"/>
          <p:cNvSpPr txBox="1">
            <a:spLocks/>
          </p:cNvSpPr>
          <p:nvPr/>
        </p:nvSpPr>
        <p:spPr>
          <a:xfrm>
            <a:off x="520864" y="5274909"/>
            <a:ext cx="7295408" cy="694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charset="2"/>
              <a:buNone/>
            </a:pPr>
            <a:r>
              <a:rPr lang="en-US" sz="2200" dirty="0" smtClean="0"/>
              <a:t>… but </a:t>
            </a:r>
            <a:r>
              <a:rPr lang="en-US" sz="2200" dirty="0" smtClean="0">
                <a:solidFill>
                  <a:schemeClr val="accent1"/>
                </a:solidFill>
              </a:rPr>
              <a:t>pre-processing </a:t>
            </a:r>
            <a:r>
              <a:rPr lang="en-US" sz="2200" dirty="0" smtClean="0"/>
              <a:t>is required </a:t>
            </a:r>
            <a:r>
              <a:rPr lang="en-US" sz="2200" dirty="0" smtClean="0">
                <a:solidFill>
                  <a:srgbClr val="2D2F2B"/>
                </a:solidFill>
              </a:rPr>
              <a:t>(because </a:t>
            </a:r>
            <a:r>
              <a:rPr lang="en-US" sz="2200" dirty="0" smtClean="0"/>
              <a:t>|q</a:t>
            </a:r>
            <a:r>
              <a:rPr lang="en-US" sz="2200" baseline="-25000" dirty="0" smtClean="0"/>
              <a:t>i</a:t>
            </a:r>
            <a:r>
              <a:rPr lang="en-US" sz="2200" dirty="0" smtClean="0"/>
              <a:t>|=|v|)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5314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1" grpId="0" animBg="1"/>
      <p:bldP spid="92" grpId="0" animBg="1"/>
      <p:bldP spid="120" grpId="0"/>
      <p:bldP spid="133" grpId="0"/>
      <p:bldP spid="188" grpId="0"/>
      <p:bldP spid="62" grpId="0"/>
      <p:bldP spid="76" grpId="0"/>
      <p:bldP spid="72" grpId="0"/>
      <p:bldP spid="132" grpId="0"/>
      <p:bldP spid="134" grpId="0"/>
      <p:bldP spid="185" grpId="0"/>
      <p:bldP spid="216" grpId="0"/>
      <p:bldP spid="217" grpId="0"/>
      <p:bldP spid="218" grpId="0"/>
      <p:bldP spid="227" grpId="0"/>
      <p:bldP spid="83" grpId="0"/>
      <p:bldP spid="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/>
          <p:nvPr/>
        </p:nvSpPr>
        <p:spPr>
          <a:xfrm>
            <a:off x="4789714" y="1484960"/>
            <a:ext cx="2152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prover</a:t>
            </a:r>
            <a:endParaRPr lang="en-US" sz="2400" dirty="0"/>
          </a:p>
        </p:txBody>
      </p:sp>
      <p:sp>
        <p:nvSpPr>
          <p:cNvPr id="117" name="Rectangle 116"/>
          <p:cNvSpPr/>
          <p:nvPr/>
        </p:nvSpPr>
        <p:spPr>
          <a:xfrm rot="5400000">
            <a:off x="4610578" y="1777108"/>
            <a:ext cx="2530497" cy="2157867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 rot="5400000">
            <a:off x="187999" y="2036092"/>
            <a:ext cx="2520386" cy="1651782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 rot="21309920">
            <a:off x="1735905" y="4018420"/>
            <a:ext cx="353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A1705"/>
                </a:solidFill>
              </a:rPr>
              <a:t>E(q</a:t>
            </a:r>
            <a:r>
              <a:rPr lang="en-US" baseline="-25000" dirty="0" smtClean="0">
                <a:solidFill>
                  <a:srgbClr val="5A1705"/>
                </a:solidFill>
              </a:rPr>
              <a:t>1</a:t>
            </a:r>
            <a:r>
              <a:rPr lang="en-US" dirty="0" smtClean="0">
                <a:solidFill>
                  <a:srgbClr val="5A170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>
                <a:solidFill>
                  <a:srgbClr val="5A1705"/>
                </a:solidFill>
                <a:sym typeface="Wingdings"/>
              </a:rPr>
              <a:t>v)</a:t>
            </a:r>
            <a:r>
              <a:rPr lang="en-US" dirty="0" smtClean="0">
                <a:solidFill>
                  <a:srgbClr val="5A1705"/>
                </a:solidFill>
              </a:rPr>
              <a:t>    E(q</a:t>
            </a:r>
            <a:r>
              <a:rPr lang="en-US" baseline="-25000" dirty="0" smtClean="0">
                <a:solidFill>
                  <a:srgbClr val="5A1705"/>
                </a:solidFill>
              </a:rPr>
              <a:t>2</a:t>
            </a:r>
            <a:r>
              <a:rPr lang="en-US" dirty="0" smtClean="0">
                <a:solidFill>
                  <a:srgbClr val="5A170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>
                <a:solidFill>
                  <a:srgbClr val="5A1705"/>
                </a:solidFill>
                <a:sym typeface="Wingdings"/>
              </a:rPr>
              <a:t>v)</a:t>
            </a:r>
            <a:r>
              <a:rPr lang="en-US" dirty="0" smtClean="0">
                <a:solidFill>
                  <a:srgbClr val="5A1705"/>
                </a:solidFill>
              </a:rPr>
              <a:t>   E(q</a:t>
            </a:r>
            <a:r>
              <a:rPr lang="en-US" baseline="-25000" dirty="0" smtClean="0">
                <a:solidFill>
                  <a:srgbClr val="5A1705"/>
                </a:solidFill>
              </a:rPr>
              <a:t>3</a:t>
            </a:r>
            <a:r>
              <a:rPr lang="en-US" dirty="0" smtClean="0">
                <a:solidFill>
                  <a:srgbClr val="5A170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>
                <a:solidFill>
                  <a:srgbClr val="5A1705"/>
                </a:solidFill>
                <a:sym typeface="Wingdings"/>
              </a:rPr>
              <a:t>v)</a:t>
            </a:r>
            <a:endParaRPr lang="en-US" dirty="0">
              <a:solidFill>
                <a:srgbClr val="5A1705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46303" y="2110684"/>
            <a:ext cx="2012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/>
                </a:solidFill>
                <a:sym typeface="Wingdings"/>
              </a:rPr>
              <a:t>L(</a:t>
            </a:r>
            <a:r>
              <a:rPr lang="en-US" sz="2000" dirty="0">
                <a:solidFill>
                  <a:schemeClr val="accent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 smtClean="0">
                <a:solidFill>
                  <a:schemeClr val="accent5"/>
                </a:solidFill>
                <a:sym typeface="Wingdings"/>
              </a:rPr>
              <a:t>) = &lt;</a:t>
            </a:r>
            <a:r>
              <a:rPr lang="en-US" sz="2000" dirty="0">
                <a:solidFill>
                  <a:schemeClr val="accent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 smtClean="0">
                <a:solidFill>
                  <a:schemeClr val="accent5"/>
                </a:solidFill>
                <a:sym typeface="Wingdings"/>
              </a:rPr>
              <a:t>,</a:t>
            </a:r>
            <a:r>
              <a:rPr lang="en-US" sz="2000" b="1" dirty="0" smtClean="0">
                <a:solidFill>
                  <a:schemeClr val="accent5"/>
                </a:solidFill>
                <a:sym typeface="Wingdings"/>
              </a:rPr>
              <a:t>v</a:t>
            </a:r>
            <a:r>
              <a:rPr lang="en-US" sz="2000" dirty="0" smtClean="0">
                <a:solidFill>
                  <a:schemeClr val="accent5"/>
                </a:solidFill>
                <a:sym typeface="Wingdings"/>
              </a:rPr>
              <a:t>&gt;</a:t>
            </a:r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507280" y="386224"/>
            <a:ext cx="8537068" cy="755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0"/>
              </a:spcBef>
              <a:buFont typeface="Wingdings" charset="2"/>
              <a:buNone/>
            </a:pPr>
            <a:r>
              <a:rPr lang="en-US" sz="2200" dirty="0" smtClean="0"/>
              <a:t>Attempt </a:t>
            </a:r>
            <a:r>
              <a:rPr lang="en-US" sz="2200" dirty="0"/>
              <a:t>4</a:t>
            </a:r>
            <a:r>
              <a:rPr lang="en-US" sz="2200" dirty="0" smtClean="0"/>
              <a:t>: Use </a:t>
            </a:r>
            <a:r>
              <a:rPr lang="en-US" sz="2200" dirty="0" smtClean="0">
                <a:solidFill>
                  <a:schemeClr val="accent1"/>
                </a:solidFill>
              </a:rPr>
              <a:t>long</a:t>
            </a:r>
            <a:r>
              <a:rPr lang="en-US" sz="2200" dirty="0" smtClean="0"/>
              <a:t> PCPs non-interactively</a:t>
            </a:r>
            <a:endParaRPr lang="en-US" sz="2200" dirty="0"/>
          </a:p>
        </p:txBody>
      </p:sp>
      <p:sp>
        <p:nvSpPr>
          <p:cNvPr id="72" name="TextBox 71"/>
          <p:cNvSpPr txBox="1"/>
          <p:nvPr/>
        </p:nvSpPr>
        <p:spPr>
          <a:xfrm>
            <a:off x="518414" y="768628"/>
            <a:ext cx="383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</a:t>
            </a:r>
            <a:r>
              <a:rPr lang="en-US" cap="small" dirty="0" smtClean="0">
                <a:solidFill>
                  <a:schemeClr val="tx2"/>
                </a:solidFill>
              </a:rPr>
              <a:t>bciop13</a:t>
            </a:r>
            <a:r>
              <a:rPr lang="en-US" dirty="0" smtClean="0">
                <a:solidFill>
                  <a:schemeClr val="tx2"/>
                </a:solidFill>
              </a:rPr>
              <a:t>]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621323" y="3487158"/>
            <a:ext cx="165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cap="small" dirty="0" smtClean="0">
                <a:solidFill>
                  <a:schemeClr val="accent5"/>
                </a:solidFill>
              </a:rPr>
              <a:t>accept/reject</a:t>
            </a:r>
            <a:endParaRPr lang="en-US" sz="2000" b="1" cap="small" dirty="0">
              <a:solidFill>
                <a:schemeClr val="accent5"/>
              </a:solidFill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7483350" y="2277762"/>
            <a:ext cx="292100" cy="1732379"/>
            <a:chOff x="625214" y="3323855"/>
            <a:chExt cx="383179" cy="846542"/>
          </a:xfrm>
        </p:grpSpPr>
        <p:sp>
          <p:nvSpPr>
            <p:cNvPr id="187" name="Left Bracket 186"/>
            <p:cNvSpPr/>
            <p:nvPr/>
          </p:nvSpPr>
          <p:spPr>
            <a:xfrm>
              <a:off x="625214" y="3323855"/>
              <a:ext cx="91079" cy="846542"/>
            </a:xfrm>
            <a:prstGeom prst="leftBracket">
              <a:avLst>
                <a:gd name="adj" fmla="val 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Left Bracket 188"/>
            <p:cNvSpPr/>
            <p:nvPr/>
          </p:nvSpPr>
          <p:spPr>
            <a:xfrm flipH="1">
              <a:off x="917314" y="3323855"/>
              <a:ext cx="91079" cy="846542"/>
            </a:xfrm>
            <a:prstGeom prst="leftBracket">
              <a:avLst>
                <a:gd name="adj" fmla="val 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8562024" y="2768694"/>
            <a:ext cx="404708" cy="592033"/>
            <a:chOff x="3189622" y="2781210"/>
            <a:chExt cx="2076450" cy="2233757"/>
          </a:xfrm>
        </p:grpSpPr>
        <p:sp>
          <p:nvSpPr>
            <p:cNvPr id="191" name="Rectangle 190"/>
            <p:cNvSpPr/>
            <p:nvPr/>
          </p:nvSpPr>
          <p:spPr>
            <a:xfrm>
              <a:off x="3562653" y="289455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/>
            <p:cNvCxnSpPr/>
            <p:nvPr/>
          </p:nvCxnSpPr>
          <p:spPr>
            <a:xfrm>
              <a:off x="3223534" y="3184081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tangle 192"/>
            <p:cNvSpPr/>
            <p:nvPr/>
          </p:nvSpPr>
          <p:spPr>
            <a:xfrm>
              <a:off x="3562653" y="3643043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3215707" y="3926379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194"/>
            <p:cNvSpPr/>
            <p:nvPr/>
          </p:nvSpPr>
          <p:spPr>
            <a:xfrm>
              <a:off x="4123503" y="3525184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4118286" y="4302850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4686962" y="293521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4118286" y="2781210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697396" y="3872926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533958" y="449199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Connector 200"/>
            <p:cNvCxnSpPr/>
            <p:nvPr/>
          </p:nvCxnSpPr>
          <p:spPr>
            <a:xfrm>
              <a:off x="3189622" y="4754564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3797427" y="3974180"/>
              <a:ext cx="326076" cy="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4358277" y="3202278"/>
              <a:ext cx="315641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3799766" y="3084254"/>
              <a:ext cx="102219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768732" y="4617026"/>
              <a:ext cx="349553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" name="Group 205"/>
            <p:cNvGrpSpPr/>
            <p:nvPr/>
          </p:nvGrpSpPr>
          <p:grpSpPr>
            <a:xfrm>
              <a:off x="4347843" y="4167489"/>
              <a:ext cx="339119" cy="537994"/>
              <a:chOff x="4413250" y="680686"/>
              <a:chExt cx="447675" cy="784908"/>
            </a:xfrm>
          </p:grpSpPr>
          <p:cxnSp>
            <p:nvCxnSpPr>
              <p:cNvPr id="211" name="Straight Connector 210"/>
              <p:cNvCxnSpPr/>
              <p:nvPr/>
            </p:nvCxnSpPr>
            <p:spPr>
              <a:xfrm>
                <a:off x="4413250" y="1465594"/>
                <a:ext cx="240645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4653895" y="680686"/>
                <a:ext cx="207030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4653895" y="680686"/>
                <a:ext cx="0" cy="784908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7" name="Straight Connector 206"/>
            <p:cNvCxnSpPr/>
            <p:nvPr/>
          </p:nvCxnSpPr>
          <p:spPr>
            <a:xfrm>
              <a:off x="4371009" y="3918542"/>
              <a:ext cx="32085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4921736" y="3202278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4921736" y="4117288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3901985" y="3084254"/>
              <a:ext cx="22151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4" name="Straight Arrow Connector 213"/>
          <p:cNvCxnSpPr/>
          <p:nvPr/>
        </p:nvCxnSpPr>
        <p:spPr>
          <a:xfrm flipH="1">
            <a:off x="8147853" y="3069262"/>
            <a:ext cx="323850" cy="0"/>
          </a:xfrm>
          <a:prstGeom prst="straightConnector1">
            <a:avLst/>
          </a:prstGeom>
          <a:ln>
            <a:solidFill>
              <a:srgbClr val="5A170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H="1">
            <a:off x="7466683" y="3427156"/>
            <a:ext cx="323850" cy="0"/>
          </a:xfrm>
          <a:prstGeom prst="straightConnector1">
            <a:avLst/>
          </a:prstGeom>
          <a:ln>
            <a:solidFill>
              <a:srgbClr val="5A1705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7825200" y="2192240"/>
            <a:ext cx="8373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5A1705"/>
                </a:solidFill>
                <a:sym typeface="Wingdings"/>
              </a:rPr>
              <a:t>z </a:t>
            </a:r>
            <a:r>
              <a:rPr lang="en-US" sz="2200" dirty="0" smtClean="0">
                <a:solidFill>
                  <a:srgbClr val="5A1705"/>
                </a:solidFill>
                <a:latin typeface="Arial Narrow"/>
                <a:cs typeface="Arial Narrow"/>
                <a:sym typeface="Wingdings"/>
              </a:rPr>
              <a:t>⊗</a:t>
            </a:r>
            <a:r>
              <a:rPr lang="en-US" sz="2200" dirty="0">
                <a:solidFill>
                  <a:srgbClr val="5A1705"/>
                </a:solidFill>
                <a:sym typeface="Wingdings"/>
              </a:rPr>
              <a:t> </a:t>
            </a:r>
            <a:r>
              <a:rPr lang="en-US" sz="2200" dirty="0" smtClean="0">
                <a:solidFill>
                  <a:srgbClr val="5A1705"/>
                </a:solidFill>
                <a:sym typeface="Wingdings"/>
              </a:rPr>
              <a:t>z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7872921" y="3508309"/>
            <a:ext cx="507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5A1705"/>
                </a:solidFill>
                <a:sym typeface="Wingdings"/>
              </a:rPr>
              <a:t>z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6385312" y="2876149"/>
            <a:ext cx="507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5A1705"/>
                </a:solidFill>
                <a:sym typeface="Wingdings"/>
              </a:rPr>
              <a:t>v</a:t>
            </a:r>
          </a:p>
        </p:txBody>
      </p:sp>
      <p:cxnSp>
        <p:nvCxnSpPr>
          <p:cNvPr id="219" name="Straight Connector 218"/>
          <p:cNvCxnSpPr/>
          <p:nvPr/>
        </p:nvCxnSpPr>
        <p:spPr>
          <a:xfrm flipV="1">
            <a:off x="6719101" y="2200325"/>
            <a:ext cx="682483" cy="858101"/>
          </a:xfrm>
          <a:prstGeom prst="line">
            <a:avLst/>
          </a:prstGeom>
          <a:ln w="12700" cmpd="sng">
            <a:solidFill>
              <a:schemeClr val="accent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6696011" y="3286642"/>
            <a:ext cx="682483" cy="759242"/>
          </a:xfrm>
          <a:prstGeom prst="line">
            <a:avLst/>
          </a:prstGeom>
          <a:ln w="12700" cmpd="sng">
            <a:solidFill>
              <a:schemeClr val="accent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2274083" y="2305869"/>
            <a:ext cx="2522814" cy="2513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2274083" y="2442593"/>
            <a:ext cx="2522814" cy="2513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2270796" y="2571224"/>
            <a:ext cx="2522814" cy="2513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flipH="1">
            <a:off x="2283496" y="3105290"/>
            <a:ext cx="2522814" cy="2513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 flipH="1">
            <a:off x="2270796" y="3257690"/>
            <a:ext cx="2522814" cy="2513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H="1">
            <a:off x="2270796" y="3409936"/>
            <a:ext cx="2522814" cy="2513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 rot="294191">
            <a:off x="2110541" y="1984389"/>
            <a:ext cx="302161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E(q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</a:t>
            </a:r>
            <a:r>
              <a:rPr lang="en-US" sz="2000" dirty="0"/>
              <a:t>, E(</a:t>
            </a:r>
            <a:r>
              <a:rPr lang="en-US" sz="2000" dirty="0" smtClean="0"/>
              <a:t>q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), </a:t>
            </a:r>
            <a:r>
              <a:rPr lang="en-US" sz="2000" dirty="0"/>
              <a:t>E(</a:t>
            </a:r>
            <a:r>
              <a:rPr lang="en-US" sz="2000" dirty="0" smtClean="0"/>
              <a:t>q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)…</a:t>
            </a:r>
            <a:endParaRPr lang="en-US" sz="2000" dirty="0"/>
          </a:p>
        </p:txBody>
      </p:sp>
      <p:sp>
        <p:nvSpPr>
          <p:cNvPr id="228" name="TextBox 227"/>
          <p:cNvSpPr txBox="1"/>
          <p:nvPr/>
        </p:nvSpPr>
        <p:spPr>
          <a:xfrm>
            <a:off x="616857" y="1527293"/>
            <a:ext cx="1657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verifier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4953588" y="1986642"/>
            <a:ext cx="426802" cy="1514928"/>
            <a:chOff x="5678261" y="2609557"/>
            <a:chExt cx="426802" cy="1391316"/>
          </a:xfrm>
        </p:grpSpPr>
        <p:sp>
          <p:nvSpPr>
            <p:cNvPr id="75" name="Oval 74"/>
            <p:cNvSpPr/>
            <p:nvPr/>
          </p:nvSpPr>
          <p:spPr>
            <a:xfrm rot="5400000">
              <a:off x="5208571" y="3104381"/>
              <a:ext cx="1366182" cy="426802"/>
            </a:xfrm>
            <a:prstGeom prst="ellipse">
              <a:avLst/>
            </a:prstGeom>
            <a:noFill/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/>
            <p:cNvGrpSpPr/>
            <p:nvPr/>
          </p:nvGrpSpPr>
          <p:grpSpPr>
            <a:xfrm rot="5400000">
              <a:off x="5214008" y="3147875"/>
              <a:ext cx="1330242" cy="253606"/>
              <a:chOff x="1103903" y="3354016"/>
              <a:chExt cx="2219785" cy="789058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1103903" y="3358566"/>
                <a:ext cx="2210797" cy="784508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1112891" y="3354016"/>
                <a:ext cx="2210797" cy="784508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3" name="Content Placeholder 2"/>
          <p:cNvSpPr txBox="1">
            <a:spLocks/>
          </p:cNvSpPr>
          <p:nvPr/>
        </p:nvSpPr>
        <p:spPr>
          <a:xfrm>
            <a:off x="4869490" y="3472906"/>
            <a:ext cx="2001877" cy="5923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" charset="2"/>
              <a:buNone/>
            </a:pPr>
            <a:r>
              <a:rPr lang="en-US" sz="1800" dirty="0" err="1" smtClean="0"/>
              <a:t>Hadamard</a:t>
            </a:r>
            <a:r>
              <a:rPr lang="en-US" sz="1800" dirty="0" smtClean="0"/>
              <a:t> encoding of </a:t>
            </a:r>
            <a:r>
              <a:rPr lang="en-US" sz="1800" b="1" dirty="0" smtClean="0">
                <a:solidFill>
                  <a:schemeClr val="accent5"/>
                </a:solidFill>
              </a:rPr>
              <a:t>v</a:t>
            </a:r>
          </a:p>
        </p:txBody>
      </p:sp>
      <p:grpSp>
        <p:nvGrpSpPr>
          <p:cNvPr id="84" name="Group 83"/>
          <p:cNvGrpSpPr/>
          <p:nvPr/>
        </p:nvGrpSpPr>
        <p:grpSpPr>
          <a:xfrm rot="5400000">
            <a:off x="4631671" y="2557171"/>
            <a:ext cx="1240561" cy="521714"/>
            <a:chOff x="4618795" y="3129238"/>
            <a:chExt cx="1240561" cy="521714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4759041" y="3330463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922802" y="3322274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086563" y="3322274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250324" y="3330439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414085" y="3322274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ontent Placeholder 2"/>
            <p:cNvSpPr txBox="1">
              <a:spLocks/>
            </p:cNvSpPr>
            <p:nvPr/>
          </p:nvSpPr>
          <p:spPr>
            <a:xfrm>
              <a:off x="5349274" y="3129238"/>
              <a:ext cx="510082" cy="52171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457200" indent="-457200" algn="l" defTabSz="914400" rtl="0" eaLnBrk="1" latinLnBrk="0" hangingPunct="1">
                <a:spcBef>
                  <a:spcPts val="2000"/>
                </a:spcBef>
                <a:buClr>
                  <a:srgbClr val="333333"/>
                </a:buClr>
                <a:buFont typeface="Wingdings" charset="2"/>
                <a:buChar char="§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9144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051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76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195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... 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618795" y="3315864"/>
              <a:ext cx="1087881" cy="315912"/>
            </a:xfrm>
            <a:prstGeom prst="rect">
              <a:avLst/>
            </a:prstGeom>
            <a:noFill/>
            <a:ln w="28575">
              <a:solidFill>
                <a:srgbClr val="5A170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Content Placeholder 2"/>
          <p:cNvSpPr txBox="1">
            <a:spLocks/>
          </p:cNvSpPr>
          <p:nvPr/>
        </p:nvSpPr>
        <p:spPr>
          <a:xfrm>
            <a:off x="520864" y="4706873"/>
            <a:ext cx="8623135" cy="142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charset="2"/>
              <a:buNone/>
            </a:pPr>
            <a:r>
              <a:rPr lang="en-US" sz="2200" dirty="0" smtClean="0"/>
              <a:t>Query process now happens “in the exponent” 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768667" y="3724832"/>
            <a:ext cx="185861" cy="371750"/>
          </a:xfrm>
          <a:prstGeom prst="rect">
            <a:avLst/>
          </a:prstGeom>
          <a:noFill/>
          <a:ln w="38100">
            <a:solidFill>
              <a:srgbClr val="5A17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66460" y="3657160"/>
            <a:ext cx="185861" cy="371750"/>
          </a:xfrm>
          <a:prstGeom prst="rect">
            <a:avLst/>
          </a:prstGeom>
          <a:noFill/>
          <a:ln w="38100">
            <a:solidFill>
              <a:srgbClr val="5A17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240454" y="3589488"/>
            <a:ext cx="185861" cy="371750"/>
          </a:xfrm>
          <a:prstGeom prst="rect">
            <a:avLst/>
          </a:prstGeom>
          <a:noFill/>
          <a:ln w="38100">
            <a:solidFill>
              <a:srgbClr val="5A17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ontent Placeholder 2"/>
          <p:cNvSpPr txBox="1">
            <a:spLocks/>
          </p:cNvSpPr>
          <p:nvPr/>
        </p:nvSpPr>
        <p:spPr>
          <a:xfrm>
            <a:off x="520864" y="5929507"/>
            <a:ext cx="8053913" cy="535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charset="2"/>
              <a:buNone/>
            </a:pPr>
            <a:r>
              <a:rPr lang="en-US" sz="2200" dirty="0" smtClean="0"/>
              <a:t>… </a:t>
            </a:r>
            <a:r>
              <a:rPr lang="en-US" sz="2200" dirty="0" err="1" smtClean="0"/>
              <a:t>prover’s</a:t>
            </a:r>
            <a:r>
              <a:rPr lang="en-US" sz="2200" dirty="0" smtClean="0"/>
              <a:t> work still quadratic; addressing that soon</a:t>
            </a:r>
            <a:endParaRPr lang="en-US" sz="2200" dirty="0"/>
          </a:p>
        </p:txBody>
      </p:sp>
      <p:sp>
        <p:nvSpPr>
          <p:cNvPr id="101" name="Content Placeholder 2"/>
          <p:cNvSpPr txBox="1">
            <a:spLocks/>
          </p:cNvSpPr>
          <p:nvPr/>
        </p:nvSpPr>
        <p:spPr>
          <a:xfrm>
            <a:off x="520864" y="5274909"/>
            <a:ext cx="7295408" cy="694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charset="2"/>
              <a:buNone/>
            </a:pPr>
            <a:r>
              <a:rPr lang="en-US" sz="2200" dirty="0" smtClean="0"/>
              <a:t>… </a:t>
            </a:r>
            <a:r>
              <a:rPr lang="en-US" sz="2200" dirty="0" smtClean="0">
                <a:solidFill>
                  <a:schemeClr val="accent1"/>
                </a:solidFill>
              </a:rPr>
              <a:t>pre-processing </a:t>
            </a:r>
            <a:r>
              <a:rPr lang="en-US" sz="2200" dirty="0" smtClean="0"/>
              <a:t>still required </a:t>
            </a:r>
            <a:r>
              <a:rPr lang="en-US" sz="2200" dirty="0" smtClean="0">
                <a:solidFill>
                  <a:srgbClr val="2D2F2B"/>
                </a:solidFill>
              </a:rPr>
              <a:t>(again because </a:t>
            </a:r>
            <a:r>
              <a:rPr lang="en-US" sz="2200" dirty="0" smtClean="0"/>
              <a:t>|q</a:t>
            </a:r>
            <a:r>
              <a:rPr lang="en-US" sz="2200" baseline="-25000" dirty="0" smtClean="0"/>
              <a:t>i</a:t>
            </a:r>
            <a:r>
              <a:rPr lang="en-US" sz="2200" dirty="0" smtClean="0"/>
              <a:t>|=|v|)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1270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>
        <a:noFill/>
        <a:ln w="25400">
          <a:solidFill>
            <a:schemeClr val="tx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70626</TotalTime>
  <Words>2272</Words>
  <Application>Microsoft Macintosh PowerPoint</Application>
  <PresentationFormat>On-screen Show (4:3)</PresentationFormat>
  <Paragraphs>516</Paragraphs>
  <Slides>33</Slides>
  <Notes>33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Folio</vt:lpstr>
      <vt:lpstr>(Implementations of) verifiable computation and succinct arguments: survey and wishlist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argument systems for outsourced computation practical (sometimes)</dc:title>
  <dc:subject/>
  <dc:creator>Michael Walfish</dc:creator>
  <cp:keywords/>
  <dc:description/>
  <cp:lastModifiedBy>Mike Walfish</cp:lastModifiedBy>
  <cp:revision>4388</cp:revision>
  <cp:lastPrinted>2012-10-24T20:40:25Z</cp:lastPrinted>
  <dcterms:created xsi:type="dcterms:W3CDTF">2011-09-15T18:28:22Z</dcterms:created>
  <dcterms:modified xsi:type="dcterms:W3CDTF">2015-08-10T15:53:54Z</dcterms:modified>
  <cp:category/>
</cp:coreProperties>
</file>