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35"/>
  </p:notesMasterIdLst>
  <p:sldIdLst>
    <p:sldId id="256" r:id="rId6"/>
    <p:sldId id="287" r:id="rId7"/>
    <p:sldId id="285" r:id="rId8"/>
    <p:sldId id="257" r:id="rId9"/>
    <p:sldId id="288" r:id="rId10"/>
    <p:sldId id="290" r:id="rId11"/>
    <p:sldId id="291" r:id="rId12"/>
    <p:sldId id="292" r:id="rId13"/>
    <p:sldId id="293" r:id="rId14"/>
    <p:sldId id="295" r:id="rId15"/>
    <p:sldId id="297" r:id="rId16"/>
    <p:sldId id="298" r:id="rId17"/>
    <p:sldId id="307" r:id="rId18"/>
    <p:sldId id="308" r:id="rId19"/>
    <p:sldId id="289" r:id="rId20"/>
    <p:sldId id="309" r:id="rId21"/>
    <p:sldId id="310" r:id="rId22"/>
    <p:sldId id="311" r:id="rId23"/>
    <p:sldId id="312" r:id="rId24"/>
    <p:sldId id="305" r:id="rId25"/>
    <p:sldId id="301" r:id="rId26"/>
    <p:sldId id="302" r:id="rId27"/>
    <p:sldId id="303" r:id="rId28"/>
    <p:sldId id="313" r:id="rId29"/>
    <p:sldId id="314" r:id="rId30"/>
    <p:sldId id="259" r:id="rId31"/>
    <p:sldId id="258" r:id="rId32"/>
    <p:sldId id="306" r:id="rId33"/>
    <p:sldId id="286" r:id="rId3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1pPr>
    <a:lvl2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2pPr>
    <a:lvl3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3pPr>
    <a:lvl4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4pPr>
    <a:lvl5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5pPr>
    <a:lvl6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6pPr>
    <a:lvl7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7pPr>
    <a:lvl8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8pPr>
    <a:lvl9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6D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a:tcStyle>
        <a:tcBdr/>
        <a:fill>
          <a:solidFill>
            <a:srgbClr val="E6EA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a:tcStyle>
        <a:tcBdr/>
        <a:fill>
          <a:solidFill>
            <a:srgbClr val="F8F4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a:tcStyle>
        <a:tcBdr/>
        <a:fill>
          <a:solidFill>
            <a:srgbClr val="EBE8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85" autoAdjust="0"/>
    <p:restoredTop sz="94694"/>
  </p:normalViewPr>
  <p:slideViewPr>
    <p:cSldViewPr snapToGrid="0" snapToObjects="1">
      <p:cViewPr varScale="1">
        <p:scale>
          <a:sx n="58" d="100"/>
          <a:sy n="58" d="100"/>
        </p:scale>
        <p:origin x="1192" y="232"/>
      </p:cViewPr>
      <p:guideLst>
        <p:guide orient="horz" pos="4320"/>
        <p:guide pos="76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1143000" y="685800"/>
            <a:ext cx="4572000" cy="3429000"/>
          </a:xfrm>
          <a:prstGeom prst="rect">
            <a:avLst/>
          </a:prstGeom>
        </p:spPr>
        <p:txBody>
          <a:bodyPr/>
          <a:lstStyle/>
          <a:p>
            <a:endParaRPr/>
          </a:p>
        </p:txBody>
      </p:sp>
      <p:sp>
        <p:nvSpPr>
          <p:cNvPr id="138" name="Shape 13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3895560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5998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2250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0523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6699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6465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prstGeom prst="rect">
            <a:avLst/>
          </a:prstGeom>
        </p:spPr>
        <p:txBody>
          <a:bodyPr/>
          <a:lstStyle/>
          <a:p>
            <a:r>
              <a:rPr lang="it-IT"/>
              <a:t>Fare clic per modificare lo stile del titolo dello schema</a:t>
            </a:r>
            <a:endParaRPr/>
          </a:p>
        </p:txBody>
      </p:sp>
      <p:sp>
        <p:nvSpPr>
          <p:cNvPr id="57" name="Body Level One…"/>
          <p:cNvSpPr>
            <a:spLocks noGrp="1"/>
          </p:cNvSpPr>
          <p:nvPr>
            <p:ph type="body" idx="1"/>
          </p:nvPr>
        </p:nvSpPr>
        <p:spPr>
          <a:xfrm>
            <a:off x="4387453" y="3661171"/>
            <a:ext cx="15609094" cy="8840393"/>
          </a:xfrm>
          <a:prstGeom prst="rect">
            <a:avLst/>
          </a:prstGeo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a:p>
        </p:txBody>
      </p:sp>
      <p:sp>
        <p:nvSpPr>
          <p:cNvPr id="58" name="Slide Number"/>
          <p:cNvSpPr>
            <a:spLocks noGrp="1"/>
          </p:cNvSpPr>
          <p:nvPr>
            <p:ph type="sldNum" sz="quarter" idx="2"/>
          </p:nvPr>
        </p:nvSpPr>
        <p:spPr>
          <a:xfrm>
            <a:off x="23714709" y="12133857"/>
            <a:ext cx="579363" cy="6000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a:spLocks noGrp="1"/>
          </p:cNvSpPr>
          <p:nvPr>
            <p:ph type="body" idx="1"/>
          </p:nvPr>
        </p:nvSpPr>
        <p:spPr>
          <a:xfrm>
            <a:off x="4387453" y="1785936"/>
            <a:ext cx="15609094" cy="1014412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12495609" y="7161609"/>
            <a:ext cx="7500939" cy="5304236"/>
          </a:xfrm>
          <a:prstGeom prst="rect">
            <a:avLst/>
          </a:prstGeom>
        </p:spPr>
        <p:txBody>
          <a:bodyPr lIns="91439" tIns="45719" rIns="91439" bIns="45719" anchor="t">
            <a:noAutofit/>
          </a:bodyPr>
          <a:lstStyle/>
          <a:p>
            <a:r>
              <a:rPr lang="en-US"/>
              <a:t>Click icon to add picture</a:t>
            </a:r>
            <a:endParaRPr/>
          </a:p>
        </p:txBody>
      </p:sp>
      <p:sp>
        <p:nvSpPr>
          <p:cNvPr id="84" name="Image"/>
          <p:cNvSpPr>
            <a:spLocks noGrp="1"/>
          </p:cNvSpPr>
          <p:nvPr>
            <p:ph type="pic" sz="quarter" idx="14"/>
          </p:nvPr>
        </p:nvSpPr>
        <p:spPr>
          <a:xfrm>
            <a:off x="12504353" y="1250155"/>
            <a:ext cx="7500940" cy="5304237"/>
          </a:xfrm>
          <a:prstGeom prst="rect">
            <a:avLst/>
          </a:prstGeom>
        </p:spPr>
        <p:txBody>
          <a:bodyPr lIns="91439" tIns="45719" rIns="91439" bIns="45719" anchor="t">
            <a:noAutofit/>
          </a:bodyPr>
          <a:lstStyle/>
          <a:p>
            <a:r>
              <a:rPr lang="en-US"/>
              <a:t>Click icon to add picture</a:t>
            </a:r>
            <a:endParaRPr/>
          </a:p>
        </p:txBody>
      </p:sp>
      <p:sp>
        <p:nvSpPr>
          <p:cNvPr id="85" name="Image"/>
          <p:cNvSpPr>
            <a:spLocks noGrp="1"/>
          </p:cNvSpPr>
          <p:nvPr>
            <p:ph type="pic" sz="half" idx="15"/>
          </p:nvPr>
        </p:nvSpPr>
        <p:spPr>
          <a:xfrm>
            <a:off x="4387453" y="1250155"/>
            <a:ext cx="7500939" cy="11215690"/>
          </a:xfrm>
          <a:prstGeom prst="rect">
            <a:avLst/>
          </a:prstGeom>
        </p:spPr>
        <p:txBody>
          <a:bodyPr lIns="91439" tIns="45719" rIns="91439" bIns="45719" anchor="t">
            <a:noAutofit/>
          </a:bodyPr>
          <a:lstStyle/>
          <a:p>
            <a:r>
              <a:rPr lang="en-US"/>
              <a:t>Click icon to add picture</a:t>
            </a:r>
            <a:endParaRPr/>
          </a:p>
        </p:txBody>
      </p:sp>
      <p:sp>
        <p:nvSpPr>
          <p:cNvPr id="8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Body Level One…"/>
          <p:cNvSpPr>
            <a:spLocks noGrp="1"/>
          </p:cNvSpPr>
          <p:nvPr>
            <p:ph type="body" sz="quarter" idx="1"/>
          </p:nvPr>
        </p:nvSpPr>
        <p:spPr>
          <a:xfrm>
            <a:off x="4833937" y="8947546"/>
            <a:ext cx="14716127" cy="660799"/>
          </a:xfrm>
          <a:prstGeom prst="rect">
            <a:avLst/>
          </a:prstGeom>
        </p:spPr>
        <p:txBody>
          <a:bodyPr anchor="t"/>
          <a:lstStyle>
            <a:lvl1pPr marL="0" indent="0" algn="ctr">
              <a:spcBef>
                <a:spcPts val="0"/>
              </a:spcBef>
              <a:buSzTx/>
              <a:buNone/>
              <a:defRPr sz="3200">
                <a:latin typeface="+mn-lt"/>
                <a:ea typeface="+mn-ea"/>
                <a:cs typeface="+mn-cs"/>
                <a:sym typeface="Helvetica"/>
              </a:defRPr>
            </a:lvl1pPr>
            <a:lvl2pPr marL="839610" indent="-395111" algn="ctr">
              <a:spcBef>
                <a:spcPts val="0"/>
              </a:spcBef>
              <a:defRPr sz="3200">
                <a:latin typeface="+mn-lt"/>
                <a:ea typeface="+mn-ea"/>
                <a:cs typeface="+mn-cs"/>
                <a:sym typeface="Helvetica"/>
              </a:defRPr>
            </a:lvl2pPr>
            <a:lvl3pPr marL="1284110" indent="-395110" algn="ctr">
              <a:spcBef>
                <a:spcPts val="0"/>
              </a:spcBef>
              <a:defRPr sz="3200">
                <a:latin typeface="+mn-lt"/>
                <a:ea typeface="+mn-ea"/>
                <a:cs typeface="+mn-cs"/>
                <a:sym typeface="Helvetica"/>
              </a:defRPr>
            </a:lvl3pPr>
            <a:lvl4pPr marL="1728610" indent="-395110" algn="ctr">
              <a:spcBef>
                <a:spcPts val="0"/>
              </a:spcBef>
              <a:defRPr sz="3200">
                <a:latin typeface="+mn-lt"/>
                <a:ea typeface="+mn-ea"/>
                <a:cs typeface="+mn-cs"/>
                <a:sym typeface="Helvetica"/>
              </a:defRPr>
            </a:lvl4pPr>
            <a:lvl5pPr marL="2173110" indent="-395110" algn="ctr">
              <a:spcBef>
                <a:spcPts val="0"/>
              </a:spcBef>
              <a:defRPr sz="3200">
                <a:latin typeface="+mn-lt"/>
                <a:ea typeface="+mn-ea"/>
                <a:cs typeface="+mn-cs"/>
                <a:sym typeface="Helvetic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4" name="Rectangle"/>
          <p:cNvSpPr>
            <a:spLocks noGrp="1"/>
          </p:cNvSpPr>
          <p:nvPr>
            <p:ph type="body" sz="quarter" idx="13"/>
          </p:nvPr>
        </p:nvSpPr>
        <p:spPr>
          <a:xfrm>
            <a:off x="4833937" y="6000353"/>
            <a:ext cx="14716128" cy="965202"/>
          </a:xfrm>
          <a:prstGeom prst="rect">
            <a:avLst/>
          </a:prstGeom>
        </p:spPr>
        <p:txBody>
          <a:bodyPr/>
          <a:lstStyle/>
          <a:p>
            <a:pPr marL="0" lvl="0" indent="0" algn="ctr">
              <a:spcBef>
                <a:spcPts val="0"/>
              </a:spcBef>
              <a:buSzTx/>
              <a:buNone/>
              <a:defRPr sz="5200">
                <a:latin typeface="Helvetica Light"/>
                <a:ea typeface="Helvetica Light"/>
                <a:cs typeface="Helvetica Light"/>
                <a:sym typeface="Helvetica Light"/>
              </a:defRPr>
            </a:pPr>
            <a:r>
              <a:rPr lang="en-US"/>
              <a:t>Click to edit Master text styles</a:t>
            </a:r>
          </a:p>
        </p:txBody>
      </p:sp>
      <p:sp>
        <p:nvSpPr>
          <p:cNvPr id="9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048000" y="0"/>
            <a:ext cx="18288000" cy="13716000"/>
          </a:xfrm>
          <a:prstGeom prst="rect">
            <a:avLst/>
          </a:prstGeom>
        </p:spPr>
        <p:txBody>
          <a:bodyPr lIns="91439" tIns="45719" rIns="91439" bIns="45719" anchor="t">
            <a:noAutofit/>
          </a:bodyPr>
          <a:lstStyle/>
          <a:p>
            <a:r>
              <a:rPr lang="en-US"/>
              <a:t>Click icon to add picture</a:t>
            </a:r>
            <a:endParaRPr/>
          </a:p>
        </p:txBody>
      </p:sp>
      <p:sp>
        <p:nvSpPr>
          <p:cNvPr id="10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_Title Only">
    <p:spTree>
      <p:nvGrpSpPr>
        <p:cNvPr id="1" name=""/>
        <p:cNvGrpSpPr/>
        <p:nvPr/>
      </p:nvGrpSpPr>
      <p:grpSpPr>
        <a:xfrm>
          <a:off x="0" y="0"/>
          <a:ext cx="0" cy="0"/>
          <a:chOff x="0" y="0"/>
          <a:chExt cx="0" cy="0"/>
        </a:xfrm>
      </p:grpSpPr>
      <p:sp>
        <p:nvSpPr>
          <p:cNvPr id="124" name="Rectangle"/>
          <p:cNvSpPr/>
          <p:nvPr/>
        </p:nvSpPr>
        <p:spPr>
          <a:xfrm>
            <a:off x="3048001" y="0"/>
            <a:ext cx="914401" cy="2590800"/>
          </a:xfrm>
          <a:prstGeom prst="rect">
            <a:avLst/>
          </a:prstGeom>
          <a:solidFill>
            <a:srgbClr val="252525"/>
          </a:solidFill>
          <a:ln w="12700">
            <a:miter lim="400000"/>
          </a:ln>
        </p:spPr>
        <p:txBody>
          <a:bodyPr tIns="91439" bIns="91439" anchor="ctr"/>
          <a:lstStyle/>
          <a:p>
            <a:pPr algn="l" defTabSz="1828800">
              <a:spcBef>
                <a:spcPts val="700"/>
              </a:spcBef>
              <a:defRPr sz="1600">
                <a:solidFill>
                  <a:srgbClr val="FFFFFF"/>
                </a:solidFill>
                <a:latin typeface="Alegreya Sans"/>
                <a:ea typeface="Alegreya Sans"/>
                <a:cs typeface="Alegreya Sans"/>
                <a:sym typeface="Alegreya Sans"/>
              </a:defRPr>
            </a:pPr>
            <a:endParaRPr/>
          </a:p>
        </p:txBody>
      </p:sp>
      <p:sp>
        <p:nvSpPr>
          <p:cNvPr id="125" name="Rectangle"/>
          <p:cNvSpPr/>
          <p:nvPr/>
        </p:nvSpPr>
        <p:spPr>
          <a:xfrm>
            <a:off x="3048001" y="0"/>
            <a:ext cx="914401" cy="2590800"/>
          </a:xfrm>
          <a:prstGeom prst="rect">
            <a:avLst/>
          </a:prstGeom>
          <a:solidFill>
            <a:srgbClr val="252525"/>
          </a:solidFill>
          <a:ln w="12700">
            <a:miter lim="400000"/>
          </a:ln>
        </p:spPr>
        <p:txBody>
          <a:bodyPr tIns="91439" bIns="91439" anchor="ctr"/>
          <a:lstStyle/>
          <a:p>
            <a:pPr algn="l" defTabSz="1828800">
              <a:spcBef>
                <a:spcPts val="700"/>
              </a:spcBef>
              <a:defRPr sz="1600">
                <a:solidFill>
                  <a:srgbClr val="FFFFFF"/>
                </a:solidFill>
                <a:latin typeface="Alegreya Sans"/>
                <a:ea typeface="Alegreya Sans"/>
                <a:cs typeface="Alegreya Sans"/>
                <a:sym typeface="Alegreya Sans"/>
              </a:defRPr>
            </a:pPr>
            <a:endParaRPr/>
          </a:p>
        </p:txBody>
      </p:sp>
      <p:pic>
        <p:nvPicPr>
          <p:cNvPr id="126" name="image1.png" descr="image1.png"/>
          <p:cNvPicPr>
            <a:picLocks noChangeAspect="1"/>
          </p:cNvPicPr>
          <p:nvPr/>
        </p:nvPicPr>
        <p:blipFill>
          <a:blip r:embed="rId2"/>
          <a:stretch>
            <a:fillRect/>
          </a:stretch>
        </p:blipFill>
        <p:spPr>
          <a:xfrm>
            <a:off x="17983200" y="12667013"/>
            <a:ext cx="2550000" cy="713387"/>
          </a:xfrm>
          <a:prstGeom prst="rect">
            <a:avLst/>
          </a:prstGeom>
          <a:ln w="12700">
            <a:miter lim="400000"/>
          </a:ln>
        </p:spPr>
      </p:pic>
      <p:pic>
        <p:nvPicPr>
          <p:cNvPr id="127" name="image2.png" descr="image2.png"/>
          <p:cNvPicPr>
            <a:picLocks noChangeAspect="1"/>
          </p:cNvPicPr>
          <p:nvPr/>
        </p:nvPicPr>
        <p:blipFill>
          <a:blip r:embed="rId3"/>
          <a:stretch>
            <a:fillRect/>
          </a:stretch>
        </p:blipFill>
        <p:spPr>
          <a:xfrm>
            <a:off x="4318000" y="13059269"/>
            <a:ext cx="4216400" cy="254201"/>
          </a:xfrm>
          <a:prstGeom prst="rect">
            <a:avLst/>
          </a:prstGeom>
          <a:ln w="12700">
            <a:miter lim="400000"/>
          </a:ln>
        </p:spPr>
      </p:pic>
      <p:pic>
        <p:nvPicPr>
          <p:cNvPr id="128" name="image3.png" descr="image3.png"/>
          <p:cNvPicPr>
            <a:picLocks noChangeAspect="1"/>
          </p:cNvPicPr>
          <p:nvPr/>
        </p:nvPicPr>
        <p:blipFill>
          <a:blip r:embed="rId4"/>
          <a:stretch>
            <a:fillRect/>
          </a:stretch>
        </p:blipFill>
        <p:spPr>
          <a:xfrm>
            <a:off x="18656300" y="13364633"/>
            <a:ext cx="1727200" cy="198967"/>
          </a:xfrm>
          <a:prstGeom prst="rect">
            <a:avLst/>
          </a:prstGeom>
          <a:ln w="12700">
            <a:miter lim="400000"/>
          </a:ln>
        </p:spPr>
      </p:pic>
      <p:sp>
        <p:nvSpPr>
          <p:cNvPr id="129" name="Title Text"/>
          <p:cNvSpPr>
            <a:spLocks noGrp="1"/>
          </p:cNvSpPr>
          <p:nvPr>
            <p:ph type="title"/>
          </p:nvPr>
        </p:nvSpPr>
        <p:spPr>
          <a:xfrm>
            <a:off x="4267200" y="762000"/>
            <a:ext cx="15240000" cy="2286000"/>
          </a:xfrm>
          <a:prstGeom prst="rect">
            <a:avLst/>
          </a:prstGeom>
        </p:spPr>
        <p:txBody>
          <a:bodyPr lIns="91439" tIns="91439" rIns="91439" bIns="91439"/>
          <a:lstStyle>
            <a:lvl1pPr algn="l" defTabSz="1828800">
              <a:defRPr sz="5600">
                <a:solidFill>
                  <a:srgbClr val="343E48"/>
                </a:solidFill>
                <a:latin typeface="Futura PT Heavy"/>
                <a:ea typeface="Futura PT Heavy"/>
                <a:cs typeface="Futura PT Heavy"/>
                <a:sym typeface="Futura PT Heavy"/>
              </a:defRPr>
            </a:lvl1pPr>
          </a:lstStyle>
          <a:p>
            <a:r>
              <a:rPr lang="en-US"/>
              <a:t>Click to edit Master title style</a:t>
            </a:r>
            <a:endParaRPr/>
          </a:p>
        </p:txBody>
      </p:sp>
      <p:sp>
        <p:nvSpPr>
          <p:cNvPr id="130" name="Body Level One…"/>
          <p:cNvSpPr>
            <a:spLocks noGrp="1"/>
          </p:cNvSpPr>
          <p:nvPr>
            <p:ph type="body" sz="quarter" idx="1"/>
          </p:nvPr>
        </p:nvSpPr>
        <p:spPr>
          <a:xfrm>
            <a:off x="4267200" y="965200"/>
            <a:ext cx="10058400" cy="863600"/>
          </a:xfrm>
          <a:prstGeom prst="rect">
            <a:avLst/>
          </a:prstGeom>
        </p:spPr>
        <p:txBody>
          <a:bodyPr lIns="91439" tIns="91439" rIns="91439" bIns="91439" anchor="t"/>
          <a:lstStyle>
            <a:lvl1pPr marL="0" indent="0" defTabSz="1828800">
              <a:spcBef>
                <a:spcPts val="500"/>
              </a:spcBef>
              <a:buSzTx/>
              <a:buNone/>
              <a:defRPr sz="2200">
                <a:solidFill>
                  <a:srgbClr val="8D98A5"/>
                </a:solidFill>
                <a:latin typeface="Futura PT Book"/>
                <a:ea typeface="Futura PT Book"/>
                <a:cs typeface="Futura PT Book"/>
                <a:sym typeface="Futura PT Book"/>
              </a:defRPr>
            </a:lvl1pPr>
            <a:lvl2pPr marL="0" indent="457200" defTabSz="1828800">
              <a:spcBef>
                <a:spcPts val="500"/>
              </a:spcBef>
              <a:buSzTx/>
              <a:buNone/>
              <a:defRPr sz="2200">
                <a:solidFill>
                  <a:srgbClr val="8D98A5"/>
                </a:solidFill>
                <a:latin typeface="Futura PT Book"/>
                <a:ea typeface="Futura PT Book"/>
                <a:cs typeface="Futura PT Book"/>
                <a:sym typeface="Futura PT Book"/>
              </a:defRPr>
            </a:lvl2pPr>
            <a:lvl3pPr marL="0" indent="914400" defTabSz="1828800">
              <a:spcBef>
                <a:spcPts val="500"/>
              </a:spcBef>
              <a:buSzTx/>
              <a:buNone/>
              <a:defRPr sz="2200">
                <a:solidFill>
                  <a:srgbClr val="8D98A5"/>
                </a:solidFill>
                <a:latin typeface="Futura PT Book"/>
                <a:ea typeface="Futura PT Book"/>
                <a:cs typeface="Futura PT Book"/>
                <a:sym typeface="Futura PT Book"/>
              </a:defRPr>
            </a:lvl3pPr>
            <a:lvl4pPr marL="0" indent="1371600" defTabSz="1828800">
              <a:spcBef>
                <a:spcPts val="500"/>
              </a:spcBef>
              <a:buSzTx/>
              <a:buNone/>
              <a:defRPr sz="2200">
                <a:solidFill>
                  <a:srgbClr val="8D98A5"/>
                </a:solidFill>
                <a:latin typeface="Futura PT Book"/>
                <a:ea typeface="Futura PT Book"/>
                <a:cs typeface="Futura PT Book"/>
                <a:sym typeface="Futura PT Book"/>
              </a:defRPr>
            </a:lvl4pPr>
            <a:lvl5pPr marL="0" indent="1828800" defTabSz="1828800">
              <a:spcBef>
                <a:spcPts val="500"/>
              </a:spcBef>
              <a:buSzTx/>
              <a:buNone/>
              <a:defRPr sz="2200">
                <a:solidFill>
                  <a:srgbClr val="8D98A5"/>
                </a:solidFill>
                <a:latin typeface="Futura PT Book"/>
                <a:ea typeface="Futura PT Book"/>
                <a:cs typeface="Futura PT Book"/>
                <a:sym typeface="Futura PT Book"/>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1" name="Slide Number"/>
          <p:cNvSpPr>
            <a:spLocks noGrp="1"/>
          </p:cNvSpPr>
          <p:nvPr>
            <p:ph type="sldNum" sz="quarter" idx="2"/>
          </p:nvPr>
        </p:nvSpPr>
        <p:spPr>
          <a:xfrm>
            <a:off x="3237894" y="1055795"/>
            <a:ext cx="534612" cy="551181"/>
          </a:xfrm>
          <a:prstGeom prst="rect">
            <a:avLst/>
          </a:prstGeom>
        </p:spPr>
        <p:txBody>
          <a:bodyPr lIns="91439" tIns="91439" rIns="91439" bIns="91439" anchor="ctr"/>
          <a:lstStyle>
            <a:lvl1pPr defTabSz="1828800">
              <a:defRPr sz="2400">
                <a:latin typeface="Futura PT Book"/>
                <a:ea typeface="Futura PT Book"/>
                <a:cs typeface="Futura PT Book"/>
                <a:sym typeface="Futura PT Book"/>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a:spLocks noGrp="1"/>
          </p:cNvSpPr>
          <p:nvPr>
            <p:ph type="title"/>
          </p:nvPr>
        </p:nvSpPr>
        <p:spPr>
          <a:xfrm>
            <a:off x="4833937" y="2303858"/>
            <a:ext cx="14716127" cy="4643439"/>
          </a:xfrm>
          <a:prstGeom prst="rect">
            <a:avLst/>
          </a:prstGeom>
        </p:spPr>
        <p:txBody>
          <a:bodyPr anchor="b"/>
          <a:lstStyle/>
          <a:p>
            <a:r>
              <a:rPr lang="en-US"/>
              <a:t>Click to edit Master title style</a:t>
            </a:r>
            <a:endParaRPr/>
          </a:p>
        </p:txBody>
      </p:sp>
      <p:sp>
        <p:nvSpPr>
          <p:cNvPr id="12" name="Body Level One…"/>
          <p:cNvSpPr>
            <a:spLocks noGrp="1"/>
          </p:cNvSpPr>
          <p:nvPr>
            <p:ph type="body" sz="quarter" idx="1"/>
          </p:nvPr>
        </p:nvSpPr>
        <p:spPr>
          <a:xfrm>
            <a:off x="4833937" y="7072311"/>
            <a:ext cx="14716127" cy="1589486"/>
          </a:xfrm>
          <a:prstGeom prst="rect">
            <a:avLst/>
          </a:prstGeom>
        </p:spPr>
        <p:txBody>
          <a:bodyPr anchor="t"/>
          <a:lstStyle>
            <a:lvl1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1pPr>
            <a:lvl2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2pPr>
            <a:lvl3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3pPr>
            <a:lvl4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4pPr>
            <a:lvl5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prstGeom prst="rect">
            <a:avLst/>
          </a:prstGeom>
        </p:spPr>
        <p:txBody>
          <a:bodyPr/>
          <a:lstStyle/>
          <a:p>
            <a:r>
              <a:rPr lang="en-US"/>
              <a:t>Click to edit Master title style</a:t>
            </a:r>
            <a:endParaRPr/>
          </a:p>
        </p:txBody>
      </p:sp>
      <p:sp>
        <p:nvSpPr>
          <p:cNvPr id="57" name="Body Level One…"/>
          <p:cNvSpPr>
            <a:spLocks noGrp="1"/>
          </p:cNvSpPr>
          <p:nvPr>
            <p:ph type="body" idx="1"/>
          </p:nvPr>
        </p:nvSpPr>
        <p:spPr>
          <a:xfrm>
            <a:off x="4387453" y="3661171"/>
            <a:ext cx="15609094" cy="884039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8" name="Slide Number"/>
          <p:cNvSpPr>
            <a:spLocks noGrp="1"/>
          </p:cNvSpPr>
          <p:nvPr>
            <p:ph type="sldNum" sz="quarter" idx="2"/>
          </p:nvPr>
        </p:nvSpPr>
        <p:spPr>
          <a:xfrm>
            <a:off x="23714709" y="12133857"/>
            <a:ext cx="579363" cy="600075"/>
          </a:xfrm>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a:spLocks noGrp="1"/>
          </p:cNvSpPr>
          <p:nvPr>
            <p:ph type="title"/>
          </p:nvPr>
        </p:nvSpPr>
        <p:spPr>
          <a:xfrm>
            <a:off x="4833937" y="2303858"/>
            <a:ext cx="14716127" cy="4643439"/>
          </a:xfrm>
          <a:prstGeom prst="rect">
            <a:avLst/>
          </a:prstGeom>
        </p:spPr>
        <p:txBody>
          <a:bodyPr anchor="b"/>
          <a:lstStyle/>
          <a:p>
            <a:r>
              <a:rPr lang="it-IT"/>
              <a:t>Fare clic per modificare lo stile del titolo dello schema</a:t>
            </a:r>
            <a:endParaRPr/>
          </a:p>
        </p:txBody>
      </p:sp>
      <p:sp>
        <p:nvSpPr>
          <p:cNvPr id="12" name="Body Level One…"/>
          <p:cNvSpPr>
            <a:spLocks noGrp="1"/>
          </p:cNvSpPr>
          <p:nvPr>
            <p:ph type="body" sz="quarter" idx="1"/>
          </p:nvPr>
        </p:nvSpPr>
        <p:spPr>
          <a:xfrm>
            <a:off x="4833937" y="7072311"/>
            <a:ext cx="14716127" cy="1589486"/>
          </a:xfrm>
          <a:prstGeom prst="rect">
            <a:avLst/>
          </a:prstGeom>
        </p:spPr>
        <p:txBody>
          <a:bodyPr anchor="t"/>
          <a:lstStyle>
            <a:lvl1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1pPr>
            <a:lvl2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2pPr>
            <a:lvl3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3pPr>
            <a:lvl4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4pPr>
            <a:lvl5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a:spLocks noGrp="1"/>
          </p:cNvSpPr>
          <p:nvPr>
            <p:ph type="title"/>
          </p:nvPr>
        </p:nvSpPr>
        <p:spPr>
          <a:xfrm>
            <a:off x="4833937" y="2303858"/>
            <a:ext cx="14716127" cy="4643439"/>
          </a:xfrm>
          <a:prstGeom prst="rect">
            <a:avLst/>
          </a:prstGeom>
        </p:spPr>
        <p:txBody>
          <a:bodyPr anchor="b"/>
          <a:lstStyle/>
          <a:p>
            <a:r>
              <a:rPr lang="en-US"/>
              <a:t>Click to edit Master title style</a:t>
            </a:r>
            <a:endParaRPr/>
          </a:p>
        </p:txBody>
      </p:sp>
      <p:sp>
        <p:nvSpPr>
          <p:cNvPr id="12" name="Body Level One…"/>
          <p:cNvSpPr>
            <a:spLocks noGrp="1"/>
          </p:cNvSpPr>
          <p:nvPr>
            <p:ph type="body" sz="quarter" idx="1"/>
          </p:nvPr>
        </p:nvSpPr>
        <p:spPr>
          <a:xfrm>
            <a:off x="4833937" y="7072311"/>
            <a:ext cx="14716127" cy="1589486"/>
          </a:xfrm>
          <a:prstGeom prst="rect">
            <a:avLst/>
          </a:prstGeom>
        </p:spPr>
        <p:txBody>
          <a:bodyPr anchor="t"/>
          <a:lstStyle>
            <a:lvl1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1pPr>
            <a:lvl2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2pPr>
            <a:lvl3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3pPr>
            <a:lvl4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4pPr>
            <a:lvl5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sz="half" idx="13"/>
          </p:nvPr>
        </p:nvSpPr>
        <p:spPr>
          <a:xfrm>
            <a:off x="5307210" y="892967"/>
            <a:ext cx="13751721" cy="8322472"/>
          </a:xfrm>
          <a:prstGeom prst="rect">
            <a:avLst/>
          </a:prstGeom>
        </p:spPr>
        <p:txBody>
          <a:bodyPr lIns="91439" tIns="45719" rIns="91439" bIns="45719" anchor="t">
            <a:noAutofit/>
          </a:bodyPr>
          <a:lstStyle/>
          <a:p>
            <a:r>
              <a:rPr lang="en-US"/>
              <a:t>Click icon to add picture</a:t>
            </a:r>
            <a:endParaRPr/>
          </a:p>
        </p:txBody>
      </p:sp>
      <p:sp>
        <p:nvSpPr>
          <p:cNvPr id="21" name="Title Text"/>
          <p:cNvSpPr>
            <a:spLocks noGrp="1"/>
          </p:cNvSpPr>
          <p:nvPr>
            <p:ph type="title"/>
          </p:nvPr>
        </p:nvSpPr>
        <p:spPr>
          <a:xfrm>
            <a:off x="4833937" y="9447609"/>
            <a:ext cx="14716127" cy="2000252"/>
          </a:xfrm>
          <a:prstGeom prst="rect">
            <a:avLst/>
          </a:prstGeom>
        </p:spPr>
        <p:txBody>
          <a:bodyPr anchor="b"/>
          <a:lstStyle/>
          <a:p>
            <a:r>
              <a:rPr lang="en-US"/>
              <a:t>Click to edit Master title style</a:t>
            </a:r>
            <a:endParaRPr/>
          </a:p>
        </p:txBody>
      </p:sp>
      <p:sp>
        <p:nvSpPr>
          <p:cNvPr id="22" name="Body Level One…"/>
          <p:cNvSpPr>
            <a:spLocks noGrp="1"/>
          </p:cNvSpPr>
          <p:nvPr>
            <p:ph type="body" sz="quarter" idx="1"/>
          </p:nvPr>
        </p:nvSpPr>
        <p:spPr>
          <a:xfrm>
            <a:off x="4833937" y="11519296"/>
            <a:ext cx="14716127" cy="1589487"/>
          </a:xfrm>
          <a:prstGeom prst="rect">
            <a:avLst/>
          </a:prstGeom>
        </p:spPr>
        <p:txBody>
          <a:bodyPr anchor="t"/>
          <a:lstStyle>
            <a:lvl1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1pPr>
            <a:lvl2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2pPr>
            <a:lvl3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3pPr>
            <a:lvl4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4pPr>
            <a:lvl5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3" name="Slide Number"/>
          <p:cNvSpPr>
            <a:spLocks noGrp="1"/>
          </p:cNvSpPr>
          <p:nvPr>
            <p:ph type="sldNum" sz="quarter" idx="2"/>
          </p:nvPr>
        </p:nvSpPr>
        <p:spPr>
          <a:xfrm>
            <a:off x="11893389" y="13001625"/>
            <a:ext cx="579363" cy="600074"/>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a:spLocks noGrp="1"/>
          </p:cNvSpPr>
          <p:nvPr>
            <p:ph type="title"/>
          </p:nvPr>
        </p:nvSpPr>
        <p:spPr>
          <a:xfrm>
            <a:off x="4833937" y="4536280"/>
            <a:ext cx="14716127" cy="4643439"/>
          </a:xfrm>
          <a:prstGeom prst="rect">
            <a:avLst/>
          </a:prstGeom>
        </p:spPr>
        <p:txBody>
          <a:bodyPr/>
          <a:lstStyle/>
          <a:p>
            <a:r>
              <a:rPr lang="en-US"/>
              <a:t>Click to edit Master title style</a:t>
            </a:r>
            <a:endParaRPr/>
          </a:p>
        </p:txBody>
      </p:sp>
      <p:sp>
        <p:nvSpPr>
          <p:cNvPr id="3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12495609" y="892967"/>
            <a:ext cx="7500939" cy="11572877"/>
          </a:xfrm>
          <a:prstGeom prst="rect">
            <a:avLst/>
          </a:prstGeom>
        </p:spPr>
        <p:txBody>
          <a:bodyPr lIns="91439" tIns="45719" rIns="91439" bIns="45719" anchor="t">
            <a:noAutofit/>
          </a:bodyPr>
          <a:lstStyle/>
          <a:p>
            <a:r>
              <a:rPr lang="en-US"/>
              <a:t>Click icon to add picture</a:t>
            </a:r>
            <a:endParaRPr/>
          </a:p>
        </p:txBody>
      </p:sp>
      <p:sp>
        <p:nvSpPr>
          <p:cNvPr id="39" name="Title Text"/>
          <p:cNvSpPr>
            <a:spLocks noGrp="1"/>
          </p:cNvSpPr>
          <p:nvPr>
            <p:ph type="title"/>
          </p:nvPr>
        </p:nvSpPr>
        <p:spPr>
          <a:xfrm>
            <a:off x="4387453" y="892967"/>
            <a:ext cx="7500939" cy="5607846"/>
          </a:xfrm>
          <a:prstGeom prst="rect">
            <a:avLst/>
          </a:prstGeom>
        </p:spPr>
        <p:txBody>
          <a:bodyPr anchor="b"/>
          <a:lstStyle>
            <a:lvl1pPr>
              <a:defRPr sz="8400" b="0">
                <a:latin typeface="Helvetica Light"/>
                <a:ea typeface="Helvetica Light"/>
                <a:cs typeface="Helvetica Light"/>
                <a:sym typeface="Helvetica Light"/>
              </a:defRPr>
            </a:lvl1pPr>
          </a:lstStyle>
          <a:p>
            <a:r>
              <a:rPr lang="en-US"/>
              <a:t>Click to edit Master title style</a:t>
            </a:r>
            <a:endParaRPr/>
          </a:p>
        </p:txBody>
      </p:sp>
      <p:sp>
        <p:nvSpPr>
          <p:cNvPr id="40" name="Body Level One…"/>
          <p:cNvSpPr>
            <a:spLocks noGrp="1"/>
          </p:cNvSpPr>
          <p:nvPr>
            <p:ph type="body" sz="quarter" idx="1"/>
          </p:nvPr>
        </p:nvSpPr>
        <p:spPr>
          <a:xfrm>
            <a:off x="4387453" y="6697264"/>
            <a:ext cx="7500939" cy="5768580"/>
          </a:xfrm>
          <a:prstGeom prst="rect">
            <a:avLst/>
          </a:prstGeom>
        </p:spPr>
        <p:txBody>
          <a:bodyPr anchor="t"/>
          <a:lstStyle>
            <a:lvl1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1pPr>
            <a:lvl2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2pPr>
            <a:lvl3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3pPr>
            <a:lvl4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4pPr>
            <a:lvl5pPr marL="0" indent="0" algn="ctr">
              <a:spcBef>
                <a:spcPts val="0"/>
              </a:spcBef>
              <a:buSzTx/>
              <a:buNone/>
              <a:defRPr sz="6400" b="1" cap="all">
                <a:solidFill>
                  <a:srgbClr val="393939"/>
                </a:solidFill>
                <a:latin typeface="Avenir Next Condensed"/>
                <a:ea typeface="Avenir Next Condensed"/>
                <a:cs typeface="Avenir Next Condensed"/>
                <a:sym typeface="Avenir Next Condense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a:spLocks noGrp="1"/>
          </p:cNvSpPr>
          <p:nvPr>
            <p:ph type="title"/>
          </p:nvPr>
        </p:nvSpPr>
        <p:spPr>
          <a:prstGeom prst="rect">
            <a:avLst/>
          </a:prstGeom>
        </p:spPr>
        <p:txBody>
          <a:bodyPr/>
          <a:lstStyle/>
          <a:p>
            <a:r>
              <a:rPr lang="en-US"/>
              <a:t>Click to edit Master title style</a:t>
            </a:r>
            <a:endParaRPr/>
          </a:p>
        </p:txBody>
      </p:sp>
      <p:sp>
        <p:nvSpPr>
          <p:cNvPr id="49"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prstGeom prst="rect">
            <a:avLst/>
          </a:prstGeom>
        </p:spPr>
        <p:txBody>
          <a:bodyPr/>
          <a:lstStyle/>
          <a:p>
            <a:r>
              <a:rPr lang="en-US"/>
              <a:t>Click to edit Master title style</a:t>
            </a:r>
            <a:endParaRPr/>
          </a:p>
        </p:txBody>
      </p:sp>
      <p:sp>
        <p:nvSpPr>
          <p:cNvPr id="57" name="Body Level One…"/>
          <p:cNvSpPr>
            <a:spLocks noGrp="1"/>
          </p:cNvSpPr>
          <p:nvPr>
            <p:ph type="body" idx="1"/>
          </p:nvPr>
        </p:nvSpPr>
        <p:spPr>
          <a:xfrm>
            <a:off x="4387453" y="3661171"/>
            <a:ext cx="15609094" cy="884039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8" name="Slide Number"/>
          <p:cNvSpPr>
            <a:spLocks noGrp="1"/>
          </p:cNvSpPr>
          <p:nvPr>
            <p:ph type="sldNum" sz="quarter" idx="2"/>
          </p:nvPr>
        </p:nvSpPr>
        <p:spPr>
          <a:xfrm>
            <a:off x="23714709" y="12133857"/>
            <a:ext cx="579363" cy="6000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quarter" idx="13"/>
          </p:nvPr>
        </p:nvSpPr>
        <p:spPr>
          <a:xfrm>
            <a:off x="12495609" y="3661171"/>
            <a:ext cx="7500939" cy="8840393"/>
          </a:xfrm>
          <a:prstGeom prst="rect">
            <a:avLst/>
          </a:prstGeom>
        </p:spPr>
        <p:txBody>
          <a:bodyPr lIns="91439" tIns="45719" rIns="91439" bIns="45719" anchor="t">
            <a:noAutofit/>
          </a:bodyPr>
          <a:lstStyle/>
          <a:p>
            <a:r>
              <a:rPr lang="en-US"/>
              <a:t>Click icon to add picture</a:t>
            </a:r>
            <a:endParaRPr/>
          </a:p>
        </p:txBody>
      </p:sp>
      <p:sp>
        <p:nvSpPr>
          <p:cNvPr id="66" name="Title Text"/>
          <p:cNvSpPr>
            <a:spLocks noGrp="1"/>
          </p:cNvSpPr>
          <p:nvPr>
            <p:ph type="title"/>
          </p:nvPr>
        </p:nvSpPr>
        <p:spPr>
          <a:prstGeom prst="rect">
            <a:avLst/>
          </a:prstGeom>
        </p:spPr>
        <p:txBody>
          <a:bodyPr/>
          <a:lstStyle/>
          <a:p>
            <a:r>
              <a:rPr lang="en-US"/>
              <a:t>Click to edit Master title style</a:t>
            </a:r>
            <a:endParaRPr/>
          </a:p>
        </p:txBody>
      </p:sp>
      <p:sp>
        <p:nvSpPr>
          <p:cNvPr id="67" name="Body Level One…"/>
          <p:cNvSpPr>
            <a:spLocks noGrp="1"/>
          </p:cNvSpPr>
          <p:nvPr>
            <p:ph type="body" sz="quarter" idx="1"/>
          </p:nvPr>
        </p:nvSpPr>
        <p:spPr>
          <a:xfrm>
            <a:off x="4387453" y="3661171"/>
            <a:ext cx="7500939" cy="8840393"/>
          </a:xfrm>
          <a:prstGeom prst="rect">
            <a:avLst/>
          </a:prstGeom>
        </p:spPr>
        <p:txBody>
          <a:bodyPr/>
          <a:lstStyle>
            <a:lvl1pPr marL="465363" indent="-465363">
              <a:spcBef>
                <a:spcPts val="4500"/>
              </a:spcBef>
              <a:defRPr sz="3800">
                <a:latin typeface="Helvetica Light"/>
                <a:ea typeface="Helvetica Light"/>
                <a:cs typeface="Helvetica Light"/>
                <a:sym typeface="Helvetica Light"/>
              </a:defRPr>
            </a:lvl1pPr>
            <a:lvl2pPr marL="808263" indent="-465363">
              <a:spcBef>
                <a:spcPts val="4500"/>
              </a:spcBef>
              <a:defRPr sz="3800">
                <a:latin typeface="Helvetica Light"/>
                <a:ea typeface="Helvetica Light"/>
                <a:cs typeface="Helvetica Light"/>
                <a:sym typeface="Helvetica Light"/>
              </a:defRPr>
            </a:lvl2pPr>
            <a:lvl3pPr marL="1151164" indent="-465363">
              <a:spcBef>
                <a:spcPts val="4500"/>
              </a:spcBef>
              <a:defRPr sz="3800">
                <a:latin typeface="Helvetica Light"/>
                <a:ea typeface="Helvetica Light"/>
                <a:cs typeface="Helvetica Light"/>
                <a:sym typeface="Helvetica Light"/>
              </a:defRPr>
            </a:lvl3pPr>
            <a:lvl4pPr marL="1494064" indent="-465364">
              <a:spcBef>
                <a:spcPts val="4500"/>
              </a:spcBef>
              <a:defRPr sz="3800">
                <a:latin typeface="Helvetica Light"/>
                <a:ea typeface="Helvetica Light"/>
                <a:cs typeface="Helvetica Light"/>
                <a:sym typeface="Helvetica Light"/>
              </a:defRPr>
            </a:lvl4pPr>
            <a:lvl5pPr marL="1836964" indent="-465364">
              <a:spcBef>
                <a:spcPts val="4500"/>
              </a:spcBef>
              <a:defRPr sz="3800">
                <a:latin typeface="Helvetica Light"/>
                <a:ea typeface="Helvetica Light"/>
                <a:cs typeface="Helvetica Light"/>
                <a:sym typeface="Helvetica 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4387453" y="625077"/>
            <a:ext cx="15609094" cy="3036095"/>
          </a:xfrm>
          <a:prstGeom prst="rect">
            <a:avLst/>
          </a:prstGeom>
          <a:ln w="12700">
            <a:miter lim="400000"/>
          </a:ln>
          <a:extLst>
            <a:ext uri="{C572A759-6A51-4108-AA02-DFA0A04FC94B}">
              <ma14:wrappingTextBoxFlag xmlns:ma14="http://schemas.microsoft.com/office/mac/drawingml/2011/main" xmlns="" val="1"/>
            </a:ext>
          </a:extLst>
        </p:spPr>
        <p:txBody>
          <a:bodyPr lIns="71436" tIns="71436" rIns="71436" bIns="71436" anchor="ctr">
            <a:normAutofit/>
          </a:bodyPr>
          <a:lstStyle/>
          <a:p>
            <a:r>
              <a:t>Title Text</a:t>
            </a:r>
          </a:p>
        </p:txBody>
      </p:sp>
      <p:sp>
        <p:nvSpPr>
          <p:cNvPr id="3" name="Body Level One…"/>
          <p:cNvSpPr>
            <a:spLocks noGrp="1"/>
          </p:cNvSpPr>
          <p:nvPr>
            <p:ph type="body" idx="1"/>
          </p:nvPr>
        </p:nvSpPr>
        <p:spPr>
          <a:xfrm>
            <a:off x="13610166" y="3962400"/>
            <a:ext cx="9550401" cy="9753600"/>
          </a:xfrm>
          <a:prstGeom prst="rect">
            <a:avLst/>
          </a:prstGeom>
          <a:ln w="12700">
            <a:miter lim="400000"/>
          </a:ln>
          <a:extLst>
            <a:ext uri="{C572A759-6A51-4108-AA02-DFA0A04FC94B}">
              <ma14:wrappingTextBoxFlag xmlns:ma14="http://schemas.microsoft.com/office/mac/drawingml/2011/main" xmlns="" val="1"/>
            </a:ext>
          </a:extLst>
        </p:spPr>
        <p:txBody>
          <a:bodyPr lIns="71436" tIns="71436" rIns="71436" bIns="71436"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11893389" y="13010554"/>
            <a:ext cx="579363" cy="600075"/>
          </a:xfrm>
          <a:prstGeom prst="rect">
            <a:avLst/>
          </a:prstGeom>
          <a:ln w="12700">
            <a:miter lim="400000"/>
          </a:ln>
        </p:spPr>
        <p:txBody>
          <a:bodyPr wrap="none" lIns="71436" tIns="71436" rIns="71436" bIns="71436">
            <a:spAutoFit/>
          </a:bodyPr>
          <a:lstStyle>
            <a:lvl1pPr>
              <a:defRPr sz="3000">
                <a:solidFill>
                  <a:srgbClr val="FFFFFF"/>
                </a:solidFill>
                <a:latin typeface="+mn-lt"/>
                <a:ea typeface="+mn-ea"/>
                <a:cs typeface="+mn-cs"/>
                <a:sym typeface="Helvetica"/>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64" r:id="rId1"/>
    <p:sldLayoutId id="2147483663"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2" r:id="rId14"/>
  </p:sldLayoutIdLst>
  <p:transition spd="med"/>
  <p:hf hdr="0" ftr="0" dt="0"/>
  <p:txStyles>
    <p:titleStyle>
      <a:lvl1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1pPr>
      <a:lvl2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2pPr>
      <a:lvl3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3pPr>
      <a:lvl4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4pPr>
      <a:lvl5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5pPr>
      <a:lvl6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6pPr>
      <a:lvl7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7pPr>
      <a:lvl8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8pPr>
      <a:lvl9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9pPr>
    </p:titleStyle>
    <p:bodyStyle>
      <a:lvl1pPr marL="617361" marR="0" indent="-617361"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1pPr>
      <a:lvl2pPr marL="1061860" marR="0" indent="-617361"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2pPr>
      <a:lvl3pPr marL="1506360" marR="0" indent="-617360"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3pPr>
      <a:lvl4pPr marL="1950860" marR="0" indent="-617360"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4pPr>
      <a:lvl5pPr marL="2395360" marR="0" indent="-617360"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5pPr>
      <a:lvl6pPr marL="2839860" marR="0" indent="-617360"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6pPr>
      <a:lvl7pPr marL="3284361" marR="0" indent="-617360"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7pPr>
      <a:lvl8pPr marL="3728861" marR="0" indent="-617360"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8pPr>
      <a:lvl9pPr marL="4173361" marR="0" indent="-617361"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9pPr>
    </p:bodyStyle>
    <p:otherStyle>
      <a:lvl1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1pPr>
      <a:lvl2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2pPr>
      <a:lvl3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3pPr>
      <a:lvl4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4pPr>
      <a:lvl5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5pPr>
      <a:lvl6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6pPr>
      <a:lvl7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7pPr>
      <a:lvl8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8pPr>
      <a:lvl9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4387453" y="625077"/>
            <a:ext cx="15609094" cy="3036095"/>
          </a:xfrm>
          <a:prstGeom prst="rect">
            <a:avLst/>
          </a:prstGeom>
          <a:ln w="12700">
            <a:miter lim="400000"/>
          </a:ln>
          <a:extLst>
            <a:ext uri="{C572A759-6A51-4108-AA02-DFA0A04FC94B}">
              <ma14:wrappingTextBoxFlag xmlns:ma14="http://schemas.microsoft.com/office/mac/drawingml/2011/main" xmlns="" val="1"/>
            </a:ext>
          </a:extLst>
        </p:spPr>
        <p:txBody>
          <a:bodyPr lIns="71436" tIns="71436" rIns="71436" bIns="71436" anchor="ctr">
            <a:normAutofit/>
          </a:bodyPr>
          <a:lstStyle/>
          <a:p>
            <a:r>
              <a:t>Title Text</a:t>
            </a:r>
          </a:p>
        </p:txBody>
      </p:sp>
      <p:sp>
        <p:nvSpPr>
          <p:cNvPr id="3" name="Body Level One…"/>
          <p:cNvSpPr>
            <a:spLocks noGrp="1"/>
          </p:cNvSpPr>
          <p:nvPr>
            <p:ph type="body" idx="1"/>
          </p:nvPr>
        </p:nvSpPr>
        <p:spPr>
          <a:xfrm>
            <a:off x="13610166" y="3962400"/>
            <a:ext cx="9550401" cy="9753600"/>
          </a:xfrm>
          <a:prstGeom prst="rect">
            <a:avLst/>
          </a:prstGeom>
          <a:ln w="12700">
            <a:miter lim="400000"/>
          </a:ln>
          <a:extLst>
            <a:ext uri="{C572A759-6A51-4108-AA02-DFA0A04FC94B}">
              <ma14:wrappingTextBoxFlag xmlns:ma14="http://schemas.microsoft.com/office/mac/drawingml/2011/main" xmlns="" val="1"/>
            </a:ext>
          </a:extLst>
        </p:spPr>
        <p:txBody>
          <a:bodyPr lIns="71436" tIns="71436" rIns="71436" bIns="71436"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11893389" y="13010554"/>
            <a:ext cx="579363" cy="600075"/>
          </a:xfrm>
          <a:prstGeom prst="rect">
            <a:avLst/>
          </a:prstGeom>
          <a:ln w="12700">
            <a:miter lim="400000"/>
          </a:ln>
        </p:spPr>
        <p:txBody>
          <a:bodyPr wrap="none" lIns="71436" tIns="71436" rIns="71436" bIns="71436">
            <a:spAutoFit/>
          </a:bodyPr>
          <a:lstStyle>
            <a:lvl1pPr>
              <a:defRPr sz="3000">
                <a:solidFill>
                  <a:srgbClr val="FFFFFF"/>
                </a:solidFill>
                <a:latin typeface="+mn-lt"/>
                <a:ea typeface="+mn-ea"/>
                <a:cs typeface="+mn-cs"/>
                <a:sym typeface="Helvetica"/>
              </a:defRPr>
            </a:lvl1pPr>
          </a:lstStyle>
          <a:p>
            <a:fld id="{86CB4B4D-7CA3-9044-876B-883B54F8677D}" type="slidenum">
              <a:t>‹#›</a:t>
            </a:fld>
            <a:endParaRPr dirty="0"/>
          </a:p>
        </p:txBody>
      </p:sp>
    </p:spTree>
  </p:cSld>
  <p:clrMap bg1="lt1" tx1="dk1" bg2="lt2" tx2="dk2" accent1="accent1" accent2="accent2" accent3="accent3" accent4="accent4" accent5="accent5" accent6="accent6" hlink="hlink" folHlink="folHlink"/>
  <p:sldLayoutIdLst>
    <p:sldLayoutId id="2147483667" r:id="rId1"/>
    <p:sldLayoutId id="2147483666" r:id="rId2"/>
  </p:sldLayoutIdLst>
  <p:transition spd="med"/>
  <p:hf hdr="0" ftr="0" dt="0"/>
  <p:txStyles>
    <p:titleStyle>
      <a:lvl1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1pPr>
      <a:lvl2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2pPr>
      <a:lvl3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3pPr>
      <a:lvl4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4pPr>
      <a:lvl5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5pPr>
      <a:lvl6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6pPr>
      <a:lvl7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7pPr>
      <a:lvl8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8pPr>
      <a:lvl9pPr marL="0" marR="0" indent="0" algn="ctr" defTabSz="821530" rtl="0" eaLnBrk="1" latinLnBrk="0" hangingPunct="1">
        <a:lnSpc>
          <a:spcPct val="100000"/>
        </a:lnSpc>
        <a:spcBef>
          <a:spcPts val="0"/>
        </a:spcBef>
        <a:spcAft>
          <a:spcPts val="0"/>
        </a:spcAft>
        <a:buClrTx/>
        <a:buSzTx/>
        <a:buFontTx/>
        <a:buNone/>
        <a:tabLst/>
        <a:defRPr sz="11200" b="1" i="0" u="none" strike="noStrike" cap="none" spc="0" baseline="0">
          <a:ln>
            <a:noFill/>
          </a:ln>
          <a:solidFill>
            <a:srgbClr val="000000"/>
          </a:solidFill>
          <a:uFillTx/>
          <a:latin typeface="Avenir Next Condensed"/>
          <a:ea typeface="Avenir Next Condensed"/>
          <a:cs typeface="Avenir Next Condensed"/>
          <a:sym typeface="Avenir Next Condensed"/>
        </a:defRPr>
      </a:lvl9pPr>
    </p:titleStyle>
    <p:bodyStyle>
      <a:lvl1pPr marL="617361" marR="0" indent="-617361"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1pPr>
      <a:lvl2pPr marL="1061860" marR="0" indent="-617361"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2pPr>
      <a:lvl3pPr marL="1506360" marR="0" indent="-617360"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3pPr>
      <a:lvl4pPr marL="1950860" marR="0" indent="-617360"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4pPr>
      <a:lvl5pPr marL="2395360" marR="0" indent="-617360"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5pPr>
      <a:lvl6pPr marL="2839860" marR="0" indent="-617360"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6pPr>
      <a:lvl7pPr marL="3284361" marR="0" indent="-617360"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7pPr>
      <a:lvl8pPr marL="3728861" marR="0" indent="-617360"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8pPr>
      <a:lvl9pPr marL="4173361" marR="0" indent="-617361" algn="l" defTabSz="821530" rtl="0" eaLnBrk="1" latinLnBrk="0" hangingPunct="1">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Geneva"/>
          <a:ea typeface="Geneva"/>
          <a:cs typeface="Geneva"/>
          <a:sym typeface="Geneva"/>
        </a:defRPr>
      </a:lvl9pPr>
    </p:bodyStyle>
    <p:otherStyle>
      <a:lvl1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1pPr>
      <a:lvl2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2pPr>
      <a:lvl3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3pPr>
      <a:lvl4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4pPr>
      <a:lvl5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5pPr>
      <a:lvl6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6pPr>
      <a:lvl7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7pPr>
      <a:lvl8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8pPr>
      <a:lvl9pPr marL="0" marR="0" indent="0" algn="ctr" defTabSz="821530" rtl="0" eaLnBrk="1" latinLnBrk="0" hangingPunct="1">
        <a:lnSpc>
          <a:spcPct val="100000"/>
        </a:lnSpc>
        <a:spcBef>
          <a:spcPts val="0"/>
        </a:spcBef>
        <a:spcAft>
          <a:spcPts val="0"/>
        </a:spcAft>
        <a:buClrTx/>
        <a:buSzTx/>
        <a:buFontTx/>
        <a:buNone/>
        <a:tabLst/>
        <a:defRPr sz="3000" b="0" i="0" u="none" strike="noStrike" cap="none" spc="0" baseline="0">
          <a:ln>
            <a:noFill/>
          </a:ln>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hyperlink" Target="https://docs.google.com/presentation/d/11KjkTzyuOeDLlCiAccQYSJ5J-vNHJ_s2U3r4ws1FPLA/edit?usp=sharin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w3.org/publishing/epubcheck_fundraising"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8" Type="http://schemas.openxmlformats.org/officeDocument/2006/relationships/hyperlink" Target="mailto:wendy.reid@rakuten.com" TargetMode="External"/><Relationship Id="rId3" Type="http://schemas.openxmlformats.org/officeDocument/2006/relationships/hyperlink" Target="mailto:avneesh.sg@gmail.com" TargetMode="External"/><Relationship Id="rId7" Type="http://schemas.openxmlformats.org/officeDocument/2006/relationships/hyperlink" Target="mailto:tsiegman@wiley.com" TargetMode="External"/><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5.png"/><Relationship Id="rId5" Type="http://schemas.openxmlformats.org/officeDocument/2006/relationships/hyperlink" Target="mailto:mteixeira@wwnorton.com" TargetMode="External"/><Relationship Id="rId4" Type="http://schemas.openxmlformats.org/officeDocument/2006/relationships/hyperlink" Target="mailto:Cristina.mussinelli@fondazionelia.org"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docs.google.com/presentation/d/11KjkTzyuOeDLlCiAccQYSJ5J-vNHJ_s2U3r4ws1FPLA/edit?usp=sharing" TargetMode="External"/><Relationship Id="rId3" Type="http://schemas.openxmlformats.org/officeDocument/2006/relationships/hyperlink" Target="https://www.w3.org/2020/06/proposed-epub-3-charter.html" TargetMode="External"/><Relationship Id="rId7" Type="http://schemas.openxmlformats.org/officeDocument/2006/relationships/hyperlink" Target="https://eur-lex.europa.eu/legal-content/EN/TXT/HTML/?uri=CELEX:52015PC0615&amp;from=EN" TargetMode="External"/><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hyperlink" Target="http://www.w3.org/Submission/epub-a11y/" TargetMode="External"/><Relationship Id="rId5" Type="http://schemas.openxmlformats.org/officeDocument/2006/relationships/hyperlink" Target="https://www.w3.org/TR/pub-manifest/" TargetMode="External"/><Relationship Id="rId4" Type="http://schemas.openxmlformats.org/officeDocument/2006/relationships/hyperlink" Target="https://www.w3.org/TR/audiobook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69000" r="34000" b="16000"/>
          </a:stretch>
        </a:blipFill>
        <a:effectLst/>
      </p:bgPr>
    </p:bg>
    <p:spTree>
      <p:nvGrpSpPr>
        <p:cNvPr id="1" name=""/>
        <p:cNvGrpSpPr/>
        <p:nvPr/>
      </p:nvGrpSpPr>
      <p:grpSpPr>
        <a:xfrm>
          <a:off x="0" y="0"/>
          <a:ext cx="0" cy="0"/>
          <a:chOff x="0" y="0"/>
          <a:chExt cx="0" cy="0"/>
        </a:xfrm>
      </p:grpSpPr>
      <p:sp>
        <p:nvSpPr>
          <p:cNvPr id="140" name="PUBLISHING @ W3C"/>
          <p:cNvSpPr>
            <a:spLocks noGrp="1"/>
          </p:cNvSpPr>
          <p:nvPr>
            <p:ph type="subTitle" sz="quarter" idx="1"/>
          </p:nvPr>
        </p:nvSpPr>
        <p:spPr>
          <a:xfrm>
            <a:off x="4825006" y="1693067"/>
            <a:ext cx="14716128" cy="1589488"/>
          </a:xfrm>
          <a:prstGeom prst="rect">
            <a:avLst/>
          </a:prstGeom>
        </p:spPr>
        <p:txBody>
          <a:bodyPr anchor="ctr">
            <a:normAutofit fontScale="92500"/>
          </a:bodyPr>
          <a:lstStyle/>
          <a:p>
            <a:r>
              <a:rPr lang="en-US" sz="8800" dirty="0"/>
              <a:t>Publishing Community Webinar</a:t>
            </a:r>
            <a:endParaRPr sz="8800" dirty="0"/>
          </a:p>
        </p:txBody>
      </p:sp>
      <p:sp>
        <p:nvSpPr>
          <p:cNvPr id="2" name="Slide Number Placeholder 1">
            <a:extLst>
              <a:ext uri="{FF2B5EF4-FFF2-40B4-BE49-F238E27FC236}">
                <a16:creationId xmlns:a16="http://schemas.microsoft.com/office/drawing/2014/main" id="{F4E01E67-5E8E-874D-AF05-ECA636BF151B}"/>
              </a:ext>
            </a:extLst>
          </p:cNvPr>
          <p:cNvSpPr>
            <a:spLocks noGrp="1"/>
          </p:cNvSpPr>
          <p:nvPr>
            <p:ph type="sldNum" sz="quarter" idx="2"/>
          </p:nvPr>
        </p:nvSpPr>
        <p:spPr/>
        <p:txBody>
          <a:bodyPr/>
          <a:lstStyle/>
          <a:p>
            <a:fld id="{86CB4B4D-7CA3-9044-876B-883B54F8677D}" type="slidenum">
              <a:rPr lang="fr-FR" smtClean="0"/>
              <a:t>1</a:t>
            </a:fld>
            <a:endParaRPr lang="fr-FR"/>
          </a:p>
        </p:txBody>
      </p:sp>
      <p:sp>
        <p:nvSpPr>
          <p:cNvPr id="3" name="TextBox 2">
            <a:extLst>
              <a:ext uri="{FF2B5EF4-FFF2-40B4-BE49-F238E27FC236}">
                <a16:creationId xmlns:a16="http://schemas.microsoft.com/office/drawing/2014/main" id="{290BD3A1-F2A0-0748-A4B1-3E32D8842A0C}"/>
              </a:ext>
            </a:extLst>
          </p:cNvPr>
          <p:cNvSpPr txBox="1"/>
          <p:nvPr/>
        </p:nvSpPr>
        <p:spPr>
          <a:xfrm>
            <a:off x="7730835" y="3045317"/>
            <a:ext cx="9559637" cy="47609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Tzviya Siegman, Wiley</a:t>
            </a:r>
          </a:p>
          <a:p>
            <a:r>
              <a:rPr lang="fr-FR" dirty="0">
                <a:latin typeface="Avenir Next Condensed" panose="020B0506020202020204" pitchFamily="34" charset="0"/>
              </a:rPr>
              <a:t>Cristina Mussinelli, Fondazione LIA </a:t>
            </a:r>
          </a:p>
          <a:p>
            <a:pPr marL="0" marR="0" indent="0" algn="ctr" defTabSz="821530" rtl="0" fontAlgn="auto" latinLnBrk="0" hangingPunct="0">
              <a:lnSpc>
                <a:spcPct val="100000"/>
              </a:lnSpc>
              <a:spcBef>
                <a:spcPts val="0"/>
              </a:spcBef>
              <a:spcAft>
                <a:spcPts val="0"/>
              </a:spcAft>
              <a:buClrTx/>
              <a:buSzTx/>
              <a:buFontTx/>
              <a:buNone/>
              <a:tabLst/>
            </a:pPr>
            <a:r>
              <a:rPr lang="fr-FR" dirty="0">
                <a:latin typeface="Avenir Next Condensed" panose="020B0506020202020204" pitchFamily="34" charset="0"/>
              </a:rPr>
              <a:t>Wendy Reid, </a:t>
            </a:r>
            <a:r>
              <a:rPr lang="fr-FR" dirty="0" err="1">
                <a:latin typeface="Avenir Next Condensed" panose="020B0506020202020204" pitchFamily="34" charset="0"/>
              </a:rPr>
              <a:t>Rakuten</a:t>
            </a:r>
            <a:r>
              <a:rPr lang="fr-FR" dirty="0">
                <a:latin typeface="Avenir Next Condensed" panose="020B0506020202020204" pitchFamily="34" charset="0"/>
              </a:rPr>
              <a:t> Kobo</a:t>
            </a:r>
          </a:p>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Avneesh Singh, DAISY Consortium</a:t>
            </a:r>
          </a:p>
          <a:p>
            <a:pPr marL="0" marR="0" indent="0" algn="ctr" defTabSz="821530" rtl="0" fontAlgn="auto" latinLnBrk="0" hangingPunct="0">
              <a:lnSpc>
                <a:spcPct val="100000"/>
              </a:lnSpc>
              <a:spcBef>
                <a:spcPts val="0"/>
              </a:spcBef>
              <a:spcAft>
                <a:spcPts val="0"/>
              </a:spcAft>
              <a:buClrTx/>
              <a:buSzTx/>
              <a:buFontTx/>
              <a:buNone/>
              <a:tabLst/>
            </a:pPr>
            <a:r>
              <a:rPr lang="fr-FR" dirty="0">
                <a:latin typeface="Avenir Next Condensed" panose="020B0506020202020204" pitchFamily="34" charset="0"/>
              </a:rPr>
              <a:t>Mateus </a:t>
            </a:r>
            <a:r>
              <a:rPr lang="fr-FR" dirty="0" err="1">
                <a:latin typeface="Avenir Next Condensed" panose="020B0506020202020204" pitchFamily="34" charset="0"/>
              </a:rPr>
              <a:t>Teixiera</a:t>
            </a:r>
            <a:r>
              <a:rPr lang="fr-FR" dirty="0">
                <a:latin typeface="Avenir Next Condensed" panose="020B0506020202020204" pitchFamily="34" charset="0"/>
              </a:rPr>
              <a:t>, WW Norton</a:t>
            </a:r>
            <a:endPar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endParaRPr>
          </a:p>
          <a:p>
            <a:pPr marL="0" marR="0" indent="0" algn="ctr" defTabSz="821530" rtl="0" fontAlgn="auto" latinLnBrk="0" hangingPunct="0">
              <a:lnSpc>
                <a:spcPct val="100000"/>
              </a:lnSpc>
              <a:spcBef>
                <a:spcPts val="0"/>
              </a:spcBef>
              <a:spcAft>
                <a:spcPts val="0"/>
              </a:spcAft>
              <a:buClrTx/>
              <a:buSzTx/>
              <a:buFontTx/>
              <a:buNone/>
              <a:tabLst/>
            </a:pPr>
            <a:endPar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endParaRPr>
          </a:p>
        </p:txBody>
      </p:sp>
      <p:sp>
        <p:nvSpPr>
          <p:cNvPr id="4" name="TextBox 3">
            <a:extLst>
              <a:ext uri="{FF2B5EF4-FFF2-40B4-BE49-F238E27FC236}">
                <a16:creationId xmlns:a16="http://schemas.microsoft.com/office/drawing/2014/main" id="{D52CB6CF-104F-944C-912A-EFE7163ECFA3}"/>
              </a:ext>
            </a:extLst>
          </p:cNvPr>
          <p:cNvSpPr txBox="1"/>
          <p:nvPr/>
        </p:nvSpPr>
        <p:spPr>
          <a:xfrm>
            <a:off x="10898264" y="7733670"/>
            <a:ext cx="2569611" cy="9137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July 2020</a:t>
            </a:r>
          </a:p>
        </p:txBody>
      </p:sp>
      <p:pic>
        <p:nvPicPr>
          <p:cNvPr id="6" name="Picture 5">
            <a:extLst>
              <a:ext uri="{FF2B5EF4-FFF2-40B4-BE49-F238E27FC236}">
                <a16:creationId xmlns:a16="http://schemas.microsoft.com/office/drawing/2014/main" id="{67F30FAB-50B5-C946-9F87-BADFF328E7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837" y="1240151"/>
            <a:ext cx="2495320" cy="2495320"/>
          </a:xfrm>
          <a:prstGeom prst="rect">
            <a:avLst/>
          </a:prstGeom>
        </p:spPr>
      </p:pic>
      <p:cxnSp>
        <p:nvCxnSpPr>
          <p:cNvPr id="8" name="Straight Connector 7">
            <a:extLst>
              <a:ext uri="{FF2B5EF4-FFF2-40B4-BE49-F238E27FC236}">
                <a16:creationId xmlns:a16="http://schemas.microsoft.com/office/drawing/2014/main" id="{3AB302AC-53B0-5843-82E8-AA08C6C34BAC}"/>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cxnSp>
        <p:nvCxnSpPr>
          <p:cNvPr id="9" name="Straight Connector 8">
            <a:extLst>
              <a:ext uri="{FF2B5EF4-FFF2-40B4-BE49-F238E27FC236}">
                <a16:creationId xmlns:a16="http://schemas.microsoft.com/office/drawing/2014/main" id="{05E50B82-0038-2845-BE79-353F2C8921C0}"/>
              </a:ext>
            </a:extLst>
          </p:cNvPr>
          <p:cNvCxnSpPr>
            <a:cxnSpLocks/>
          </p:cNvCxnSpPr>
          <p:nvPr/>
        </p:nvCxnSpPr>
        <p:spPr>
          <a:xfrm>
            <a:off x="21772" y="8693971"/>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0" name="TextBox 9">
            <a:extLst>
              <a:ext uri="{FF2B5EF4-FFF2-40B4-BE49-F238E27FC236}">
                <a16:creationId xmlns:a16="http://schemas.microsoft.com/office/drawing/2014/main" id="{F2F6DC3A-FA5F-B042-8AFB-9C7441645F7A}"/>
              </a:ext>
            </a:extLst>
          </p:cNvPr>
          <p:cNvSpPr txBox="1"/>
          <p:nvPr/>
        </p:nvSpPr>
        <p:spPr>
          <a:xfrm>
            <a:off x="16737963" y="10432027"/>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69000" r="34000" b="16000"/>
          </a:stretch>
        </a:blipFill>
        <a:effectLst/>
      </p:bgPr>
    </p:bg>
    <p:spTree>
      <p:nvGrpSpPr>
        <p:cNvPr id="1" name=""/>
        <p:cNvGrpSpPr/>
        <p:nvPr/>
      </p:nvGrpSpPr>
      <p:grpSpPr>
        <a:xfrm>
          <a:off x="0" y="0"/>
          <a:ext cx="0" cy="0"/>
          <a:chOff x="0" y="0"/>
          <a:chExt cx="0" cy="0"/>
        </a:xfrm>
      </p:grpSpPr>
      <p:sp>
        <p:nvSpPr>
          <p:cNvPr id="140" name="PUBLISHING @ W3C"/>
          <p:cNvSpPr>
            <a:spLocks noGrp="1"/>
          </p:cNvSpPr>
          <p:nvPr>
            <p:ph type="subTitle" sz="quarter" idx="1"/>
          </p:nvPr>
        </p:nvSpPr>
        <p:spPr>
          <a:xfrm>
            <a:off x="4825006" y="1693067"/>
            <a:ext cx="14716128" cy="1589488"/>
          </a:xfrm>
          <a:prstGeom prst="rect">
            <a:avLst/>
          </a:prstGeom>
        </p:spPr>
        <p:txBody>
          <a:bodyPr anchor="ctr">
            <a:normAutofit/>
          </a:bodyPr>
          <a:lstStyle/>
          <a:p>
            <a:r>
              <a:rPr lang="en-CA" sz="8800" dirty="0"/>
              <a:t>EPUB Survey Results</a:t>
            </a:r>
            <a:endParaRPr sz="8800" dirty="0"/>
          </a:p>
        </p:txBody>
      </p:sp>
      <p:sp>
        <p:nvSpPr>
          <p:cNvPr id="2" name="Slide Number Placeholder 1">
            <a:extLst>
              <a:ext uri="{FF2B5EF4-FFF2-40B4-BE49-F238E27FC236}">
                <a16:creationId xmlns:a16="http://schemas.microsoft.com/office/drawing/2014/main" id="{F4E01E67-5E8E-874D-AF05-ECA636BF151B}"/>
              </a:ext>
            </a:extLst>
          </p:cNvPr>
          <p:cNvSpPr>
            <a:spLocks noGrp="1"/>
          </p:cNvSpPr>
          <p:nvPr>
            <p:ph type="sldNum" sz="quarter" idx="2"/>
          </p:nvPr>
        </p:nvSpPr>
        <p:spPr/>
        <p:txBody>
          <a:bodyPr/>
          <a:lstStyle/>
          <a:p>
            <a:fld id="{86CB4B4D-7CA3-9044-876B-883B54F8677D}" type="slidenum">
              <a:rPr lang="fr-FR" smtClean="0"/>
              <a:t>10</a:t>
            </a:fld>
            <a:endParaRPr lang="fr-FR"/>
          </a:p>
        </p:txBody>
      </p:sp>
      <p:sp>
        <p:nvSpPr>
          <p:cNvPr id="3" name="TextBox 2">
            <a:extLst>
              <a:ext uri="{FF2B5EF4-FFF2-40B4-BE49-F238E27FC236}">
                <a16:creationId xmlns:a16="http://schemas.microsoft.com/office/drawing/2014/main" id="{290BD3A1-F2A0-0748-A4B1-3E32D8842A0C}"/>
              </a:ext>
            </a:extLst>
          </p:cNvPr>
          <p:cNvSpPr txBox="1"/>
          <p:nvPr/>
        </p:nvSpPr>
        <p:spPr>
          <a:xfrm>
            <a:off x="8461711" y="3730426"/>
            <a:ext cx="7442739" cy="16831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Wendy Reid</a:t>
            </a:r>
            <a:endParaRPr lang="fr-FR" dirty="0">
              <a:latin typeface="Avenir Next Condensed" panose="020B0506020202020204" pitchFamily="34" charset="0"/>
            </a:endParaRPr>
          </a:p>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err="1">
                <a:ln>
                  <a:noFill/>
                </a:ln>
                <a:solidFill>
                  <a:srgbClr val="000000"/>
                </a:solidFill>
                <a:effectLst/>
                <a:uFillTx/>
                <a:latin typeface="Avenir Next Condensed" panose="020B0506020202020204" pitchFamily="34" charset="0"/>
                <a:sym typeface="Helvetica Light"/>
              </a:rPr>
              <a:t>Publishing</a:t>
            </a: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 </a:t>
            </a:r>
            <a:r>
              <a:rPr kumimoji="0" lang="fr-FR" sz="5000" b="0" i="0" u="none" strike="noStrike" cap="none" spc="0" normalizeH="0" baseline="0" dirty="0" err="1">
                <a:ln>
                  <a:noFill/>
                </a:ln>
                <a:solidFill>
                  <a:srgbClr val="000000"/>
                </a:solidFill>
                <a:effectLst/>
                <a:uFillTx/>
                <a:latin typeface="Avenir Next Condensed" panose="020B0506020202020204" pitchFamily="34" charset="0"/>
                <a:sym typeface="Helvetica Light"/>
              </a:rPr>
              <a:t>Working</a:t>
            </a: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 Group Chair</a:t>
            </a:r>
          </a:p>
        </p:txBody>
      </p:sp>
      <p:sp>
        <p:nvSpPr>
          <p:cNvPr id="4" name="TextBox 3">
            <a:extLst>
              <a:ext uri="{FF2B5EF4-FFF2-40B4-BE49-F238E27FC236}">
                <a16:creationId xmlns:a16="http://schemas.microsoft.com/office/drawing/2014/main" id="{D52CB6CF-104F-944C-912A-EFE7163ECFA3}"/>
              </a:ext>
            </a:extLst>
          </p:cNvPr>
          <p:cNvSpPr txBox="1"/>
          <p:nvPr/>
        </p:nvSpPr>
        <p:spPr>
          <a:xfrm>
            <a:off x="8541059" y="5853168"/>
            <a:ext cx="7284043" cy="9137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July 27/28, </a:t>
            </a:r>
            <a:r>
              <a:rPr kumimoji="0" lang="fr-FR" sz="5000" b="0" i="0" u="none" strike="noStrike" cap="none" spc="0" normalizeH="0" baseline="0" dirty="0" err="1">
                <a:ln>
                  <a:noFill/>
                </a:ln>
                <a:solidFill>
                  <a:srgbClr val="000000"/>
                </a:solidFill>
                <a:effectLst/>
                <a:uFillTx/>
                <a:latin typeface="Avenir Next Condensed" panose="020B0506020202020204" pitchFamily="34" charset="0"/>
                <a:sym typeface="Helvetica Light"/>
              </a:rPr>
              <a:t>Publishing</a:t>
            </a:r>
            <a:r>
              <a:rPr lang="fr-FR" dirty="0">
                <a:latin typeface="Avenir Next Condensed" panose="020B0506020202020204" pitchFamily="34" charset="0"/>
              </a:rPr>
              <a:t> </a:t>
            </a:r>
            <a:r>
              <a:rPr lang="fr-FR" dirty="0" err="1">
                <a:latin typeface="Avenir Next Condensed" panose="020B0506020202020204" pitchFamily="34" charset="0"/>
              </a:rPr>
              <a:t>Webinar</a:t>
            </a:r>
            <a:endPar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endParaRPr>
          </a:p>
        </p:txBody>
      </p:sp>
      <p:pic>
        <p:nvPicPr>
          <p:cNvPr id="6" name="Picture 5">
            <a:extLst>
              <a:ext uri="{FF2B5EF4-FFF2-40B4-BE49-F238E27FC236}">
                <a16:creationId xmlns:a16="http://schemas.microsoft.com/office/drawing/2014/main" id="{67F30FAB-50B5-C946-9F87-BADFF328E7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837" y="1240151"/>
            <a:ext cx="2495320" cy="2495320"/>
          </a:xfrm>
          <a:prstGeom prst="rect">
            <a:avLst/>
          </a:prstGeom>
        </p:spPr>
      </p:pic>
      <p:cxnSp>
        <p:nvCxnSpPr>
          <p:cNvPr id="8" name="Straight Connector 7">
            <a:extLst>
              <a:ext uri="{FF2B5EF4-FFF2-40B4-BE49-F238E27FC236}">
                <a16:creationId xmlns:a16="http://schemas.microsoft.com/office/drawing/2014/main" id="{3AB302AC-53B0-5843-82E8-AA08C6C34BAC}"/>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cxnSp>
        <p:nvCxnSpPr>
          <p:cNvPr id="9" name="Straight Connector 8">
            <a:extLst>
              <a:ext uri="{FF2B5EF4-FFF2-40B4-BE49-F238E27FC236}">
                <a16:creationId xmlns:a16="http://schemas.microsoft.com/office/drawing/2014/main" id="{05E50B82-0038-2845-BE79-353F2C8921C0}"/>
              </a:ext>
            </a:extLst>
          </p:cNvPr>
          <p:cNvCxnSpPr>
            <a:cxnSpLocks/>
          </p:cNvCxnSpPr>
          <p:nvPr/>
        </p:nvCxnSpPr>
        <p:spPr>
          <a:xfrm>
            <a:off x="21772" y="8693971"/>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0" name="TextBox 9">
            <a:extLst>
              <a:ext uri="{FF2B5EF4-FFF2-40B4-BE49-F238E27FC236}">
                <a16:creationId xmlns:a16="http://schemas.microsoft.com/office/drawing/2014/main" id="{F2F6DC3A-FA5F-B042-8AFB-9C7441645F7A}"/>
              </a:ext>
            </a:extLst>
          </p:cNvPr>
          <p:cNvSpPr txBox="1"/>
          <p:nvPr/>
        </p:nvSpPr>
        <p:spPr>
          <a:xfrm>
            <a:off x="16737963" y="10432027"/>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Tree>
    <p:extLst>
      <p:ext uri="{BB962C8B-B14F-4D97-AF65-F5344CB8AC3E}">
        <p14:creationId xmlns:p14="http://schemas.microsoft.com/office/powerpoint/2010/main" val="131124637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2000" t="90000" r="48000" b="1000"/>
          </a:stretch>
        </a:blipFill>
        <a:effectLst/>
      </p:bgPr>
    </p:bg>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Survey Overview</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11</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11</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537925" y="2227868"/>
            <a:ext cx="21308149" cy="9032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0" marR="0" indent="0" algn="l" defTabSz="821530" rtl="0" fontAlgn="auto" latinLnBrk="0" hangingPunct="0">
              <a:lnSpc>
                <a:spcPct val="100000"/>
              </a:lnSpc>
              <a:spcBef>
                <a:spcPts val="0"/>
              </a:spcBef>
              <a:spcAft>
                <a:spcPts val="0"/>
              </a:spcAft>
              <a:buClrTx/>
              <a:buSzTx/>
              <a:buFontTx/>
              <a:buNone/>
              <a:tabLst/>
            </a:pPr>
            <a:r>
              <a:rPr kumimoji="0" lang="en-CA" sz="5000" b="0" i="0" u="none" strike="noStrike" cap="none" spc="0" normalizeH="0" baseline="0" dirty="0">
                <a:ln>
                  <a:noFill/>
                </a:ln>
                <a:solidFill>
                  <a:srgbClr val="000000"/>
                </a:solidFill>
                <a:effectLst/>
                <a:uFillTx/>
                <a:latin typeface="+mn-lt"/>
                <a:ea typeface="Geneva" panose="020B0503030404040204" pitchFamily="34" charset="0"/>
                <a:sym typeface="Helvetica Light"/>
              </a:rPr>
              <a:t>The EPUB Survey was run from February 5 to March 6, 2020. We compiled results from 256 respondents. </a:t>
            </a:r>
          </a:p>
          <a:p>
            <a:pPr marL="0" marR="0" indent="0" algn="l" defTabSz="821530" rtl="0" fontAlgn="auto" latinLnBrk="0" hangingPunct="0">
              <a:lnSpc>
                <a:spcPct val="100000"/>
              </a:lnSpc>
              <a:spcBef>
                <a:spcPts val="0"/>
              </a:spcBef>
              <a:spcAft>
                <a:spcPts val="0"/>
              </a:spcAft>
              <a:buClrTx/>
              <a:buSzTx/>
              <a:buFontTx/>
              <a:buNone/>
              <a:tabLst/>
            </a:pPr>
            <a:endParaRPr lang="en-CA" dirty="0">
              <a:latin typeface="+mn-lt"/>
              <a:ea typeface="Geneva" panose="020B0503030404040204" pitchFamily="34" charset="0"/>
            </a:endParaRPr>
          </a:p>
          <a:p>
            <a:pPr marL="0" marR="0" indent="0" algn="l" defTabSz="821530" rtl="0" fontAlgn="auto" latinLnBrk="0" hangingPunct="0">
              <a:lnSpc>
                <a:spcPct val="100000"/>
              </a:lnSpc>
              <a:spcBef>
                <a:spcPts val="0"/>
              </a:spcBef>
              <a:spcAft>
                <a:spcPts val="0"/>
              </a:spcAft>
              <a:buClrTx/>
              <a:buSzTx/>
              <a:buFontTx/>
              <a:buNone/>
              <a:tabLst/>
            </a:pPr>
            <a:r>
              <a:rPr kumimoji="0" lang="en-CA" sz="5000" b="0" i="0" u="none" strike="noStrike" cap="none" spc="0" normalizeH="0" baseline="0" dirty="0">
                <a:ln>
                  <a:noFill/>
                </a:ln>
                <a:solidFill>
                  <a:srgbClr val="000000"/>
                </a:solidFill>
                <a:effectLst/>
                <a:uFillTx/>
                <a:latin typeface="+mn-lt"/>
                <a:ea typeface="Geneva" panose="020B0503030404040204" pitchFamily="34" charset="0"/>
                <a:sym typeface="Helvetica Light"/>
              </a:rPr>
              <a:t>The goal of this survey was to better understand what the community was doing with EPUB 3, and what kind of improvements or use cases were needed in any future Publishing@W3C work. </a:t>
            </a:r>
          </a:p>
          <a:p>
            <a:pPr marL="0" marR="0" indent="0" algn="l" defTabSz="821530" rtl="0" fontAlgn="auto" latinLnBrk="0" hangingPunct="0">
              <a:lnSpc>
                <a:spcPct val="100000"/>
              </a:lnSpc>
              <a:spcBef>
                <a:spcPts val="0"/>
              </a:spcBef>
              <a:spcAft>
                <a:spcPts val="0"/>
              </a:spcAft>
              <a:buClrTx/>
              <a:buSzTx/>
              <a:buFontTx/>
              <a:buNone/>
              <a:tabLst/>
            </a:pPr>
            <a:endParaRPr lang="en-CA" dirty="0">
              <a:latin typeface="+mn-lt"/>
              <a:ea typeface="Geneva" panose="020B0503030404040204" pitchFamily="34" charset="0"/>
            </a:endParaRPr>
          </a:p>
          <a:p>
            <a:pPr marL="0" marR="0" indent="0" algn="l" defTabSz="821530" rtl="0" fontAlgn="auto" latinLnBrk="0" hangingPunct="0">
              <a:lnSpc>
                <a:spcPct val="100000"/>
              </a:lnSpc>
              <a:spcBef>
                <a:spcPts val="0"/>
              </a:spcBef>
              <a:spcAft>
                <a:spcPts val="0"/>
              </a:spcAft>
              <a:buClrTx/>
              <a:buSzTx/>
              <a:buFontTx/>
              <a:buNone/>
              <a:tabLst/>
            </a:pPr>
            <a:r>
              <a:rPr kumimoji="0" lang="en-CA" sz="5000" b="0" i="0" u="none" strike="noStrike" cap="none" spc="0" normalizeH="0" baseline="0" dirty="0">
                <a:ln>
                  <a:noFill/>
                </a:ln>
                <a:solidFill>
                  <a:srgbClr val="000000"/>
                </a:solidFill>
                <a:effectLst/>
                <a:uFillTx/>
                <a:latin typeface="+mn-lt"/>
                <a:ea typeface="Geneva" panose="020B0503030404040204" pitchFamily="34" charset="0"/>
                <a:sym typeface="Helvetica Light"/>
              </a:rPr>
              <a:t>To see the full results, you can view the full overview here: </a:t>
            </a:r>
          </a:p>
          <a:p>
            <a:pPr algn="l"/>
            <a:r>
              <a:rPr lang="en-CA" dirty="0">
                <a:latin typeface="+mn-lt"/>
                <a:ea typeface="Geneva" panose="020B0503030404040204" pitchFamily="34" charset="0"/>
                <a:hlinkClick r:id="rId4"/>
              </a:rPr>
              <a:t>https://</a:t>
            </a:r>
            <a:r>
              <a:rPr lang="en-CA" dirty="0" err="1">
                <a:latin typeface="+mn-lt"/>
                <a:ea typeface="Geneva" panose="020B0503030404040204" pitchFamily="34" charset="0"/>
                <a:hlinkClick r:id="rId4"/>
              </a:rPr>
              <a:t>docs.google.com</a:t>
            </a:r>
            <a:r>
              <a:rPr lang="en-CA" dirty="0">
                <a:latin typeface="+mn-lt"/>
                <a:ea typeface="Geneva" panose="020B0503030404040204" pitchFamily="34" charset="0"/>
                <a:hlinkClick r:id="rId4"/>
              </a:rPr>
              <a:t>/presentation/d/11KjkTzyuOeDLlCiAccQYSJ5J-vNHJ_s2U3r4ws1FPLA/</a:t>
            </a:r>
            <a:r>
              <a:rPr lang="en-CA" dirty="0" err="1">
                <a:latin typeface="+mn-lt"/>
                <a:ea typeface="Geneva" panose="020B0503030404040204" pitchFamily="34" charset="0"/>
                <a:hlinkClick r:id="rId4"/>
              </a:rPr>
              <a:t>edit?usp</a:t>
            </a:r>
            <a:r>
              <a:rPr lang="en-CA" dirty="0">
                <a:latin typeface="+mn-lt"/>
                <a:ea typeface="Geneva" panose="020B0503030404040204" pitchFamily="34" charset="0"/>
                <a:hlinkClick r:id="rId4"/>
              </a:rPr>
              <a:t>=sharing </a:t>
            </a:r>
            <a:endParaRPr kumimoji="0" lang="en-CA" sz="5000" b="0" i="0" u="none" strike="noStrike" cap="none" spc="0" normalizeH="0" baseline="0" dirty="0">
              <a:ln>
                <a:noFill/>
              </a:ln>
              <a:solidFill>
                <a:srgbClr val="000000"/>
              </a:solidFill>
              <a:effectLst/>
              <a:uFillTx/>
              <a:latin typeface="+mn-lt"/>
              <a:ea typeface="Geneva" panose="020B0503030404040204" pitchFamily="34" charset="0"/>
              <a:sym typeface="Helvetica Light"/>
            </a:endParaRPr>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415983593"/>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2000" t="90000" r="48000" b="1000"/>
          </a:stretch>
        </a:blipFill>
        <a:effectLst/>
      </p:bgPr>
    </p:bg>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Demographics and Audience</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12</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12</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537925" y="2227868"/>
            <a:ext cx="21308149" cy="9032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0" marR="0" indent="0" algn="l" defTabSz="821530" rtl="0" fontAlgn="auto" latinLnBrk="0" hangingPunct="0">
              <a:lnSpc>
                <a:spcPct val="100000"/>
              </a:lnSpc>
              <a:spcBef>
                <a:spcPts val="0"/>
              </a:spcBef>
              <a:spcAft>
                <a:spcPts val="0"/>
              </a:spcAft>
              <a:buClrTx/>
              <a:buSzTx/>
              <a:buFontTx/>
              <a:buNone/>
              <a:tabLst/>
            </a:pPr>
            <a:r>
              <a:rPr kumimoji="0" lang="en-CA" sz="5000" b="0" i="0" u="none" strike="noStrike" cap="none" spc="0" normalizeH="0" baseline="0" dirty="0">
                <a:ln>
                  <a:noFill/>
                </a:ln>
                <a:solidFill>
                  <a:srgbClr val="000000"/>
                </a:solidFill>
                <a:effectLst/>
                <a:uFillTx/>
                <a:latin typeface="+mn-lt"/>
                <a:ea typeface="Geneva" panose="020B0503030404040204" pitchFamily="34" charset="0"/>
                <a:sym typeface="Helvetica Light"/>
              </a:rPr>
              <a:t>Of the 256 respondents: </a:t>
            </a:r>
          </a:p>
          <a:p>
            <a:pPr marL="0" marR="0" indent="0" algn="l" defTabSz="821530" rtl="0" fontAlgn="auto" latinLnBrk="0" hangingPunct="0">
              <a:lnSpc>
                <a:spcPct val="100000"/>
              </a:lnSpc>
              <a:spcBef>
                <a:spcPts val="0"/>
              </a:spcBef>
              <a:spcAft>
                <a:spcPts val="0"/>
              </a:spcAft>
              <a:buClrTx/>
              <a:buSzTx/>
              <a:buFontTx/>
              <a:buNone/>
              <a:tabLst/>
            </a:pPr>
            <a:r>
              <a:rPr lang="en-CA" dirty="0">
                <a:latin typeface="+mn-lt"/>
                <a:ea typeface="Geneva" panose="020B0503030404040204" pitchFamily="34" charset="0"/>
              </a:rPr>
              <a:t>40% were publishers (trade, education, corporate, etc.)</a:t>
            </a:r>
          </a:p>
          <a:p>
            <a:pPr marL="0" marR="0" indent="0" algn="l" defTabSz="821530" rtl="0" fontAlgn="auto" latinLnBrk="0" hangingPunct="0">
              <a:lnSpc>
                <a:spcPct val="100000"/>
              </a:lnSpc>
              <a:spcBef>
                <a:spcPts val="0"/>
              </a:spcBef>
              <a:spcAft>
                <a:spcPts val="0"/>
              </a:spcAft>
              <a:buClrTx/>
              <a:buSzTx/>
              <a:buFontTx/>
              <a:buNone/>
              <a:tabLst/>
            </a:pPr>
            <a:r>
              <a:rPr lang="en-CA" dirty="0">
                <a:latin typeface="+mn-lt"/>
                <a:ea typeface="Geneva" panose="020B0503030404040204" pitchFamily="34" charset="0"/>
              </a:rPr>
              <a:t>40% were ”users” (readers, authors, </a:t>
            </a:r>
            <a:r>
              <a:rPr lang="en-CA" dirty="0" err="1">
                <a:latin typeface="+mn-lt"/>
                <a:ea typeface="Geneva" panose="020B0503030404040204" pitchFamily="34" charset="0"/>
              </a:rPr>
              <a:t>ebook</a:t>
            </a:r>
            <a:r>
              <a:rPr lang="en-CA" dirty="0">
                <a:latin typeface="+mn-lt"/>
                <a:ea typeface="Geneva" panose="020B0503030404040204" pitchFamily="34" charset="0"/>
              </a:rPr>
              <a:t> developers)</a:t>
            </a:r>
          </a:p>
          <a:p>
            <a:pPr marL="0" marR="0" indent="0" algn="l" defTabSz="821530" rtl="0" fontAlgn="auto" latinLnBrk="0" hangingPunct="0">
              <a:lnSpc>
                <a:spcPct val="100000"/>
              </a:lnSpc>
              <a:spcBef>
                <a:spcPts val="0"/>
              </a:spcBef>
              <a:spcAft>
                <a:spcPts val="0"/>
              </a:spcAft>
              <a:buClrTx/>
              <a:buSzTx/>
              <a:buFontTx/>
              <a:buNone/>
              <a:tabLst/>
            </a:pPr>
            <a:r>
              <a:rPr lang="en-CA" dirty="0">
                <a:latin typeface="+mn-lt"/>
                <a:ea typeface="Geneva" panose="020B0503030404040204" pitchFamily="34" charset="0"/>
              </a:rPr>
              <a:t>20% were other, including reading system developers, designers, conversion vendors, and testers</a:t>
            </a:r>
          </a:p>
          <a:p>
            <a:pPr marL="0" marR="0" indent="0" algn="l" defTabSz="821530" rtl="0" fontAlgn="auto" latinLnBrk="0" hangingPunct="0">
              <a:lnSpc>
                <a:spcPct val="100000"/>
              </a:lnSpc>
              <a:spcBef>
                <a:spcPts val="0"/>
              </a:spcBef>
              <a:spcAft>
                <a:spcPts val="0"/>
              </a:spcAft>
              <a:buClrTx/>
              <a:buSzTx/>
              <a:buFontTx/>
              <a:buNone/>
              <a:tabLst/>
            </a:pPr>
            <a:endParaRPr lang="en-CA" dirty="0">
              <a:latin typeface="+mn-lt"/>
              <a:ea typeface="Geneva" panose="020B0503030404040204" pitchFamily="34" charset="0"/>
            </a:endParaRPr>
          </a:p>
          <a:p>
            <a:pPr marL="0" marR="0" indent="0" algn="l" defTabSz="821530" rtl="0" fontAlgn="auto" latinLnBrk="0" hangingPunct="0">
              <a:lnSpc>
                <a:spcPct val="100000"/>
              </a:lnSpc>
              <a:spcBef>
                <a:spcPts val="0"/>
              </a:spcBef>
              <a:spcAft>
                <a:spcPts val="0"/>
              </a:spcAft>
              <a:buClrTx/>
              <a:buSzTx/>
              <a:buFontTx/>
              <a:buNone/>
              <a:tabLst/>
            </a:pPr>
            <a:r>
              <a:rPr kumimoji="0" lang="en-CA" sz="5000" b="0" i="0" u="none" strike="noStrike" cap="none" spc="0" normalizeH="0" baseline="0" dirty="0">
                <a:ln>
                  <a:noFill/>
                </a:ln>
                <a:solidFill>
                  <a:srgbClr val="000000"/>
                </a:solidFill>
                <a:effectLst/>
                <a:uFillTx/>
                <a:latin typeface="+mn-lt"/>
                <a:ea typeface="Geneva" panose="020B0503030404040204" pitchFamily="34" charset="0"/>
                <a:sym typeface="Helvetica Light"/>
              </a:rPr>
              <a:t>39% of respon</a:t>
            </a:r>
            <a:r>
              <a:rPr lang="en-CA" dirty="0">
                <a:latin typeface="+mn-lt"/>
                <a:ea typeface="Geneva" panose="020B0503030404040204" pitchFamily="34" charset="0"/>
              </a:rPr>
              <a:t>dents get their information on EPUB from blogs/twitter (#</a:t>
            </a:r>
            <a:r>
              <a:rPr lang="en-CA" dirty="0" err="1">
                <a:latin typeface="+mn-lt"/>
                <a:ea typeface="Geneva" panose="020B0503030404040204" pitchFamily="34" charset="0"/>
              </a:rPr>
              <a:t>eprdctn</a:t>
            </a:r>
            <a:r>
              <a:rPr lang="en-CA" dirty="0">
                <a:latin typeface="+mn-lt"/>
                <a:ea typeface="Geneva" panose="020B0503030404040204" pitchFamily="34" charset="0"/>
              </a:rPr>
              <a:t>)</a:t>
            </a:r>
          </a:p>
          <a:p>
            <a:pPr marL="0" marR="0" indent="0" algn="l" defTabSz="821530" rtl="0" fontAlgn="auto" latinLnBrk="0" hangingPunct="0">
              <a:lnSpc>
                <a:spcPct val="100000"/>
              </a:lnSpc>
              <a:spcBef>
                <a:spcPts val="0"/>
              </a:spcBef>
              <a:spcAft>
                <a:spcPts val="0"/>
              </a:spcAft>
              <a:buClrTx/>
              <a:buSzTx/>
              <a:buFontTx/>
              <a:buNone/>
              <a:tabLst/>
            </a:pPr>
            <a:r>
              <a:rPr kumimoji="0" lang="en-CA" sz="5000" b="0" i="0" u="none" strike="noStrike" cap="none" spc="0" normalizeH="0" baseline="0" dirty="0">
                <a:ln>
                  <a:noFill/>
                </a:ln>
                <a:solidFill>
                  <a:srgbClr val="000000"/>
                </a:solidFill>
                <a:effectLst/>
                <a:uFillTx/>
                <a:latin typeface="+mn-lt"/>
                <a:ea typeface="Geneva" panose="020B0503030404040204" pitchFamily="34" charset="0"/>
                <a:sym typeface="Helvetica Light"/>
              </a:rPr>
              <a:t>25% look to W3C mailing lists or calls for information </a:t>
            </a:r>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751445365"/>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EPUB Today</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13</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13</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556091" y="2664783"/>
            <a:ext cx="21308149" cy="9032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0" marR="0" indent="0" algn="l" defTabSz="821530" rtl="0" fontAlgn="auto" latinLnBrk="0" hangingPunct="0">
              <a:lnSpc>
                <a:spcPct val="100000"/>
              </a:lnSpc>
              <a:spcBef>
                <a:spcPts val="0"/>
              </a:spcBef>
              <a:spcAft>
                <a:spcPts val="0"/>
              </a:spcAft>
              <a:buClrTx/>
              <a:buSzTx/>
              <a:buFontTx/>
              <a:buNone/>
              <a:tabLst/>
            </a:pPr>
            <a:r>
              <a:rPr lang="en-CA" dirty="0">
                <a:latin typeface="+mn-lt"/>
                <a:ea typeface="Geneva" panose="020B0503030404040204" pitchFamily="34" charset="0"/>
              </a:rPr>
              <a:t>Highlights:</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lt"/>
                <a:ea typeface="Geneva" panose="020B0503030404040204" pitchFamily="34" charset="0"/>
              </a:rPr>
              <a:t>84% of publishers are using EPUB3 as their primary format</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lt"/>
                <a:ea typeface="Geneva" panose="020B0503030404040204" pitchFamily="34" charset="0"/>
              </a:rPr>
              <a:t>84% of publishers are testing their EPUB content with </a:t>
            </a:r>
            <a:r>
              <a:rPr lang="en-CA" dirty="0" err="1">
                <a:latin typeface="+mn-lt"/>
                <a:ea typeface="Geneva" panose="020B0503030404040204" pitchFamily="34" charset="0"/>
              </a:rPr>
              <a:t>EPUBCheck</a:t>
            </a:r>
            <a:r>
              <a:rPr lang="en-CA" dirty="0">
                <a:latin typeface="+mn-lt"/>
                <a:ea typeface="Geneva" panose="020B0503030404040204" pitchFamily="34" charset="0"/>
              </a:rPr>
              <a:t>/reading systems</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lt"/>
                <a:ea typeface="Geneva" panose="020B0503030404040204" pitchFamily="34" charset="0"/>
              </a:rPr>
              <a:t>High usage of </a:t>
            </a:r>
            <a:r>
              <a:rPr lang="en-CA" dirty="0" err="1">
                <a:latin typeface="+mn-lt"/>
                <a:ea typeface="Geneva" panose="020B0503030404040204" pitchFamily="34" charset="0"/>
              </a:rPr>
              <a:t>epub:type</a:t>
            </a:r>
            <a:r>
              <a:rPr lang="en-CA" dirty="0">
                <a:latin typeface="+mn-lt"/>
                <a:ea typeface="Geneva" panose="020B0503030404040204" pitchFamily="34" charset="0"/>
              </a:rPr>
              <a:t>, internal EPUB metadata</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endParaRPr lang="en-CA" dirty="0">
              <a:latin typeface="+mn-lt"/>
              <a:ea typeface="Geneva" panose="020B0503030404040204" pitchFamily="34" charset="0"/>
            </a:endParaRPr>
          </a:p>
          <a:p>
            <a:pPr marR="0" algn="l" defTabSz="821530" rtl="0" fontAlgn="auto" latinLnBrk="0" hangingPunct="0">
              <a:lnSpc>
                <a:spcPct val="100000"/>
              </a:lnSpc>
              <a:spcBef>
                <a:spcPts val="0"/>
              </a:spcBef>
              <a:spcAft>
                <a:spcPts val="0"/>
              </a:spcAft>
              <a:buClrTx/>
              <a:buSzTx/>
              <a:tabLst/>
            </a:pPr>
            <a:r>
              <a:rPr lang="en-CA" dirty="0">
                <a:latin typeface="+mn-lt"/>
                <a:ea typeface="Geneva" panose="020B0503030404040204" pitchFamily="34" charset="0"/>
              </a:rPr>
              <a:t>Issues:</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lt"/>
                <a:ea typeface="Geneva" panose="020B0503030404040204" pitchFamily="34" charset="0"/>
              </a:rPr>
              <a:t>Difficulty implementing high-design or complicated layouts</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lt"/>
                <a:ea typeface="Geneva" panose="020B0503030404040204" pitchFamily="34" charset="0"/>
              </a:rPr>
              <a:t>Existing production tools do not output maintainable files</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lt"/>
                <a:ea typeface="Geneva" panose="020B0503030404040204" pitchFamily="34" charset="0"/>
              </a:rPr>
              <a:t>Internationalization difficult to implement with spotty Unicode/font support, challenges with vertical writing modes</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lt"/>
                <a:ea typeface="Geneva" panose="020B0503030404040204" pitchFamily="34" charset="0"/>
              </a:rPr>
              <a:t>Validation tool warnings are cryptic </a:t>
            </a:r>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78076527"/>
      </p:ext>
    </p:extLst>
  </p:cSld>
  <p:clrMapOvr>
    <a:masterClrMapping/>
  </p:clrMapOvr>
  <mc:AlternateContent xmlns:mc="http://schemas.openxmlformats.org/markup-compatibility/2006" xmlns:p14="http://schemas.microsoft.com/office/powerpoint/2010/main">
    <mc:Choice Requires="p14">
      <p:transition spd="med">
        <p:wipe dir="r"/>
      </p:transition>
    </mc:Choice>
    <mc:Fallback xmlns="">
      <p:transition spd="fast">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EPUB Tomorrow</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14</a:t>
            </a:fld>
            <a:endParaRPr lang="fr-FR" dirty="0"/>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14</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556091" y="2664783"/>
            <a:ext cx="21308149" cy="9032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0" marR="0" indent="0" algn="l" defTabSz="821530" rtl="0" fontAlgn="auto" latinLnBrk="0" hangingPunct="0">
              <a:lnSpc>
                <a:spcPct val="100000"/>
              </a:lnSpc>
              <a:spcBef>
                <a:spcPts val="0"/>
              </a:spcBef>
              <a:spcAft>
                <a:spcPts val="0"/>
              </a:spcAft>
              <a:buClrTx/>
              <a:buSzTx/>
              <a:buFontTx/>
              <a:buNone/>
              <a:tabLst/>
            </a:pPr>
            <a:r>
              <a:rPr lang="en-CA" dirty="0">
                <a:latin typeface="+mn-lt"/>
                <a:ea typeface="Geneva" panose="020B0503030404040204" pitchFamily="34" charset="0"/>
              </a:rPr>
              <a:t>Highlights: </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lt"/>
                <a:ea typeface="Geneva" panose="020B0503030404040204" pitchFamily="34" charset="0"/>
              </a:rPr>
              <a:t>Most requested new features: dual language support, full bleed images, and more support for interactivity</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lt"/>
                <a:ea typeface="Geneva" panose="020B0503030404040204" pitchFamily="34" charset="0"/>
              </a:rPr>
              <a:t>Desire to see a reliable, web-stack compliant solution to replace EPUB CFI (addressability)</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lt"/>
                <a:ea typeface="Geneva" panose="020B0503030404040204" pitchFamily="34" charset="0"/>
              </a:rPr>
              <a:t>Clarified support for </a:t>
            </a:r>
            <a:r>
              <a:rPr lang="en-CA" dirty="0" err="1">
                <a:latin typeface="+mn-lt"/>
                <a:ea typeface="Geneva" panose="020B0503030404040204" pitchFamily="34" charset="0"/>
              </a:rPr>
              <a:t>Javascript</a:t>
            </a:r>
            <a:endParaRPr lang="en-CA" dirty="0">
              <a:latin typeface="+mn-lt"/>
              <a:ea typeface="Geneva" panose="020B0503030404040204" pitchFamily="34" charset="0"/>
            </a:endParaRP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endParaRPr lang="en-CA" dirty="0">
              <a:latin typeface="+mn-lt"/>
              <a:ea typeface="Geneva" panose="020B0503030404040204" pitchFamily="34" charset="0"/>
            </a:endParaRPr>
          </a:p>
          <a:p>
            <a:pPr marR="0" algn="l" defTabSz="821530" rtl="0" fontAlgn="auto" latinLnBrk="0" hangingPunct="0">
              <a:lnSpc>
                <a:spcPct val="100000"/>
              </a:lnSpc>
              <a:spcBef>
                <a:spcPts val="0"/>
              </a:spcBef>
              <a:spcAft>
                <a:spcPts val="0"/>
              </a:spcAft>
              <a:buClrTx/>
              <a:buSzTx/>
              <a:tabLst/>
            </a:pPr>
            <a:r>
              <a:rPr lang="en-CA" dirty="0">
                <a:latin typeface="+mn-lt"/>
                <a:ea typeface="Geneva" panose="020B0503030404040204" pitchFamily="34" charset="0"/>
              </a:rPr>
              <a:t>Issues: </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lt"/>
                <a:ea typeface="Geneva" panose="020B0503030404040204" pitchFamily="34" charset="0"/>
              </a:rPr>
              <a:t>Desire to see support for modern CSS layout support to produce more complex content</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lt"/>
                <a:ea typeface="Geneva" panose="020B0503030404040204" pitchFamily="34" charset="0"/>
              </a:rPr>
              <a:t>Untapped demand for comics/manga</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lt"/>
                <a:ea typeface="Geneva" panose="020B0503030404040204" pitchFamily="34" charset="0"/>
              </a:rPr>
              <a:t>Lack of knowledge/support for mixed-format content (fixed layout and reflowable sections)</a:t>
            </a:r>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78846495"/>
      </p:ext>
    </p:extLst>
  </p:cSld>
  <p:clrMapOvr>
    <a:masterClrMapping/>
  </p:clrMapOvr>
  <mc:AlternateContent xmlns:mc="http://schemas.openxmlformats.org/markup-compatibility/2006" xmlns:p14="http://schemas.microsoft.com/office/powerpoint/2010/main">
    <mc:Choice Requires="p14">
      <p:transition spd="med">
        <p:wipe dir="r"/>
      </p:transition>
    </mc:Choice>
    <mc:Fallback xmlns="">
      <p:transition spd="fast">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Reading Systems Feedback</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15</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15</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556091" y="2664783"/>
            <a:ext cx="21308149" cy="9032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0" marR="0" indent="0" algn="l" defTabSz="821530" rtl="0" fontAlgn="auto" latinLnBrk="0" hangingPunct="0">
              <a:lnSpc>
                <a:spcPct val="100000"/>
              </a:lnSpc>
              <a:spcBef>
                <a:spcPts val="0"/>
              </a:spcBef>
              <a:spcAft>
                <a:spcPts val="0"/>
              </a:spcAft>
              <a:buClrTx/>
              <a:buSzTx/>
              <a:buFontTx/>
              <a:buNone/>
              <a:tabLst/>
            </a:pPr>
            <a:r>
              <a:rPr lang="en-CA" dirty="0">
                <a:latin typeface="+mn-ea"/>
                <a:ea typeface="+mn-ea"/>
              </a:rPr>
              <a:t>Highlights: </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ea"/>
                <a:ea typeface="+mn-ea"/>
              </a:rPr>
              <a:t>Majority of reading systems were eager to see and contribute to testing for EPUB3</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ea"/>
                <a:ea typeface="+mn-ea"/>
              </a:rPr>
              <a:t>Reading system developers want to see clearer specifications and more information on implementation</a:t>
            </a:r>
          </a:p>
          <a:p>
            <a:pPr marR="0" algn="l" defTabSz="821530" rtl="0" fontAlgn="auto" latinLnBrk="0" hangingPunct="0">
              <a:lnSpc>
                <a:spcPct val="100000"/>
              </a:lnSpc>
              <a:spcBef>
                <a:spcPts val="0"/>
              </a:spcBef>
              <a:spcAft>
                <a:spcPts val="0"/>
              </a:spcAft>
              <a:buClrTx/>
              <a:buSzTx/>
              <a:tabLst/>
            </a:pPr>
            <a:r>
              <a:rPr lang="en-CA" dirty="0">
                <a:latin typeface="+mn-ea"/>
                <a:ea typeface="+mn-ea"/>
              </a:rPr>
              <a:t>Issues: </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ea"/>
                <a:ea typeface="+mn-ea"/>
              </a:rPr>
              <a:t>Reading systems are viewed as the blocker to EPUB greatness</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ea"/>
                <a:ea typeface="+mn-ea"/>
              </a:rPr>
              <a:t>Accessibility support and testing are challenging considering the fragmented landscape</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ea"/>
                <a:ea typeface="+mn-ea"/>
              </a:rPr>
              <a:t>Reading systems are not good at communicating with stakeholders</a:t>
            </a:r>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367932804"/>
      </p:ext>
    </p:extLst>
  </p:cSld>
  <p:clrMapOvr>
    <a:masterClrMapping/>
  </p:clrMapOvr>
  <mc:AlternateContent xmlns:mc="http://schemas.openxmlformats.org/markup-compatibility/2006" xmlns:p14="http://schemas.microsoft.com/office/powerpoint/2010/main">
    <mc:Choice Requires="p14">
      <p:transition spd="med">
        <p:wipe dir="r"/>
      </p:transition>
    </mc:Choice>
    <mc:Fallback xmlns="">
      <p:transition spd="fast">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Reader Feedback</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16</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16</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556091" y="2664783"/>
            <a:ext cx="21308149" cy="9032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0" marR="0" indent="0" algn="l" defTabSz="821530" rtl="0" fontAlgn="auto" latinLnBrk="0" hangingPunct="0">
              <a:lnSpc>
                <a:spcPct val="100000"/>
              </a:lnSpc>
              <a:spcBef>
                <a:spcPts val="0"/>
              </a:spcBef>
              <a:spcAft>
                <a:spcPts val="0"/>
              </a:spcAft>
              <a:buClrTx/>
              <a:buSzTx/>
              <a:buFontTx/>
              <a:buNone/>
              <a:tabLst/>
            </a:pPr>
            <a:r>
              <a:rPr lang="en-CA" dirty="0">
                <a:latin typeface="+mn-lt"/>
                <a:ea typeface="Geneva" panose="020B0503030404040204" pitchFamily="34" charset="0"/>
              </a:rPr>
              <a:t>Highlights:</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lt"/>
                <a:ea typeface="Geneva" panose="020B0503030404040204" pitchFamily="34" charset="0"/>
              </a:rPr>
              <a:t>Majority of readers get their books from retailers </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lt"/>
                <a:ea typeface="Geneva" panose="020B0503030404040204" pitchFamily="34" charset="0"/>
              </a:rPr>
              <a:t>The most-used device for reading is their phones followed by tablets and </a:t>
            </a:r>
            <a:r>
              <a:rPr lang="en-CA" dirty="0" err="1">
                <a:latin typeface="+mn-lt"/>
                <a:ea typeface="Geneva" panose="020B0503030404040204" pitchFamily="34" charset="0"/>
              </a:rPr>
              <a:t>ereaders</a:t>
            </a:r>
            <a:endParaRPr lang="en-CA" dirty="0">
              <a:latin typeface="+mn-lt"/>
              <a:ea typeface="Geneva" panose="020B0503030404040204" pitchFamily="34" charset="0"/>
            </a:endParaRP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lt"/>
                <a:ea typeface="Geneva" panose="020B0503030404040204" pitchFamily="34" charset="0"/>
              </a:rPr>
              <a:t>Most users use multiple reading systems</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lt"/>
                <a:ea typeface="Geneva" panose="020B0503030404040204" pitchFamily="34" charset="0"/>
              </a:rPr>
              <a:t>Navigation, changing font sizes, search, enlarging images, and bookmarking were all identified as important features</a:t>
            </a:r>
          </a:p>
          <a:p>
            <a:pPr marR="0" algn="l" defTabSz="821530" rtl="0" fontAlgn="auto" latinLnBrk="0" hangingPunct="0">
              <a:lnSpc>
                <a:spcPct val="100000"/>
              </a:lnSpc>
              <a:spcBef>
                <a:spcPts val="0"/>
              </a:spcBef>
              <a:spcAft>
                <a:spcPts val="0"/>
              </a:spcAft>
              <a:buClrTx/>
              <a:buSzTx/>
              <a:tabLst/>
            </a:pPr>
            <a:r>
              <a:rPr lang="en-CA" dirty="0">
                <a:latin typeface="+mn-lt"/>
                <a:ea typeface="Geneva" panose="020B0503030404040204" pitchFamily="34" charset="0"/>
              </a:rPr>
              <a:t>Issues: </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lt"/>
                <a:ea typeface="Geneva" panose="020B0503030404040204" pitchFamily="34" charset="0"/>
              </a:rPr>
              <a:t>Frustration with not truly owning books due to DRM restrictions</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lt"/>
                <a:ea typeface="Geneva" panose="020B0503030404040204" pitchFamily="34" charset="0"/>
              </a:rPr>
              <a:t>EPUBs are generally poor quality – perception that they are a publisher afterthought (issues with bad typography, performance, broken layouts)</a:t>
            </a:r>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52684149"/>
      </p:ext>
    </p:extLst>
  </p:cSld>
  <p:clrMapOvr>
    <a:masterClrMapping/>
  </p:clrMapOvr>
  <mc:AlternateContent xmlns:mc="http://schemas.openxmlformats.org/markup-compatibility/2006" xmlns:p14="http://schemas.microsoft.com/office/powerpoint/2010/main">
    <mc:Choice Requires="p14">
      <p:transition spd="med">
        <p:wipe dir="r"/>
      </p:transition>
    </mc:Choice>
    <mc:Fallback xmlns="">
      <p:transition spd="fast">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Accessibility</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17</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17</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556091" y="2664783"/>
            <a:ext cx="21308149" cy="9032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0" marR="0" indent="0" algn="l" defTabSz="821530" rtl="0" fontAlgn="auto" latinLnBrk="0" hangingPunct="0">
              <a:lnSpc>
                <a:spcPct val="100000"/>
              </a:lnSpc>
              <a:spcBef>
                <a:spcPts val="0"/>
              </a:spcBef>
              <a:spcAft>
                <a:spcPts val="0"/>
              </a:spcAft>
              <a:buClrTx/>
              <a:buSzTx/>
              <a:buFontTx/>
              <a:buNone/>
              <a:tabLst/>
            </a:pPr>
            <a:r>
              <a:rPr lang="en-CA" dirty="0">
                <a:latin typeface="+mn-ea"/>
                <a:ea typeface="+mn-ea"/>
              </a:rPr>
              <a:t>Highlights:</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ea"/>
                <a:ea typeface="+mn-ea"/>
              </a:rPr>
              <a:t>More and more publishers/reading systems are implementing accessibility features or plan to in the near future</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ea"/>
                <a:ea typeface="+mn-ea"/>
              </a:rPr>
              <a:t>Awareness of EPUB Accessibility is high </a:t>
            </a:r>
          </a:p>
          <a:p>
            <a:pPr marR="0" algn="l" defTabSz="821530" rtl="0" fontAlgn="auto" latinLnBrk="0" hangingPunct="0">
              <a:lnSpc>
                <a:spcPct val="100000"/>
              </a:lnSpc>
              <a:spcBef>
                <a:spcPts val="0"/>
              </a:spcBef>
              <a:spcAft>
                <a:spcPts val="0"/>
              </a:spcAft>
              <a:buClrTx/>
              <a:buSzTx/>
              <a:tabLst/>
            </a:pPr>
            <a:r>
              <a:rPr lang="en-CA" dirty="0">
                <a:latin typeface="+mn-ea"/>
                <a:ea typeface="+mn-ea"/>
              </a:rPr>
              <a:t>Issues: </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ea"/>
                <a:ea typeface="+mn-ea"/>
              </a:rPr>
              <a:t>Implementation of accessibility is inconsistent and hard to test</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ea"/>
                <a:ea typeface="+mn-ea"/>
              </a:rPr>
              <a:t>Confusion over what an EPUB must have to be accessible </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ea"/>
                <a:ea typeface="+mn-ea"/>
              </a:rPr>
              <a:t>Fixed Layout content is considered completely inaccessible</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ea"/>
                <a:ea typeface="+mn-ea"/>
              </a:rPr>
              <a:t>Resourcing is a challenge – knowledge required is specialized and hard to find</a:t>
            </a:r>
          </a:p>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r>
              <a:rPr lang="en-CA" dirty="0">
                <a:latin typeface="+mn-ea"/>
                <a:ea typeface="+mn-ea"/>
              </a:rPr>
              <a:t>Need for a consistent source of truth: documentation, tooling, validation</a:t>
            </a:r>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603388022"/>
      </p:ext>
    </p:extLst>
  </p:cSld>
  <p:clrMapOvr>
    <a:masterClrMapping/>
  </p:clrMapOvr>
  <mc:AlternateContent xmlns:mc="http://schemas.openxmlformats.org/markup-compatibility/2006" xmlns:p14="http://schemas.microsoft.com/office/powerpoint/2010/main">
    <mc:Choice Requires="p14">
      <p:transition spd="med">
        <p:wipe dir="r"/>
      </p:transition>
    </mc:Choice>
    <mc:Fallback xmlns="">
      <p:transition spd="fast">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3746528" y="60606"/>
            <a:ext cx="16890943" cy="2435124"/>
          </a:xfrm>
          <a:prstGeom prst="rect">
            <a:avLst/>
          </a:prstGeom>
        </p:spPr>
        <p:txBody>
          <a:bodyPr>
            <a:noAutofit/>
          </a:bodyPr>
          <a:lstStyle/>
          <a:p>
            <a:pPr defTabSz="607932">
              <a:defRPr sz="8288"/>
            </a:pPr>
            <a:r>
              <a:rPr lang="en-CA" dirty="0"/>
              <a:t>What are we doing with this feedback?</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18</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18</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556091" y="2455973"/>
            <a:ext cx="21308149" cy="9032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R="0" algn="l" defTabSz="821530" rtl="0" fontAlgn="auto" latinLnBrk="0" hangingPunct="0">
              <a:lnSpc>
                <a:spcPct val="100000"/>
              </a:lnSpc>
              <a:spcBef>
                <a:spcPts val="0"/>
              </a:spcBef>
              <a:spcAft>
                <a:spcPts val="0"/>
              </a:spcAft>
              <a:buClrTx/>
              <a:buSzTx/>
              <a:tabLst/>
            </a:pPr>
            <a:r>
              <a:rPr lang="en-CA" dirty="0">
                <a:latin typeface="+mn-ea"/>
                <a:ea typeface="+mn-ea"/>
              </a:rPr>
              <a:t>Translated this feedback into the charter of the proposed EPUB3 Working Group:</a:t>
            </a:r>
          </a:p>
          <a:p>
            <a:pPr marL="685800" indent="-685800" algn="l">
              <a:buFont typeface="Arial" panose="020B0604020202020204" pitchFamily="34" charset="0"/>
              <a:buChar char="•"/>
            </a:pPr>
            <a:r>
              <a:rPr lang="en-CA" dirty="0">
                <a:latin typeface="+mn-ea"/>
                <a:ea typeface="+mn-ea"/>
              </a:rPr>
              <a:t>Improve the EPUB3 specification to better communicate existing features for reading systems and </a:t>
            </a:r>
            <a:r>
              <a:rPr lang="en-CA" dirty="0" err="1">
                <a:latin typeface="+mn-ea"/>
                <a:ea typeface="+mn-ea"/>
              </a:rPr>
              <a:t>ebook</a:t>
            </a:r>
            <a:r>
              <a:rPr lang="en-CA" dirty="0">
                <a:latin typeface="+mn-ea"/>
                <a:ea typeface="+mn-ea"/>
              </a:rPr>
              <a:t> developers</a:t>
            </a:r>
          </a:p>
          <a:p>
            <a:pPr marL="685800" indent="-685800" algn="l">
              <a:buFont typeface="Arial" panose="020B0604020202020204" pitchFamily="34" charset="0"/>
              <a:buChar char="•"/>
            </a:pPr>
            <a:r>
              <a:rPr lang="en-CA" dirty="0">
                <a:latin typeface="+mn-ea"/>
                <a:ea typeface="+mn-ea"/>
              </a:rPr>
              <a:t>Add new features to EPUB3: Support for modern web standards (HTML5 and CSS3, </a:t>
            </a:r>
            <a:r>
              <a:rPr lang="en-CA" dirty="0" err="1">
                <a:latin typeface="+mn-ea"/>
                <a:ea typeface="+mn-ea"/>
              </a:rPr>
              <a:t>Javascript</a:t>
            </a:r>
            <a:r>
              <a:rPr lang="en-CA" dirty="0">
                <a:latin typeface="+mn-ea"/>
                <a:ea typeface="+mn-ea"/>
              </a:rPr>
              <a:t>)</a:t>
            </a:r>
          </a:p>
          <a:p>
            <a:pPr marL="685800" indent="-685800" algn="l">
              <a:buFont typeface="Arial" panose="020B0604020202020204" pitchFamily="34" charset="0"/>
              <a:buChar char="•"/>
            </a:pPr>
            <a:r>
              <a:rPr lang="en-CA" dirty="0">
                <a:latin typeface="+mn-ea"/>
                <a:ea typeface="+mn-ea"/>
              </a:rPr>
              <a:t>Improve EPUB3 documentation like the EPUB3 Accessibility Guidelines to help publishers produce Born Accessible content in accordance with WCAG and the EU Directive</a:t>
            </a:r>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834565658"/>
      </p:ext>
    </p:extLst>
  </p:cSld>
  <p:clrMapOvr>
    <a:masterClrMapping/>
  </p:clrMapOvr>
  <mc:AlternateContent xmlns:mc="http://schemas.openxmlformats.org/markup-compatibility/2006" xmlns:p14="http://schemas.microsoft.com/office/powerpoint/2010/main">
    <mc:Choice Requires="p14">
      <p:transition spd="med">
        <p:wipe dir="r"/>
      </p:transition>
    </mc:Choice>
    <mc:Fallback xmlns="">
      <p:transition spd="fast">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3746528" y="60606"/>
            <a:ext cx="16890943" cy="2435124"/>
          </a:xfrm>
          <a:prstGeom prst="rect">
            <a:avLst/>
          </a:prstGeom>
        </p:spPr>
        <p:txBody>
          <a:bodyPr>
            <a:noAutofit/>
          </a:bodyPr>
          <a:lstStyle/>
          <a:p>
            <a:pPr defTabSz="607932">
              <a:defRPr sz="8288"/>
            </a:pPr>
            <a:r>
              <a:rPr lang="en-CA" dirty="0"/>
              <a:t>What are we doing with this feedback?</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19</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19</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556091" y="2455973"/>
            <a:ext cx="21308149" cy="9032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R="0" algn="l" defTabSz="821530" rtl="0" fontAlgn="auto" latinLnBrk="0" hangingPunct="0">
              <a:lnSpc>
                <a:spcPct val="100000"/>
              </a:lnSpc>
              <a:spcBef>
                <a:spcPts val="0"/>
              </a:spcBef>
              <a:spcAft>
                <a:spcPts val="0"/>
              </a:spcAft>
              <a:buClrTx/>
              <a:buSzTx/>
              <a:tabLst/>
            </a:pPr>
            <a:r>
              <a:rPr lang="en-CA" dirty="0">
                <a:latin typeface="+mn-lt"/>
                <a:ea typeface="Geneva" panose="020B0503030404040204" pitchFamily="34" charset="0"/>
              </a:rPr>
              <a:t>Anything that requires more technical exploration was handed to the Publishing Community Group, who will work closely with the working group to promote any features ready for specification.</a:t>
            </a:r>
          </a:p>
          <a:p>
            <a:pPr marR="0" algn="l" defTabSz="821530" rtl="0" fontAlgn="auto" latinLnBrk="0" hangingPunct="0">
              <a:lnSpc>
                <a:spcPct val="100000"/>
              </a:lnSpc>
              <a:spcBef>
                <a:spcPts val="0"/>
              </a:spcBef>
              <a:spcAft>
                <a:spcPts val="0"/>
              </a:spcAft>
              <a:buClrTx/>
              <a:buSzTx/>
              <a:tabLst/>
            </a:pPr>
            <a:endParaRPr lang="en-CA" dirty="0">
              <a:latin typeface="+mn-lt"/>
              <a:ea typeface="Geneva" panose="020B0503030404040204" pitchFamily="34" charset="0"/>
            </a:endParaRPr>
          </a:p>
          <a:p>
            <a:pPr marR="0" algn="l" defTabSz="821530" rtl="0" fontAlgn="auto" latinLnBrk="0" hangingPunct="0">
              <a:lnSpc>
                <a:spcPct val="100000"/>
              </a:lnSpc>
              <a:spcBef>
                <a:spcPts val="0"/>
              </a:spcBef>
              <a:spcAft>
                <a:spcPts val="0"/>
              </a:spcAft>
              <a:buClrTx/>
              <a:buSzTx/>
              <a:tabLst/>
            </a:pPr>
            <a:r>
              <a:rPr lang="en-CA" dirty="0">
                <a:latin typeface="+mn-lt"/>
                <a:ea typeface="Geneva" panose="020B0503030404040204" pitchFamily="34" charset="0"/>
              </a:rPr>
              <a:t>Outreach and information sharing is the responsibility of the Publishing Business Group. </a:t>
            </a:r>
          </a:p>
          <a:p>
            <a:pPr marR="0" algn="l" defTabSz="821530" rtl="0" fontAlgn="auto" latinLnBrk="0" hangingPunct="0">
              <a:lnSpc>
                <a:spcPct val="100000"/>
              </a:lnSpc>
              <a:spcBef>
                <a:spcPts val="0"/>
              </a:spcBef>
              <a:spcAft>
                <a:spcPts val="0"/>
              </a:spcAft>
              <a:buClrTx/>
              <a:buSzTx/>
              <a:tabLst/>
            </a:pPr>
            <a:endParaRPr lang="en-CA" dirty="0">
              <a:latin typeface="+mn-lt"/>
              <a:ea typeface="Geneva" panose="020B0503030404040204" pitchFamily="34" charset="0"/>
            </a:endParaRPr>
          </a:p>
          <a:p>
            <a:pPr algn="l"/>
            <a:r>
              <a:rPr lang="en-CA" dirty="0">
                <a:latin typeface="+mn-lt"/>
                <a:ea typeface="Geneva" panose="020B0503030404040204" pitchFamily="34" charset="0"/>
              </a:rPr>
              <a:t>Fundraising for improvements to </a:t>
            </a:r>
            <a:r>
              <a:rPr lang="en-CA" dirty="0" err="1">
                <a:latin typeface="+mn-lt"/>
                <a:ea typeface="Geneva" panose="020B0503030404040204" pitchFamily="34" charset="0"/>
              </a:rPr>
              <a:t>EPUBCheck</a:t>
            </a:r>
            <a:r>
              <a:rPr lang="en-CA" dirty="0">
                <a:latin typeface="+mn-lt"/>
                <a:ea typeface="Geneva" panose="020B0503030404040204" pitchFamily="34" charset="0"/>
              </a:rPr>
              <a:t> (now a W3C project) continues here: </a:t>
            </a:r>
            <a:r>
              <a:rPr lang="en-CA" dirty="0">
                <a:latin typeface="+mn-lt"/>
                <a:hlinkClick r:id="rId3"/>
              </a:rPr>
              <a:t>https://www.w3.org/publishing/epubcheck_fundraising</a:t>
            </a:r>
            <a:endParaRPr lang="en-CA" dirty="0">
              <a:latin typeface="+mn-lt"/>
              <a:ea typeface="Geneva" panose="020B0503030404040204" pitchFamily="34" charset="0"/>
            </a:endParaRPr>
          </a:p>
          <a:p>
            <a:pPr marR="0" algn="l" defTabSz="821530" rtl="0" fontAlgn="auto" latinLnBrk="0" hangingPunct="0">
              <a:lnSpc>
                <a:spcPct val="100000"/>
              </a:lnSpc>
              <a:spcBef>
                <a:spcPts val="0"/>
              </a:spcBef>
              <a:spcAft>
                <a:spcPts val="0"/>
              </a:spcAft>
              <a:buClrTx/>
              <a:buSzTx/>
              <a:tabLst/>
            </a:pPr>
            <a:endParaRPr lang="en-CA" dirty="0">
              <a:latin typeface="+mn-lt"/>
              <a:ea typeface="Geneva" panose="020B0503030404040204" pitchFamily="34" charset="0"/>
            </a:endParaRPr>
          </a:p>
          <a:p>
            <a:pPr marR="0" algn="l" defTabSz="821530" rtl="0" fontAlgn="auto" latinLnBrk="0" hangingPunct="0">
              <a:lnSpc>
                <a:spcPct val="100000"/>
              </a:lnSpc>
              <a:spcBef>
                <a:spcPts val="0"/>
              </a:spcBef>
              <a:spcAft>
                <a:spcPts val="0"/>
              </a:spcAft>
              <a:buClrTx/>
              <a:buSzTx/>
              <a:tabLst/>
            </a:pPr>
            <a:endParaRPr lang="en-CA" dirty="0">
              <a:latin typeface="Geneva" panose="020B0503030404040204" pitchFamily="34" charset="0"/>
              <a:ea typeface="Geneva" panose="020B0503030404040204" pitchFamily="34" charset="0"/>
            </a:endParaRPr>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04552726"/>
      </p:ext>
    </p:extLst>
  </p:cSld>
  <p:clrMapOvr>
    <a:masterClrMapping/>
  </p:clrMapOvr>
  <mc:AlternateContent xmlns:mc="http://schemas.openxmlformats.org/markup-compatibility/2006" xmlns:p14="http://schemas.microsoft.com/office/powerpoint/2010/main">
    <mc:Choice Requires="p14">
      <p:transition spd="med">
        <p:wipe dir="r"/>
      </p:transition>
    </mc:Choice>
    <mc:Fallback xmlns="">
      <p:transition spd="fast">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Today’s Talk</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2</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2</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093050" y="1892968"/>
            <a:ext cx="21640729" cy="7739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685800" indent="-685800" algn="l">
              <a:buFont typeface="Arial" panose="020B0604020202020204" pitchFamily="34" charset="0"/>
              <a:buChar char="•"/>
            </a:pPr>
            <a:r>
              <a:rPr lang="en-US" sz="5400" dirty="0"/>
              <a:t>What is Publishing @W3C? </a:t>
            </a:r>
          </a:p>
          <a:p>
            <a:pPr marL="685800" indent="-685800" algn="l">
              <a:buFont typeface="Arial" panose="020B0604020202020204" pitchFamily="34" charset="0"/>
              <a:buChar char="•"/>
            </a:pPr>
            <a:r>
              <a:rPr lang="en-US" sz="5400" dirty="0"/>
              <a:t>Overview of goals of revamped Publishing@W3C </a:t>
            </a:r>
          </a:p>
          <a:p>
            <a:pPr marL="685800" indent="-685800" algn="l">
              <a:buFont typeface="Arial" panose="020B0604020202020204" pitchFamily="34" charset="0"/>
              <a:buChar char="•"/>
            </a:pPr>
            <a:r>
              <a:rPr lang="en-US" sz="5400" dirty="0"/>
              <a:t>Overview of the recent survey, plans moving forward</a:t>
            </a:r>
            <a:endParaRPr lang="en-US" dirty="0"/>
          </a:p>
          <a:p>
            <a:pPr marL="685800" indent="-685800" algn="l">
              <a:buFont typeface="Arial" panose="020B0604020202020204" pitchFamily="34" charset="0"/>
              <a:buChar char="•"/>
            </a:pPr>
            <a:r>
              <a:rPr lang="en-US" sz="5400" dirty="0"/>
              <a:t>Accessibility in Publishing: Preparing for Worldwide Impact</a:t>
            </a:r>
            <a:endParaRPr lang="en-US" dirty="0"/>
          </a:p>
          <a:p>
            <a:pPr marL="685800" indent="-685800" algn="l">
              <a:buFont typeface="Arial" panose="020B0604020202020204" pitchFamily="34" charset="0"/>
              <a:buChar char="•"/>
            </a:pPr>
            <a:r>
              <a:rPr lang="en-US" sz="5400" dirty="0"/>
              <a:t>Global participation </a:t>
            </a:r>
            <a:endParaRPr lang="en-US" dirty="0"/>
          </a:p>
          <a:p>
            <a:pPr marL="685800" indent="-685800" algn="l">
              <a:buFont typeface="Arial" panose="020B0604020202020204" pitchFamily="34" charset="0"/>
              <a:buChar char="•"/>
            </a:pPr>
            <a:r>
              <a:rPr lang="en-US" sz="5400" dirty="0"/>
              <a:t>Q&amp;A</a:t>
            </a:r>
            <a:endParaRPr lang="en-US" dirty="0"/>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523053450"/>
      </p:ext>
    </p:extLst>
  </p:cSld>
  <p:clrMapOvr>
    <a:masterClrMapping/>
  </p:clrMapOvr>
  <mc:AlternateContent xmlns:mc="http://schemas.openxmlformats.org/markup-compatibility/2006" xmlns:p14="http://schemas.microsoft.com/office/powerpoint/2010/main">
    <mc:Choice Requires="p14">
      <p:transition spd="med">
        <p:wipe dir="r"/>
      </p:transition>
    </mc:Choice>
    <mc:Fallback xmlns="">
      <p:transition spd="fast">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69000" r="34000" b="16000"/>
          </a:stretch>
        </a:blipFill>
        <a:effectLst/>
      </p:bgPr>
    </p:bg>
    <p:spTree>
      <p:nvGrpSpPr>
        <p:cNvPr id="1" name=""/>
        <p:cNvGrpSpPr/>
        <p:nvPr/>
      </p:nvGrpSpPr>
      <p:grpSpPr>
        <a:xfrm>
          <a:off x="0" y="0"/>
          <a:ext cx="0" cy="0"/>
          <a:chOff x="0" y="0"/>
          <a:chExt cx="0" cy="0"/>
        </a:xfrm>
      </p:grpSpPr>
      <p:sp>
        <p:nvSpPr>
          <p:cNvPr id="140" name="PUBLISHING @ W3C"/>
          <p:cNvSpPr>
            <a:spLocks noGrp="1"/>
          </p:cNvSpPr>
          <p:nvPr>
            <p:ph type="subTitle" sz="quarter" idx="1"/>
          </p:nvPr>
        </p:nvSpPr>
        <p:spPr>
          <a:xfrm>
            <a:off x="3298311" y="843944"/>
            <a:ext cx="18595433" cy="2607294"/>
          </a:xfrm>
          <a:prstGeom prst="rect">
            <a:avLst/>
          </a:prstGeom>
        </p:spPr>
        <p:txBody>
          <a:bodyPr anchor="ctr">
            <a:normAutofit/>
          </a:bodyPr>
          <a:lstStyle/>
          <a:p>
            <a:r>
              <a:rPr lang="en-IN" dirty="0"/>
              <a:t>Accessibility in publishing</a:t>
            </a:r>
          </a:p>
          <a:p>
            <a:r>
              <a:rPr lang="en-IN" dirty="0"/>
              <a:t>Preparing for worldwide impact</a:t>
            </a:r>
            <a:endParaRPr sz="8800" dirty="0"/>
          </a:p>
        </p:txBody>
      </p:sp>
      <p:sp>
        <p:nvSpPr>
          <p:cNvPr id="2" name="Slide Number Placeholder 1">
            <a:extLst>
              <a:ext uri="{FF2B5EF4-FFF2-40B4-BE49-F238E27FC236}">
                <a16:creationId xmlns:a16="http://schemas.microsoft.com/office/drawing/2014/main" id="{F4E01E67-5E8E-874D-AF05-ECA636BF151B}"/>
              </a:ext>
            </a:extLst>
          </p:cNvPr>
          <p:cNvSpPr>
            <a:spLocks noGrp="1"/>
          </p:cNvSpPr>
          <p:nvPr>
            <p:ph type="sldNum" sz="quarter" idx="2"/>
          </p:nvPr>
        </p:nvSpPr>
        <p:spPr/>
        <p:txBody>
          <a:bodyPr/>
          <a:lstStyle/>
          <a:p>
            <a:fld id="{86CB4B4D-7CA3-9044-876B-883B54F8677D}" type="slidenum">
              <a:rPr lang="fr-FR" smtClean="0"/>
              <a:t>20</a:t>
            </a:fld>
            <a:endParaRPr lang="fr-FR" dirty="0"/>
          </a:p>
        </p:txBody>
      </p:sp>
      <p:sp>
        <p:nvSpPr>
          <p:cNvPr id="3" name="TextBox 2">
            <a:extLst>
              <a:ext uri="{FF2B5EF4-FFF2-40B4-BE49-F238E27FC236}">
                <a16:creationId xmlns:a16="http://schemas.microsoft.com/office/drawing/2014/main" id="{290BD3A1-F2A0-0748-A4B1-3E32D8842A0C}"/>
              </a:ext>
            </a:extLst>
          </p:cNvPr>
          <p:cNvSpPr txBox="1"/>
          <p:nvPr/>
        </p:nvSpPr>
        <p:spPr>
          <a:xfrm>
            <a:off x="8233386" y="4652401"/>
            <a:ext cx="7917228" cy="2452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err="1">
                <a:ln>
                  <a:noFill/>
                </a:ln>
                <a:solidFill>
                  <a:srgbClr val="000000"/>
                </a:solidFill>
                <a:effectLst/>
                <a:uFillTx/>
                <a:latin typeface="Avenir Next Condensed" panose="020B0506020202020204" pitchFamily="34" charset="0"/>
                <a:sym typeface="Helvetica Light"/>
              </a:rPr>
              <a:t>Avneesh</a:t>
            </a: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 Singh</a:t>
            </a:r>
          </a:p>
          <a:p>
            <a:r>
              <a:rPr lang="en-IN" dirty="0">
                <a:latin typeface="Avenir Next Condensed" panose="020B0506020202020204"/>
              </a:rPr>
              <a:t>COO, DAISY Consortium</a:t>
            </a:r>
          </a:p>
          <a:p>
            <a:r>
              <a:rPr lang="en-IN" dirty="0">
                <a:latin typeface="Avenir Next Condensed" panose="020B0506020202020204"/>
              </a:rPr>
              <a:t>Chair, Accessibility task forces</a:t>
            </a:r>
          </a:p>
        </p:txBody>
      </p:sp>
      <p:sp>
        <p:nvSpPr>
          <p:cNvPr id="4" name="TextBox 3">
            <a:extLst>
              <a:ext uri="{FF2B5EF4-FFF2-40B4-BE49-F238E27FC236}">
                <a16:creationId xmlns:a16="http://schemas.microsoft.com/office/drawing/2014/main" id="{D52CB6CF-104F-944C-912A-EFE7163ECFA3}"/>
              </a:ext>
            </a:extLst>
          </p:cNvPr>
          <p:cNvSpPr txBox="1"/>
          <p:nvPr/>
        </p:nvSpPr>
        <p:spPr>
          <a:xfrm>
            <a:off x="8541059" y="7888455"/>
            <a:ext cx="7284043" cy="9137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July 27/28, </a:t>
            </a:r>
            <a:r>
              <a:rPr kumimoji="0" lang="fr-FR" sz="5000" b="0" i="0" u="none" strike="noStrike" cap="none" spc="0" normalizeH="0" baseline="0" dirty="0" err="1">
                <a:ln>
                  <a:noFill/>
                </a:ln>
                <a:solidFill>
                  <a:srgbClr val="000000"/>
                </a:solidFill>
                <a:effectLst/>
                <a:uFillTx/>
                <a:latin typeface="Avenir Next Condensed" panose="020B0506020202020204" pitchFamily="34" charset="0"/>
                <a:sym typeface="Helvetica Light"/>
              </a:rPr>
              <a:t>Publishing</a:t>
            </a: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 </a:t>
            </a:r>
            <a:r>
              <a:rPr kumimoji="0" lang="fr-FR" sz="5000" b="0" i="0" u="none" strike="noStrike" cap="none" spc="0" normalizeH="0" baseline="0" dirty="0" err="1">
                <a:ln>
                  <a:noFill/>
                </a:ln>
                <a:solidFill>
                  <a:srgbClr val="000000"/>
                </a:solidFill>
                <a:effectLst/>
                <a:uFillTx/>
                <a:latin typeface="Avenir Next Condensed" panose="020B0506020202020204" pitchFamily="34" charset="0"/>
                <a:sym typeface="Helvetica Light"/>
              </a:rPr>
              <a:t>Webinar</a:t>
            </a:r>
            <a:endPar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endParaRPr>
          </a:p>
        </p:txBody>
      </p:sp>
      <p:pic>
        <p:nvPicPr>
          <p:cNvPr id="6" name="Picture 5">
            <a:extLst>
              <a:ext uri="{FF2B5EF4-FFF2-40B4-BE49-F238E27FC236}">
                <a16:creationId xmlns:a16="http://schemas.microsoft.com/office/drawing/2014/main" id="{67F30FAB-50B5-C946-9F87-BADFF328E7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7837" y="1240151"/>
            <a:ext cx="2495320" cy="2495320"/>
          </a:xfrm>
          <a:prstGeom prst="rect">
            <a:avLst/>
          </a:prstGeom>
        </p:spPr>
      </p:pic>
      <p:cxnSp>
        <p:nvCxnSpPr>
          <p:cNvPr id="8" name="Straight Connector 7">
            <a:extLst>
              <a:ext uri="{FF2B5EF4-FFF2-40B4-BE49-F238E27FC236}">
                <a16:creationId xmlns:a16="http://schemas.microsoft.com/office/drawing/2014/main" id="{3AB302AC-53B0-5843-82E8-AA08C6C34BAC}"/>
              </a:ext>
            </a:extLst>
          </p:cNvPr>
          <p:cNvCxnSpPr>
            <a:cxnSpLocks/>
          </p:cNvCxnSpPr>
          <p:nvPr/>
        </p:nvCxnSpPr>
        <p:spPr>
          <a:xfrm>
            <a:off x="0" y="11809390"/>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cxnSp>
        <p:nvCxnSpPr>
          <p:cNvPr id="9" name="Straight Connector 8">
            <a:extLst>
              <a:ext uri="{FF2B5EF4-FFF2-40B4-BE49-F238E27FC236}">
                <a16:creationId xmlns:a16="http://schemas.microsoft.com/office/drawing/2014/main" id="{05E50B82-0038-2845-BE79-353F2C8921C0}"/>
              </a:ext>
            </a:extLst>
          </p:cNvPr>
          <p:cNvCxnSpPr>
            <a:cxnSpLocks/>
          </p:cNvCxnSpPr>
          <p:nvPr/>
        </p:nvCxnSpPr>
        <p:spPr>
          <a:xfrm>
            <a:off x="21772" y="9313408"/>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0" name="TextBox 9">
            <a:extLst>
              <a:ext uri="{FF2B5EF4-FFF2-40B4-BE49-F238E27FC236}">
                <a16:creationId xmlns:a16="http://schemas.microsoft.com/office/drawing/2014/main" id="{F2F6DC3A-FA5F-B042-8AFB-9C7441645F7A}"/>
              </a:ext>
            </a:extLst>
          </p:cNvPr>
          <p:cNvSpPr txBox="1"/>
          <p:nvPr/>
        </p:nvSpPr>
        <p:spPr>
          <a:xfrm>
            <a:off x="16737963" y="10432027"/>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Tree>
    <p:extLst>
      <p:ext uri="{BB962C8B-B14F-4D97-AF65-F5344CB8AC3E}">
        <p14:creationId xmlns:p14="http://schemas.microsoft.com/office/powerpoint/2010/main" val="129402186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2000" t="90000" r="48000" b="1000"/>
          </a:stretch>
        </a:blipFill>
        <a:effectLst/>
      </p:bgPr>
    </p:bg>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sz="8288" dirty="0"/>
              <a:t>Plan for EPUB 3 WG</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21</a:t>
            </a:fld>
            <a:endParaRPr lang="fr-FR" dirty="0"/>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21</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dirty="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202127" y="2907342"/>
            <a:ext cx="21893847" cy="9032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685800" indent="-685800" algn="l">
              <a:buFont typeface="Arial" panose="020B0604020202020204" pitchFamily="34" charset="0"/>
              <a:buChar char="•"/>
            </a:pPr>
            <a:r>
              <a:rPr lang="en-IN" dirty="0"/>
              <a:t>Work Items planned for EPUB accessibility specification:</a:t>
            </a:r>
          </a:p>
          <a:p>
            <a:pPr marL="1970088" lvl="8" indent="-306388" algn="l">
              <a:buSzPct val="40000"/>
              <a:buFont typeface="Courier New" panose="02070309020205020404" pitchFamily="49" charset="0"/>
              <a:buChar char="o"/>
            </a:pPr>
            <a:r>
              <a:rPr lang="en-US" dirty="0"/>
              <a:t>Align with advancements in WCAG.</a:t>
            </a:r>
          </a:p>
          <a:p>
            <a:pPr marL="1970088" lvl="8" indent="-306388" algn="l">
              <a:buSzPct val="40000"/>
              <a:buFont typeface="Courier New" panose="02070309020205020404" pitchFamily="49" charset="0"/>
              <a:buChar char="o"/>
            </a:pPr>
            <a:r>
              <a:rPr lang="en-US" dirty="0"/>
              <a:t>Explore possibility of adding accessibility requirements for fixed layout.</a:t>
            </a:r>
          </a:p>
          <a:p>
            <a:pPr marL="1970088" lvl="8" indent="-306388" algn="l">
              <a:buSzPct val="40000"/>
              <a:buFont typeface="Courier New" panose="02070309020205020404" pitchFamily="49" charset="0"/>
              <a:buChar char="o"/>
            </a:pPr>
            <a:r>
              <a:rPr lang="en-US" dirty="0"/>
              <a:t>Align the specifications with the requirements of EU accessibility act.</a:t>
            </a:r>
          </a:p>
          <a:p>
            <a:pPr marL="1970088" lvl="8" indent="-306388" algn="l">
              <a:buSzPct val="40000"/>
              <a:buFont typeface="Courier New" panose="02070309020205020404" pitchFamily="49" charset="0"/>
              <a:buChar char="o"/>
            </a:pPr>
            <a:r>
              <a:rPr lang="en-US" dirty="0"/>
              <a:t>Update the techniques for EPUB accessibility.</a:t>
            </a:r>
          </a:p>
          <a:p>
            <a:pPr marL="685800" indent="-685800" algn="l">
              <a:buFont typeface="Arial" panose="020B0604020202020204" pitchFamily="34" charset="0"/>
              <a:buChar char="•"/>
            </a:pPr>
            <a:r>
              <a:rPr lang="en-US" dirty="0"/>
              <a:t>Facilitate horizontal review of EPUB 3 WG and maintenance of modules like DPUB ARIA.</a:t>
            </a:r>
          </a:p>
          <a:p>
            <a:pPr marL="685800" indent="-685800" algn="l">
              <a:buFont typeface="Arial" panose="020B0604020202020204" pitchFamily="34" charset="0"/>
              <a:buChar char="•"/>
            </a:pPr>
            <a:r>
              <a:rPr lang="en-US" dirty="0"/>
              <a:t>Collaborate with publishing community group for new accessibility features.</a:t>
            </a:r>
          </a:p>
          <a:p>
            <a:pPr marL="685800" indent="-685800" algn="l">
              <a:buFont typeface="Arial" panose="020B0604020202020204" pitchFamily="34" charset="0"/>
              <a:buChar char="•"/>
            </a:pPr>
            <a:endParaRPr lang="en-US" dirty="0"/>
          </a:p>
          <a:p>
            <a:pPr marL="685800" indent="-685800" algn="l">
              <a:buFont typeface="Arial" panose="020B0604020202020204" pitchFamily="34" charset="0"/>
              <a:buChar char="•"/>
            </a:pPr>
            <a:endParaRPr lang="en-IN" dirty="0"/>
          </a:p>
          <a:p>
            <a:pPr marL="685800" indent="-685800" algn="l">
              <a:buFont typeface="Arial" panose="020B0604020202020204" pitchFamily="34" charset="0"/>
              <a:buChar char="•"/>
            </a:pPr>
            <a:endParaRPr lang="en-IN" dirty="0"/>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942906577"/>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2000" t="90000" r="48000" b="1000"/>
          </a:stretch>
        </a:blipFill>
        <a:effectLst/>
      </p:bgPr>
    </p:bg>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sz="8288" dirty="0"/>
              <a:t>Work items in Publishing CG</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22</a:t>
            </a:fld>
            <a:endParaRPr lang="fr-FR" dirty="0"/>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22</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dirty="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150374" y="1389972"/>
            <a:ext cx="22564335" cy="90391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685800" lvl="0" indent="-685800" algn="l">
              <a:buFont typeface="Arial" panose="020B0604020202020204" pitchFamily="34" charset="0"/>
              <a:buChar char="•"/>
            </a:pPr>
            <a:r>
              <a:rPr lang="en-US" dirty="0"/>
              <a:t>Continue developing best practices and guidelines for accessibility.</a:t>
            </a:r>
            <a:endParaRPr lang="en-IN" dirty="0"/>
          </a:p>
          <a:p>
            <a:pPr marL="685800" lvl="0" indent="-685800" algn="l">
              <a:buFont typeface="Arial" panose="020B0604020202020204" pitchFamily="34" charset="0"/>
              <a:buChar char="•"/>
            </a:pPr>
            <a:r>
              <a:rPr lang="en-US" dirty="0"/>
              <a:t>Guidance for publishers for identifying important accessibility metadata and using it.</a:t>
            </a:r>
            <a:endParaRPr lang="en-IN" dirty="0"/>
          </a:p>
          <a:p>
            <a:pPr marL="685800" lvl="0" indent="-685800" algn="l">
              <a:buFont typeface="Arial" panose="020B0604020202020204" pitchFamily="34" charset="0"/>
              <a:buChar char="•"/>
            </a:pPr>
            <a:r>
              <a:rPr lang="en-US" dirty="0"/>
              <a:t>Guidance for retailers &amp; distributers for interpreting accessibility metadata and displaying it in user friendly way.</a:t>
            </a:r>
            <a:endParaRPr lang="en-IN" dirty="0"/>
          </a:p>
          <a:p>
            <a:pPr marL="685800" lvl="0" indent="-685800" algn="l">
              <a:buFont typeface="Arial" panose="020B0604020202020204" pitchFamily="34" charset="0"/>
              <a:buChar char="•"/>
            </a:pPr>
            <a:r>
              <a:rPr lang="en-US" dirty="0"/>
              <a:t>Harmonize accessibility metadata of different metadata formats.</a:t>
            </a:r>
            <a:endParaRPr lang="en-IN" dirty="0"/>
          </a:p>
          <a:p>
            <a:pPr marL="685800" lvl="0" indent="-685800" algn="l">
              <a:buFont typeface="Arial" panose="020B0604020202020204" pitchFamily="34" charset="0"/>
              <a:buChar char="•"/>
            </a:pPr>
            <a:r>
              <a:rPr lang="en-US" dirty="0"/>
              <a:t>Work with the community and EPUB 3 WG for incubating new accessibility features &amp; techniques.</a:t>
            </a:r>
            <a:endParaRPr lang="en-IN" dirty="0"/>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306111716"/>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2000" t="90000" r="48000" b="1000"/>
          </a:stretch>
        </a:blipFill>
        <a:effectLst/>
      </p:bgPr>
    </p:bg>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3362632" y="1"/>
            <a:ext cx="16633915" cy="2435124"/>
          </a:xfrm>
          <a:prstGeom prst="rect">
            <a:avLst/>
          </a:prstGeom>
        </p:spPr>
        <p:txBody>
          <a:bodyPr>
            <a:noAutofit/>
          </a:bodyPr>
          <a:lstStyle/>
          <a:p>
            <a:pPr defTabSz="607932">
              <a:defRPr sz="8288"/>
            </a:pPr>
            <a:r>
              <a:rPr lang="en-US" sz="8288" dirty="0"/>
              <a:t>Long term objectives for accessibility </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23</a:t>
            </a:fld>
            <a:endParaRPr lang="fr-FR" dirty="0"/>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23</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dirty="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556091" y="2435125"/>
            <a:ext cx="21060697" cy="9032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r>
              <a:rPr lang="en-US" dirty="0"/>
              <a:t>Accessibility should remain high priority for all publishing groups in W3C.</a:t>
            </a:r>
            <a:endParaRPr lang="en-IN" dirty="0"/>
          </a:p>
          <a:p>
            <a:r>
              <a:rPr lang="en-US" dirty="0"/>
              <a:t> </a:t>
            </a:r>
            <a:endParaRPr lang="en-IN" dirty="0"/>
          </a:p>
          <a:p>
            <a:r>
              <a:rPr lang="en-US" dirty="0"/>
              <a:t>Collaboration with Accessibility Guidelines WG for incorporating publishing specific requirements in WCAG to maximize the global impact.</a:t>
            </a:r>
            <a:endParaRPr lang="en-IN" dirty="0"/>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892244612"/>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UBLISHING @ W3C"/>
          <p:cNvSpPr>
            <a:spLocks noGrp="1"/>
          </p:cNvSpPr>
          <p:nvPr>
            <p:ph type="subTitle" sz="quarter" idx="1"/>
          </p:nvPr>
        </p:nvSpPr>
        <p:spPr>
          <a:xfrm>
            <a:off x="4825006" y="1693067"/>
            <a:ext cx="14716128" cy="1589488"/>
          </a:xfrm>
          <a:prstGeom prst="rect">
            <a:avLst/>
          </a:prstGeom>
        </p:spPr>
        <p:txBody>
          <a:bodyPr anchor="ctr">
            <a:normAutofit fontScale="62500" lnSpcReduction="20000"/>
          </a:bodyPr>
          <a:lstStyle/>
          <a:p>
            <a:r>
              <a:rPr lang="en-US" sz="8800" dirty="0"/>
              <a:t>Publishing Community Group</a:t>
            </a:r>
            <a:br>
              <a:rPr lang="en-US" sz="8800" dirty="0"/>
            </a:br>
            <a:r>
              <a:rPr lang="en-US" sz="8800" dirty="0"/>
              <a:t>and Global Participation</a:t>
            </a:r>
            <a:endParaRPr sz="8800" dirty="0"/>
          </a:p>
        </p:txBody>
      </p:sp>
      <p:sp>
        <p:nvSpPr>
          <p:cNvPr id="2" name="Slide Number Placeholder 1">
            <a:extLst>
              <a:ext uri="{FF2B5EF4-FFF2-40B4-BE49-F238E27FC236}">
                <a16:creationId xmlns:a16="http://schemas.microsoft.com/office/drawing/2014/main" id="{F4E01E67-5E8E-874D-AF05-ECA636BF151B}"/>
              </a:ext>
            </a:extLst>
          </p:cNvPr>
          <p:cNvSpPr>
            <a:spLocks noGrp="1"/>
          </p:cNvSpPr>
          <p:nvPr>
            <p:ph type="sldNum" sz="quarter" idx="2"/>
          </p:nvPr>
        </p:nvSpPr>
        <p:spPr/>
        <p:txBody>
          <a:bodyPr/>
          <a:lstStyle/>
          <a:p>
            <a:fld id="{86CB4B4D-7CA3-9044-876B-883B54F8677D}" type="slidenum">
              <a:rPr lang="fr-FR" smtClean="0"/>
              <a:t>24</a:t>
            </a:fld>
            <a:endParaRPr lang="fr-FR"/>
          </a:p>
        </p:txBody>
      </p:sp>
      <p:sp>
        <p:nvSpPr>
          <p:cNvPr id="3" name="TextBox 2">
            <a:extLst>
              <a:ext uri="{FF2B5EF4-FFF2-40B4-BE49-F238E27FC236}">
                <a16:creationId xmlns:a16="http://schemas.microsoft.com/office/drawing/2014/main" id="{290BD3A1-F2A0-0748-A4B1-3E32D8842A0C}"/>
              </a:ext>
            </a:extLst>
          </p:cNvPr>
          <p:cNvSpPr txBox="1"/>
          <p:nvPr/>
        </p:nvSpPr>
        <p:spPr>
          <a:xfrm>
            <a:off x="8571751" y="4904326"/>
            <a:ext cx="7284043" cy="2452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kumimoji="0" lang="fr-FR" b="0" i="0" u="none" strike="noStrike" cap="none" spc="0" normalizeH="0" baseline="0" dirty="0">
                <a:ln>
                  <a:noFill/>
                </a:ln>
                <a:solidFill>
                  <a:srgbClr val="000000"/>
                </a:solidFill>
                <a:effectLst/>
                <a:uFillTx/>
                <a:latin typeface="Avenir Next Condensed" panose="020B0506020202020204" pitchFamily="34" charset="0"/>
                <a:sym typeface="Helvetica Light"/>
              </a:rPr>
              <a:t>Mateus </a:t>
            </a:r>
            <a:r>
              <a:rPr kumimoji="0" lang="fr-FR" b="0" i="0" u="none" strike="noStrike" cap="none" spc="0" normalizeH="0" baseline="0" dirty="0" err="1">
                <a:ln>
                  <a:noFill/>
                </a:ln>
                <a:solidFill>
                  <a:srgbClr val="000000"/>
                </a:solidFill>
                <a:effectLst/>
                <a:uFillTx/>
                <a:latin typeface="Avenir Next Condensed" panose="020B0506020202020204" pitchFamily="34" charset="0"/>
                <a:sym typeface="Helvetica Light"/>
              </a:rPr>
              <a:t>Manço</a:t>
            </a:r>
            <a:r>
              <a:rPr kumimoji="0" lang="fr-FR" b="0" i="0" u="none" strike="noStrike" cap="none" spc="0" normalizeH="0" baseline="0" dirty="0">
                <a:ln>
                  <a:noFill/>
                </a:ln>
                <a:solidFill>
                  <a:srgbClr val="000000"/>
                </a:solidFill>
                <a:effectLst/>
                <a:uFillTx/>
                <a:latin typeface="Avenir Next Condensed" panose="020B0506020202020204" pitchFamily="34" charset="0"/>
                <a:sym typeface="Helvetica Light"/>
              </a:rPr>
              <a:t> Teixeira</a:t>
            </a:r>
          </a:p>
          <a:p>
            <a:pPr marL="0" marR="0" indent="0" algn="ctr" defTabSz="821530" rtl="0" fontAlgn="auto" latinLnBrk="0" hangingPunct="0">
              <a:lnSpc>
                <a:spcPct val="100000"/>
              </a:lnSpc>
              <a:spcBef>
                <a:spcPts val="0"/>
              </a:spcBef>
              <a:spcAft>
                <a:spcPts val="0"/>
              </a:spcAft>
              <a:buClrTx/>
              <a:buSzTx/>
              <a:buFontTx/>
              <a:buNone/>
              <a:tabLst/>
            </a:pPr>
            <a:r>
              <a:rPr lang="fr-FR" dirty="0">
                <a:latin typeface="Avenir Next Condensed" panose="020B0506020202020204" pitchFamily="34" charset="0"/>
              </a:rPr>
              <a:t>Product Manager, W. W. Norton</a:t>
            </a:r>
          </a:p>
          <a:p>
            <a:pPr marL="0" marR="0" indent="0" algn="ctr" defTabSz="821530" rtl="0" fontAlgn="auto" latinLnBrk="0" hangingPunct="0">
              <a:lnSpc>
                <a:spcPct val="100000"/>
              </a:lnSpc>
              <a:spcBef>
                <a:spcPts val="0"/>
              </a:spcBef>
              <a:spcAft>
                <a:spcPts val="0"/>
              </a:spcAft>
              <a:buClrTx/>
              <a:buSzTx/>
              <a:buFontTx/>
              <a:buNone/>
              <a:tabLst/>
            </a:pPr>
            <a:r>
              <a:rPr lang="fr-FR" dirty="0">
                <a:latin typeface="Avenir Next Condensed" panose="020B0506020202020204" pitchFamily="34" charset="0"/>
              </a:rPr>
              <a:t>Co-chair, </a:t>
            </a:r>
            <a:r>
              <a:rPr lang="fr-FR" dirty="0" err="1">
                <a:latin typeface="Avenir Next Condensed" panose="020B0506020202020204" pitchFamily="34" charset="0"/>
              </a:rPr>
              <a:t>Publishing</a:t>
            </a:r>
            <a:r>
              <a:rPr lang="fr-FR" dirty="0">
                <a:latin typeface="Avenir Next Condensed" panose="020B0506020202020204" pitchFamily="34" charset="0"/>
              </a:rPr>
              <a:t> CG</a:t>
            </a:r>
            <a:endParaRPr kumimoji="0" lang="fr-FR" b="0" i="0" u="none" strike="noStrike" cap="none" spc="0" normalizeH="0" baseline="0" dirty="0">
              <a:ln>
                <a:noFill/>
              </a:ln>
              <a:solidFill>
                <a:srgbClr val="000000"/>
              </a:solidFill>
              <a:effectLst/>
              <a:uFillTx/>
              <a:latin typeface="Avenir Next Condensed" panose="020B0506020202020204" pitchFamily="34" charset="0"/>
              <a:sym typeface="Helvetica Light"/>
            </a:endParaRPr>
          </a:p>
        </p:txBody>
      </p:sp>
      <p:pic>
        <p:nvPicPr>
          <p:cNvPr id="6" name="Picture 5">
            <a:extLst>
              <a:ext uri="{FF2B5EF4-FFF2-40B4-BE49-F238E27FC236}">
                <a16:creationId xmlns:a16="http://schemas.microsoft.com/office/drawing/2014/main" id="{67F30FAB-50B5-C946-9F87-BADFF328E7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837" y="1240151"/>
            <a:ext cx="2495320" cy="2495320"/>
          </a:xfrm>
          <a:prstGeom prst="rect">
            <a:avLst/>
          </a:prstGeom>
        </p:spPr>
      </p:pic>
      <p:cxnSp>
        <p:nvCxnSpPr>
          <p:cNvPr id="8" name="Straight Connector 7">
            <a:extLst>
              <a:ext uri="{FF2B5EF4-FFF2-40B4-BE49-F238E27FC236}">
                <a16:creationId xmlns:a16="http://schemas.microsoft.com/office/drawing/2014/main" id="{3AB302AC-53B0-5843-82E8-AA08C6C34BAC}"/>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cxnSp>
        <p:nvCxnSpPr>
          <p:cNvPr id="9" name="Straight Connector 8">
            <a:extLst>
              <a:ext uri="{FF2B5EF4-FFF2-40B4-BE49-F238E27FC236}">
                <a16:creationId xmlns:a16="http://schemas.microsoft.com/office/drawing/2014/main" id="{05E50B82-0038-2845-BE79-353F2C8921C0}"/>
              </a:ext>
            </a:extLst>
          </p:cNvPr>
          <p:cNvCxnSpPr>
            <a:cxnSpLocks/>
          </p:cNvCxnSpPr>
          <p:nvPr/>
        </p:nvCxnSpPr>
        <p:spPr>
          <a:xfrm>
            <a:off x="21772" y="8693971"/>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0" name="TextBox 9">
            <a:extLst>
              <a:ext uri="{FF2B5EF4-FFF2-40B4-BE49-F238E27FC236}">
                <a16:creationId xmlns:a16="http://schemas.microsoft.com/office/drawing/2014/main" id="{F2F6DC3A-FA5F-B042-8AFB-9C7441645F7A}"/>
              </a:ext>
            </a:extLst>
          </p:cNvPr>
          <p:cNvSpPr txBox="1"/>
          <p:nvPr/>
        </p:nvSpPr>
        <p:spPr>
          <a:xfrm>
            <a:off x="16737963" y="10432027"/>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Tree>
    <p:extLst>
      <p:ext uri="{BB962C8B-B14F-4D97-AF65-F5344CB8AC3E}">
        <p14:creationId xmlns:p14="http://schemas.microsoft.com/office/powerpoint/2010/main" val="51636980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Publishing CG: At a glance</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25</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25</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556091" y="2991807"/>
            <a:ext cx="21308149" cy="8901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0" marR="0" indent="0" algn="l" defTabSz="821530" rtl="0" fontAlgn="auto" latinLnBrk="0" hangingPunct="0">
              <a:lnSpc>
                <a:spcPct val="100000"/>
              </a:lnSpc>
              <a:spcBef>
                <a:spcPts val="0"/>
              </a:spcBef>
              <a:spcAft>
                <a:spcPts val="0"/>
              </a:spcAft>
              <a:buClrTx/>
              <a:buSzTx/>
              <a:buFontTx/>
              <a:buNone/>
              <a:tabLst/>
            </a:pPr>
            <a:r>
              <a:rPr kumimoji="0" lang="en-US" sz="4200" b="1" i="0" u="none" strike="noStrike" cap="none" spc="0" normalizeH="0" baseline="0" dirty="0">
                <a:ln>
                  <a:noFill/>
                </a:ln>
                <a:solidFill>
                  <a:srgbClr val="000000"/>
                </a:solidFill>
                <a:effectLst/>
                <a:uFillTx/>
                <a:latin typeface="Helvetica" pitchFamily="2" charset="0"/>
                <a:ea typeface="Geneva" panose="020B0503030404040204" pitchFamily="34" charset="0"/>
                <a:sym typeface="Helvetica Light"/>
              </a:rPr>
              <a:t>The Publishing Community Group is an incubator.</a:t>
            </a:r>
          </a:p>
          <a:p>
            <a:pPr marL="0" marR="0" indent="0" algn="l" defTabSz="821530" rtl="0" fontAlgn="auto" latinLnBrk="0" hangingPunct="0">
              <a:lnSpc>
                <a:spcPct val="100000"/>
              </a:lnSpc>
              <a:spcBef>
                <a:spcPts val="0"/>
              </a:spcBef>
              <a:spcAft>
                <a:spcPts val="0"/>
              </a:spcAft>
              <a:buClrTx/>
              <a:buSzTx/>
              <a:buFontTx/>
              <a:buNone/>
              <a:tabLst/>
            </a:pPr>
            <a:endParaRPr lang="en-US" sz="4200" dirty="0">
              <a:latin typeface="Helvetica" pitchFamily="2" charset="0"/>
              <a:ea typeface="Geneva" panose="020B0503030404040204" pitchFamily="34" charset="0"/>
            </a:endParaRPr>
          </a:p>
          <a:p>
            <a:pPr marL="0" marR="0" indent="0" algn="l" defTabSz="821530" rtl="0" fontAlgn="auto" latinLnBrk="0" hangingPunct="0">
              <a:lnSpc>
                <a:spcPct val="100000"/>
              </a:lnSpc>
              <a:spcBef>
                <a:spcPts val="0"/>
              </a:spcBef>
              <a:spcAft>
                <a:spcPts val="0"/>
              </a:spcAft>
              <a:buClrTx/>
              <a:buSzTx/>
              <a:buFontTx/>
              <a:buNone/>
              <a:tabLst/>
            </a:pPr>
            <a:r>
              <a:rPr lang="en-US" sz="4200" dirty="0">
                <a:latin typeface="Helvetica" pitchFamily="2" charset="0"/>
                <a:ea typeface="Geneva" panose="020B0503030404040204" pitchFamily="34" charset="0"/>
              </a:rPr>
              <a:t>Our goals are to identify</a:t>
            </a:r>
            <a:r>
              <a:rPr kumimoji="0" lang="en-US" sz="4200" b="0" i="0" u="none" strike="noStrike" cap="none" spc="0" normalizeH="0" baseline="0" dirty="0">
                <a:ln>
                  <a:noFill/>
                </a:ln>
                <a:solidFill>
                  <a:srgbClr val="000000"/>
                </a:solidFill>
                <a:effectLst/>
                <a:uFillTx/>
                <a:latin typeface="Helvetica" pitchFamily="2" charset="0"/>
                <a:ea typeface="Geneva" panose="020B0503030404040204" pitchFamily="34" charset="0"/>
                <a:sym typeface="Helvetica Light"/>
              </a:rPr>
              <a:t>, document, and prototype</a:t>
            </a:r>
          </a:p>
          <a:p>
            <a:pPr marL="685800" lvl="2" indent="-314325" algn="l">
              <a:buFont typeface="Arial" panose="020B0604020202020204" pitchFamily="34" charset="0"/>
              <a:buChar char="•"/>
            </a:pPr>
            <a:r>
              <a:rPr lang="en-US" sz="4200" dirty="0">
                <a:latin typeface="Helvetica" pitchFamily="2" charset="0"/>
                <a:ea typeface="Geneva" panose="020B0503030404040204" pitchFamily="34" charset="0"/>
              </a:rPr>
              <a:t>ideas for improvement of EPUB, its ecosystems and dependencies</a:t>
            </a:r>
          </a:p>
          <a:p>
            <a:pPr marL="685800" lvl="2" indent="-314325" algn="l">
              <a:buFont typeface="Arial" panose="020B0604020202020204" pitchFamily="34" charset="0"/>
              <a:buChar char="•"/>
            </a:pPr>
            <a:r>
              <a:rPr lang="en-US" sz="4200" dirty="0">
                <a:latin typeface="Helvetica" pitchFamily="2" charset="0"/>
                <a:ea typeface="Geneva" panose="020B0503030404040204" pitchFamily="34" charset="0"/>
              </a:rPr>
              <a:t>i</a:t>
            </a:r>
            <a:r>
              <a:rPr kumimoji="0" lang="en-US" sz="4200" b="0" i="0" u="none" strike="noStrike" cap="none" spc="0" normalizeH="0" baseline="0" dirty="0">
                <a:ln>
                  <a:noFill/>
                </a:ln>
                <a:solidFill>
                  <a:srgbClr val="000000"/>
                </a:solidFill>
                <a:effectLst/>
                <a:uFillTx/>
                <a:latin typeface="Helvetica" pitchFamily="2" charset="0"/>
                <a:ea typeface="Geneva" panose="020B0503030404040204" pitchFamily="34" charset="0"/>
                <a:sym typeface="Helvetica Light"/>
              </a:rPr>
              <a:t>nnovations for the </a:t>
            </a:r>
            <a:r>
              <a:rPr lang="en-US" sz="4200" dirty="0">
                <a:latin typeface="Helvetica" pitchFamily="2" charset="0"/>
                <a:ea typeface="Geneva" panose="020B0503030404040204" pitchFamily="34" charset="0"/>
              </a:rPr>
              <a:t>future of publishing on the Web</a:t>
            </a:r>
          </a:p>
          <a:p>
            <a:pPr marR="0" algn="l" defTabSz="821530" rtl="0" fontAlgn="auto" latinLnBrk="0" hangingPunct="0">
              <a:lnSpc>
                <a:spcPct val="100000"/>
              </a:lnSpc>
              <a:spcBef>
                <a:spcPts val="0"/>
              </a:spcBef>
              <a:spcAft>
                <a:spcPts val="0"/>
              </a:spcAft>
              <a:buClrTx/>
              <a:buSzTx/>
              <a:tabLst/>
            </a:pPr>
            <a:endParaRPr lang="en-US" sz="4200" dirty="0">
              <a:latin typeface="Helvetica" pitchFamily="2" charset="0"/>
              <a:ea typeface="Geneva" panose="020B0503030404040204" pitchFamily="34" charset="0"/>
            </a:endParaRPr>
          </a:p>
          <a:p>
            <a:pPr marR="0" algn="l" defTabSz="821530" rtl="0" fontAlgn="auto" latinLnBrk="0" hangingPunct="0">
              <a:lnSpc>
                <a:spcPct val="100000"/>
              </a:lnSpc>
              <a:spcBef>
                <a:spcPts val="0"/>
              </a:spcBef>
              <a:spcAft>
                <a:spcPts val="0"/>
              </a:spcAft>
              <a:buClrTx/>
              <a:buSzTx/>
              <a:tabLst/>
            </a:pPr>
            <a:r>
              <a:rPr lang="en-US" sz="4200" b="1" dirty="0">
                <a:latin typeface="Helvetica" pitchFamily="2" charset="0"/>
                <a:ea typeface="Geneva" panose="020B0503030404040204" pitchFamily="34" charset="0"/>
              </a:rPr>
              <a:t>The CG is a bridge </a:t>
            </a:r>
            <a:r>
              <a:rPr lang="en-US" sz="4200" dirty="0">
                <a:latin typeface="Helvetica" pitchFamily="2" charset="0"/>
                <a:ea typeface="Geneva" panose="020B0503030404040204" pitchFamily="34" charset="0"/>
              </a:rPr>
              <a:t>between publishing and technology communities.</a:t>
            </a:r>
          </a:p>
          <a:p>
            <a:pPr marR="0" algn="l" defTabSz="821530" rtl="0" fontAlgn="auto" latinLnBrk="0" hangingPunct="0">
              <a:lnSpc>
                <a:spcPct val="100000"/>
              </a:lnSpc>
              <a:spcBef>
                <a:spcPts val="0"/>
              </a:spcBef>
              <a:spcAft>
                <a:spcPts val="0"/>
              </a:spcAft>
              <a:buClrTx/>
              <a:buSzTx/>
              <a:tabLst/>
            </a:pPr>
            <a:endParaRPr lang="en-US" sz="4200" dirty="0">
              <a:latin typeface="Helvetica" pitchFamily="2" charset="0"/>
              <a:ea typeface="Geneva" panose="020B0503030404040204" pitchFamily="34" charset="0"/>
            </a:endParaRPr>
          </a:p>
          <a:p>
            <a:pPr marR="0" algn="l" defTabSz="821530" rtl="0" fontAlgn="auto" latinLnBrk="0" hangingPunct="0">
              <a:lnSpc>
                <a:spcPct val="100000"/>
              </a:lnSpc>
              <a:spcBef>
                <a:spcPts val="0"/>
              </a:spcBef>
              <a:spcAft>
                <a:spcPts val="0"/>
              </a:spcAft>
              <a:buClrTx/>
              <a:buSzTx/>
              <a:tabLst/>
            </a:pPr>
            <a:r>
              <a:rPr lang="en-US" sz="4200" dirty="0">
                <a:latin typeface="Helvetica" pitchFamily="2" charset="0"/>
                <a:ea typeface="Geneva" panose="020B0503030404040204" pitchFamily="34" charset="0"/>
              </a:rPr>
              <a:t>We r</a:t>
            </a:r>
            <a:r>
              <a:rPr kumimoji="0" lang="en-US" sz="4200" b="0" i="0" u="none" strike="noStrike" cap="none" spc="0" normalizeH="0" baseline="0" dirty="0">
                <a:ln>
                  <a:noFill/>
                </a:ln>
                <a:solidFill>
                  <a:srgbClr val="000000"/>
                </a:solidFill>
                <a:effectLst/>
                <a:uFillTx/>
                <a:latin typeface="Helvetica" pitchFamily="2" charset="0"/>
                <a:ea typeface="Geneva" panose="020B0503030404040204" pitchFamily="34" charset="0"/>
                <a:sym typeface="Helvetica Light"/>
              </a:rPr>
              <a:t>ally around </a:t>
            </a:r>
            <a:r>
              <a:rPr lang="en-US" sz="4200" b="1" dirty="0">
                <a:latin typeface="Helvetica" pitchFamily="2" charset="0"/>
                <a:ea typeface="Geneva" panose="020B0503030404040204" pitchFamily="34" charset="0"/>
              </a:rPr>
              <a:t>shared challenges </a:t>
            </a:r>
            <a:r>
              <a:rPr lang="en-US" sz="4200" dirty="0">
                <a:latin typeface="Helvetica" pitchFamily="2" charset="0"/>
                <a:ea typeface="Geneva" panose="020B0503030404040204" pitchFamily="34" charset="0"/>
              </a:rPr>
              <a:t>towards standardization proposals.</a:t>
            </a:r>
          </a:p>
          <a:p>
            <a:pPr marR="0" algn="l" defTabSz="821530" rtl="0" fontAlgn="auto" latinLnBrk="0" hangingPunct="0">
              <a:lnSpc>
                <a:spcPct val="100000"/>
              </a:lnSpc>
              <a:spcBef>
                <a:spcPts val="0"/>
              </a:spcBef>
              <a:spcAft>
                <a:spcPts val="0"/>
              </a:spcAft>
              <a:buClrTx/>
              <a:buSzTx/>
              <a:tabLst/>
            </a:pPr>
            <a:endParaRPr kumimoji="0" lang="en-US" sz="4200" b="0" i="0" u="none" strike="noStrike" cap="none" spc="0" normalizeH="0" baseline="0" dirty="0">
              <a:ln>
                <a:noFill/>
              </a:ln>
              <a:solidFill>
                <a:srgbClr val="000000"/>
              </a:solidFill>
              <a:effectLst/>
              <a:uFillTx/>
              <a:latin typeface="Helvetica" pitchFamily="2" charset="0"/>
              <a:ea typeface="Geneva" panose="020B0503030404040204" pitchFamily="34" charset="0"/>
              <a:sym typeface="Helvetica Light"/>
            </a:endParaRPr>
          </a:p>
          <a:p>
            <a:pPr algn="l"/>
            <a:r>
              <a:rPr lang="en-US" sz="4200" dirty="0">
                <a:latin typeface="Helvetica" pitchFamily="2" charset="0"/>
                <a:ea typeface="Geneva" panose="020B0503030404040204" pitchFamily="34" charset="0"/>
              </a:rPr>
              <a:t>We </a:t>
            </a:r>
            <a:r>
              <a:rPr lang="en-US" sz="4200" b="1" dirty="0">
                <a:latin typeface="Helvetica" pitchFamily="2" charset="0"/>
                <a:ea typeface="Geneva" panose="020B0503030404040204" pitchFamily="34" charset="0"/>
              </a:rPr>
              <a:t>connect the dots</a:t>
            </a:r>
            <a:r>
              <a:rPr lang="en-US" sz="4200" dirty="0">
                <a:latin typeface="Helvetica" pitchFamily="2" charset="0"/>
                <a:ea typeface="Geneva" panose="020B0503030404040204" pitchFamily="34" charset="0"/>
              </a:rPr>
              <a:t> between business problems and the technical ideas to solve them.</a:t>
            </a:r>
          </a:p>
          <a:p>
            <a:pPr marL="0" marR="0" indent="0" algn="l" defTabSz="821530" rtl="0" fontAlgn="auto" latinLnBrk="0" hangingPunct="0">
              <a:lnSpc>
                <a:spcPct val="100000"/>
              </a:lnSpc>
              <a:spcBef>
                <a:spcPts val="0"/>
              </a:spcBef>
              <a:spcAft>
                <a:spcPts val="0"/>
              </a:spcAft>
              <a:buClrTx/>
              <a:buSzTx/>
              <a:buFontTx/>
              <a:buNone/>
              <a:tabLst/>
            </a:pPr>
            <a:endParaRPr kumimoji="0" lang="en-US" sz="4200" b="1" i="0" u="none" strike="noStrike" cap="none" spc="0" normalizeH="0" baseline="0" dirty="0">
              <a:ln>
                <a:noFill/>
              </a:ln>
              <a:solidFill>
                <a:srgbClr val="000000"/>
              </a:solidFill>
              <a:effectLst/>
              <a:uFillTx/>
              <a:latin typeface="Helvetica" pitchFamily="2" charset="0"/>
              <a:ea typeface="Geneva" panose="020B0503030404040204" pitchFamily="34" charset="0"/>
              <a:sym typeface="Helvetica Light"/>
            </a:endParaRPr>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664771948"/>
      </p:ext>
    </p:extLst>
  </p:cSld>
  <p:clrMapOvr>
    <a:masterClrMapping/>
  </p:clrMapOvr>
  <mc:AlternateContent xmlns:mc="http://schemas.openxmlformats.org/markup-compatibility/2006" xmlns:p14="http://schemas.microsoft.com/office/powerpoint/2010/main">
    <mc:Choice Requires="p14">
      <p:transition spd="med">
        <p:wipe dir="r"/>
      </p:transition>
    </mc:Choice>
    <mc:Fallback xmlns="">
      <p:transition spd="fast">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Publishing CG “Funnel”</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26</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26</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556091" y="2991807"/>
            <a:ext cx="21308149" cy="8901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742950" marR="0" indent="-742950" algn="l" defTabSz="821530" rtl="0" fontAlgn="auto" latinLnBrk="0" hangingPunct="0">
              <a:lnSpc>
                <a:spcPct val="200000"/>
              </a:lnSpc>
              <a:spcBef>
                <a:spcPts val="0"/>
              </a:spcBef>
              <a:spcAft>
                <a:spcPts val="0"/>
              </a:spcAft>
              <a:buClrTx/>
              <a:buSzTx/>
              <a:buFont typeface="+mj-lt"/>
              <a:buAutoNum type="arabicPeriod"/>
              <a:tabLst/>
            </a:pPr>
            <a:r>
              <a:rPr lang="en-US" sz="4200" dirty="0">
                <a:latin typeface="Helvetica" pitchFamily="2" charset="0"/>
                <a:ea typeface="Geneva" panose="020B0503030404040204" pitchFamily="34" charset="0"/>
              </a:rPr>
              <a:t>Individuals or groups</a:t>
            </a:r>
            <a:r>
              <a:rPr kumimoji="0" lang="en-US" sz="4200" i="0" u="none" strike="noStrike" cap="none" spc="0" normalizeH="0" baseline="0" dirty="0">
                <a:ln>
                  <a:noFill/>
                </a:ln>
                <a:solidFill>
                  <a:srgbClr val="000000"/>
                </a:solidFill>
                <a:effectLst/>
                <a:uFillTx/>
                <a:latin typeface="Helvetica" pitchFamily="2" charset="0"/>
                <a:ea typeface="Geneva" panose="020B0503030404040204" pitchFamily="34" charset="0"/>
                <a:sym typeface="Helvetica Light"/>
              </a:rPr>
              <a:t> share </a:t>
            </a:r>
            <a:r>
              <a:rPr kumimoji="0" lang="en-US" sz="4200" b="1" i="0" u="none" strike="noStrike" cap="none" spc="0" normalizeH="0" baseline="0" dirty="0">
                <a:ln>
                  <a:noFill/>
                </a:ln>
                <a:solidFill>
                  <a:srgbClr val="000000"/>
                </a:solidFill>
                <a:effectLst/>
                <a:uFillTx/>
                <a:latin typeface="Helvetica" pitchFamily="2" charset="0"/>
                <a:ea typeface="Geneva" panose="020B0503030404040204" pitchFamily="34" charset="0"/>
                <a:sym typeface="Helvetica Light"/>
              </a:rPr>
              <a:t>ideas</a:t>
            </a:r>
            <a:r>
              <a:rPr kumimoji="0" lang="en-US" sz="4200" i="0" u="none" strike="noStrike" cap="none" spc="0" normalizeH="0" baseline="0" dirty="0">
                <a:ln>
                  <a:noFill/>
                </a:ln>
                <a:solidFill>
                  <a:srgbClr val="000000"/>
                </a:solidFill>
                <a:effectLst/>
                <a:uFillTx/>
                <a:latin typeface="Helvetica" pitchFamily="2" charset="0"/>
                <a:ea typeface="Geneva" panose="020B0503030404040204" pitchFamily="34" charset="0"/>
                <a:sym typeface="Helvetica Light"/>
              </a:rPr>
              <a:t>.</a:t>
            </a:r>
          </a:p>
          <a:p>
            <a:pPr marL="742950" marR="0" indent="-742950" algn="l" defTabSz="821530" rtl="0" fontAlgn="auto" latinLnBrk="0" hangingPunct="0">
              <a:lnSpc>
                <a:spcPct val="200000"/>
              </a:lnSpc>
              <a:spcBef>
                <a:spcPts val="0"/>
              </a:spcBef>
              <a:spcAft>
                <a:spcPts val="0"/>
              </a:spcAft>
              <a:buClrTx/>
              <a:buSzTx/>
              <a:buFont typeface="+mj-lt"/>
              <a:buAutoNum type="arabicPeriod"/>
              <a:tabLst/>
            </a:pPr>
            <a:r>
              <a:rPr lang="en-US" sz="4200" dirty="0">
                <a:latin typeface="Helvetica" pitchFamily="2" charset="0"/>
                <a:ea typeface="Geneva" panose="020B0503030404040204" pitchFamily="34" charset="0"/>
              </a:rPr>
              <a:t>The community </a:t>
            </a:r>
            <a:r>
              <a:rPr lang="en-US" sz="4200" b="1" dirty="0">
                <a:latin typeface="Helvetica" pitchFamily="2" charset="0"/>
                <a:ea typeface="Geneva" panose="020B0503030404040204" pitchFamily="34" charset="0"/>
              </a:rPr>
              <a:t>prioritizes</a:t>
            </a:r>
            <a:r>
              <a:rPr lang="en-US" sz="4200" dirty="0">
                <a:latin typeface="Helvetica" pitchFamily="2" charset="0"/>
                <a:ea typeface="Geneva" panose="020B0503030404040204" pitchFamily="34" charset="0"/>
              </a:rPr>
              <a:t> ideas with broad engagement, high value, and use cases.</a:t>
            </a:r>
          </a:p>
          <a:p>
            <a:pPr marL="742950" marR="0" indent="-742950" algn="l" defTabSz="821530" rtl="0" fontAlgn="auto" latinLnBrk="0" hangingPunct="0">
              <a:lnSpc>
                <a:spcPct val="200000"/>
              </a:lnSpc>
              <a:spcBef>
                <a:spcPts val="0"/>
              </a:spcBef>
              <a:spcAft>
                <a:spcPts val="0"/>
              </a:spcAft>
              <a:buClrTx/>
              <a:buSzTx/>
              <a:buFont typeface="+mj-lt"/>
              <a:buAutoNum type="arabicPeriod"/>
              <a:tabLst/>
            </a:pPr>
            <a:r>
              <a:rPr lang="en-US" sz="4200" dirty="0">
                <a:latin typeface="Helvetica" pitchFamily="2" charset="0"/>
                <a:ea typeface="Geneva" panose="020B0503030404040204" pitchFamily="34" charset="0"/>
              </a:rPr>
              <a:t>Task forces refine priorities and </a:t>
            </a:r>
            <a:r>
              <a:rPr lang="en-US" sz="4200" b="1" dirty="0">
                <a:latin typeface="Helvetica" pitchFamily="2" charset="0"/>
                <a:ea typeface="Geneva" panose="020B0503030404040204" pitchFamily="34" charset="0"/>
              </a:rPr>
              <a:t>requirements</a:t>
            </a:r>
            <a:r>
              <a:rPr lang="en-US" sz="4200" dirty="0">
                <a:latin typeface="Helvetica" pitchFamily="2" charset="0"/>
                <a:ea typeface="Geneva" panose="020B0503030404040204" pitchFamily="34" charset="0"/>
              </a:rPr>
              <a:t>, connect with other communities.</a:t>
            </a:r>
          </a:p>
          <a:p>
            <a:pPr marL="742950" marR="0" indent="-742950" algn="l" defTabSz="821530" rtl="0" fontAlgn="auto" latinLnBrk="0" hangingPunct="0">
              <a:lnSpc>
                <a:spcPct val="200000"/>
              </a:lnSpc>
              <a:spcBef>
                <a:spcPts val="0"/>
              </a:spcBef>
              <a:spcAft>
                <a:spcPts val="0"/>
              </a:spcAft>
              <a:buClrTx/>
              <a:buSzTx/>
              <a:buFont typeface="+mj-lt"/>
              <a:buAutoNum type="arabicPeriod"/>
              <a:tabLst/>
            </a:pPr>
            <a:r>
              <a:rPr lang="en-US" sz="4200" dirty="0">
                <a:latin typeface="Helvetica" pitchFamily="2" charset="0"/>
                <a:ea typeface="Geneva" panose="020B0503030404040204" pitchFamily="34" charset="0"/>
              </a:rPr>
              <a:t>Refined ideas with strong backing are collected into </a:t>
            </a:r>
            <a:r>
              <a:rPr lang="en-US" sz="4200" b="1" dirty="0">
                <a:latin typeface="Helvetica" pitchFamily="2" charset="0"/>
                <a:ea typeface="Geneva" panose="020B0503030404040204" pitchFamily="34" charset="0"/>
              </a:rPr>
              <a:t>proposals</a:t>
            </a:r>
            <a:r>
              <a:rPr lang="en-US" sz="4200" dirty="0">
                <a:latin typeface="Helvetica" pitchFamily="2" charset="0"/>
                <a:ea typeface="Geneva" panose="020B0503030404040204" pitchFamily="34" charset="0"/>
              </a:rPr>
              <a:t>.</a:t>
            </a:r>
          </a:p>
          <a:p>
            <a:pPr marL="742950" marR="0" indent="-742950" algn="l" defTabSz="821530" rtl="0" fontAlgn="auto" latinLnBrk="0" hangingPunct="0">
              <a:lnSpc>
                <a:spcPct val="200000"/>
              </a:lnSpc>
              <a:spcBef>
                <a:spcPts val="0"/>
              </a:spcBef>
              <a:spcAft>
                <a:spcPts val="0"/>
              </a:spcAft>
              <a:buClrTx/>
              <a:buSzTx/>
              <a:buFont typeface="+mj-lt"/>
              <a:buAutoNum type="arabicPeriod"/>
              <a:tabLst/>
            </a:pPr>
            <a:r>
              <a:rPr lang="en-US" sz="4200" dirty="0">
                <a:latin typeface="Helvetica" pitchFamily="2" charset="0"/>
                <a:ea typeface="Geneva" panose="020B0503030404040204" pitchFamily="34" charset="0"/>
              </a:rPr>
              <a:t>Proposals “graduate” to formal </a:t>
            </a:r>
            <a:r>
              <a:rPr lang="en-US" sz="4200" b="1" dirty="0">
                <a:latin typeface="Helvetica" pitchFamily="2" charset="0"/>
                <a:ea typeface="Geneva" panose="020B0503030404040204" pitchFamily="34" charset="0"/>
              </a:rPr>
              <a:t>standardization</a:t>
            </a:r>
            <a:r>
              <a:rPr lang="en-US" sz="4200" dirty="0">
                <a:latin typeface="Helvetica" pitchFamily="2" charset="0"/>
                <a:ea typeface="Geneva" panose="020B0503030404040204" pitchFamily="34" charset="0"/>
              </a:rPr>
              <a:t> work in a working group.</a:t>
            </a:r>
          </a:p>
          <a:p>
            <a:pPr marL="742950" marR="0" indent="-742950" algn="l" defTabSz="821530" rtl="0" fontAlgn="auto" latinLnBrk="0" hangingPunct="0">
              <a:lnSpc>
                <a:spcPct val="100000"/>
              </a:lnSpc>
              <a:spcBef>
                <a:spcPts val="0"/>
              </a:spcBef>
              <a:spcAft>
                <a:spcPts val="0"/>
              </a:spcAft>
              <a:buClrTx/>
              <a:buSzTx/>
              <a:buFont typeface="+mj-lt"/>
              <a:buAutoNum type="arabicPeriod"/>
              <a:tabLst/>
            </a:pPr>
            <a:endParaRPr kumimoji="0" lang="en-US" sz="4200" i="0" u="none" strike="noStrike" cap="none" spc="0" normalizeH="0" baseline="0" dirty="0">
              <a:ln>
                <a:noFill/>
              </a:ln>
              <a:solidFill>
                <a:srgbClr val="000000"/>
              </a:solidFill>
              <a:effectLst/>
              <a:uFillTx/>
              <a:latin typeface="Helvetica" pitchFamily="2" charset="0"/>
              <a:ea typeface="Geneva" panose="020B0503030404040204" pitchFamily="34" charset="0"/>
              <a:sym typeface="Helvetica Light"/>
            </a:endParaRPr>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44473230"/>
      </p:ext>
    </p:extLst>
  </p:cSld>
  <p:clrMapOvr>
    <a:masterClrMapping/>
  </p:clrMapOvr>
  <mc:AlternateContent xmlns:mc="http://schemas.openxmlformats.org/markup-compatibility/2006" xmlns:p14="http://schemas.microsoft.com/office/powerpoint/2010/main">
    <mc:Choice Requires="p14">
      <p:transition spd="med">
        <p:wipe dir="r"/>
      </p:transition>
    </mc:Choice>
    <mc:Fallback xmlns="">
      <p:transition spd="fast">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Global Participation</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27</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27</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537925" y="2730345"/>
            <a:ext cx="21308149" cy="8901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0" marR="0" indent="0" algn="l" defTabSz="821530" rtl="0" fontAlgn="auto" latinLnBrk="0" hangingPunct="0">
              <a:lnSpc>
                <a:spcPct val="100000"/>
              </a:lnSpc>
              <a:spcBef>
                <a:spcPts val="0"/>
              </a:spcBef>
              <a:spcAft>
                <a:spcPts val="0"/>
              </a:spcAft>
              <a:buClrTx/>
              <a:buSzTx/>
              <a:buFontTx/>
              <a:buNone/>
              <a:tabLst/>
            </a:pPr>
            <a:r>
              <a:rPr kumimoji="0" lang="en-US" sz="4200" b="1" i="0" u="none" strike="noStrike" cap="none" spc="0" normalizeH="0" baseline="0" dirty="0">
                <a:ln>
                  <a:noFill/>
                </a:ln>
                <a:solidFill>
                  <a:srgbClr val="000000"/>
                </a:solidFill>
                <a:effectLst/>
                <a:uFillTx/>
                <a:latin typeface="Helvetica" pitchFamily="2" charset="0"/>
                <a:ea typeface="Geneva" panose="020B0503030404040204" pitchFamily="34" charset="0"/>
                <a:sym typeface="Helvetica Light"/>
              </a:rPr>
              <a:t>Publishing is diverse—</a:t>
            </a:r>
            <a:br>
              <a:rPr kumimoji="0" lang="en-US" sz="4200" b="1" i="0" u="none" strike="noStrike" cap="none" spc="0" normalizeH="0" baseline="0" dirty="0">
                <a:ln>
                  <a:noFill/>
                </a:ln>
                <a:solidFill>
                  <a:srgbClr val="000000"/>
                </a:solidFill>
                <a:effectLst/>
                <a:uFillTx/>
                <a:latin typeface="Helvetica" pitchFamily="2" charset="0"/>
                <a:ea typeface="Geneva" panose="020B0503030404040204" pitchFamily="34" charset="0"/>
                <a:sym typeface="Helvetica Light"/>
              </a:rPr>
            </a:br>
            <a:r>
              <a:rPr kumimoji="0" lang="en-US" sz="4200" b="1" i="0" u="none" strike="noStrike" cap="none" spc="0" normalizeH="0" baseline="0" dirty="0">
                <a:ln>
                  <a:noFill/>
                </a:ln>
                <a:solidFill>
                  <a:srgbClr val="000000"/>
                </a:solidFill>
                <a:effectLst/>
                <a:uFillTx/>
                <a:latin typeface="Helvetica" pitchFamily="2" charset="0"/>
                <a:ea typeface="Geneva" panose="020B0503030404040204" pitchFamily="34" charset="0"/>
                <a:sym typeface="Helvetica Light"/>
              </a:rPr>
              <a:t>					</a:t>
            </a:r>
            <a:r>
              <a:rPr kumimoji="0" lang="en-US" sz="4200" i="0" u="none" strike="noStrike" cap="none" spc="0" normalizeH="0" baseline="0" dirty="0">
                <a:ln>
                  <a:noFill/>
                </a:ln>
                <a:solidFill>
                  <a:srgbClr val="000000"/>
                </a:solidFill>
                <a:effectLst/>
                <a:uFillTx/>
                <a:latin typeface="Helvetica" pitchFamily="2" charset="0"/>
                <a:ea typeface="Geneva" panose="020B0503030404040204" pitchFamily="34" charset="0"/>
                <a:sym typeface="Helvetica Light"/>
              </a:rPr>
              <a:t>demographically, technologicall</a:t>
            </a:r>
            <a:r>
              <a:rPr lang="en-US" sz="4200" dirty="0">
                <a:latin typeface="Helvetica" pitchFamily="2" charset="0"/>
                <a:ea typeface="Geneva" panose="020B0503030404040204" pitchFamily="34" charset="0"/>
              </a:rPr>
              <a:t>y, and economically.</a:t>
            </a:r>
          </a:p>
          <a:p>
            <a:pPr marL="0" marR="0" indent="0" algn="l" defTabSz="821530" rtl="0" fontAlgn="auto" latinLnBrk="0" hangingPunct="0">
              <a:lnSpc>
                <a:spcPct val="100000"/>
              </a:lnSpc>
              <a:spcBef>
                <a:spcPts val="0"/>
              </a:spcBef>
              <a:spcAft>
                <a:spcPts val="0"/>
              </a:spcAft>
              <a:buClrTx/>
              <a:buSzTx/>
              <a:buFontTx/>
              <a:buNone/>
              <a:tabLst/>
            </a:pPr>
            <a:endParaRPr lang="en-US" sz="4200" dirty="0">
              <a:latin typeface="Helvetica" pitchFamily="2" charset="0"/>
              <a:ea typeface="Geneva" panose="020B0503030404040204" pitchFamily="34" charset="0"/>
            </a:endParaRPr>
          </a:p>
          <a:p>
            <a:pPr marL="0" marR="0" indent="0" algn="l" defTabSz="821530" rtl="0" fontAlgn="auto" latinLnBrk="0" hangingPunct="0">
              <a:lnSpc>
                <a:spcPct val="100000"/>
              </a:lnSpc>
              <a:spcBef>
                <a:spcPts val="0"/>
              </a:spcBef>
              <a:spcAft>
                <a:spcPts val="0"/>
              </a:spcAft>
              <a:buClrTx/>
              <a:buSzTx/>
              <a:buFontTx/>
              <a:buNone/>
              <a:tabLst/>
            </a:pPr>
            <a:endParaRPr lang="en-US" sz="4200" dirty="0">
              <a:latin typeface="Helvetica" pitchFamily="2" charset="0"/>
              <a:ea typeface="Geneva" panose="020B0503030404040204" pitchFamily="34" charset="0"/>
            </a:endParaRPr>
          </a:p>
          <a:p>
            <a:pPr marL="0" marR="0" indent="0" algn="l" defTabSz="821530" rtl="0" fontAlgn="auto" latinLnBrk="0" hangingPunct="0">
              <a:lnSpc>
                <a:spcPct val="100000"/>
              </a:lnSpc>
              <a:spcBef>
                <a:spcPts val="0"/>
              </a:spcBef>
              <a:spcAft>
                <a:spcPts val="0"/>
              </a:spcAft>
              <a:buClrTx/>
              <a:buSzTx/>
              <a:buFontTx/>
              <a:buNone/>
              <a:tabLst/>
            </a:pPr>
            <a:r>
              <a:rPr lang="en-US" sz="4200" dirty="0">
                <a:latin typeface="Helvetica" pitchFamily="2" charset="0"/>
                <a:ea typeface="Geneva" panose="020B0503030404040204" pitchFamily="34" charset="0"/>
              </a:rPr>
              <a:t>Solutions that work for one business may not work for all.</a:t>
            </a:r>
          </a:p>
          <a:p>
            <a:pPr marL="0" marR="0" indent="0" algn="l" defTabSz="821530" rtl="0" fontAlgn="auto" latinLnBrk="0" hangingPunct="0">
              <a:lnSpc>
                <a:spcPct val="100000"/>
              </a:lnSpc>
              <a:spcBef>
                <a:spcPts val="0"/>
              </a:spcBef>
              <a:spcAft>
                <a:spcPts val="0"/>
              </a:spcAft>
              <a:buClrTx/>
              <a:buSzTx/>
              <a:buFontTx/>
              <a:buNone/>
              <a:tabLst/>
            </a:pPr>
            <a:r>
              <a:rPr lang="en-US" sz="4200" dirty="0">
                <a:latin typeface="Helvetica" pitchFamily="2" charset="0"/>
                <a:ea typeface="Geneva" panose="020B0503030404040204" pitchFamily="34" charset="0"/>
              </a:rPr>
              <a:t>Features that seem inclusive to an audience may be inaccessible to others.</a:t>
            </a:r>
          </a:p>
          <a:p>
            <a:pPr marL="0" marR="0" indent="0" algn="l" defTabSz="821530" rtl="0" fontAlgn="auto" latinLnBrk="0" hangingPunct="0">
              <a:lnSpc>
                <a:spcPct val="100000"/>
              </a:lnSpc>
              <a:spcBef>
                <a:spcPts val="0"/>
              </a:spcBef>
              <a:spcAft>
                <a:spcPts val="0"/>
              </a:spcAft>
              <a:buClrTx/>
              <a:buSzTx/>
              <a:buFontTx/>
              <a:buNone/>
              <a:tabLst/>
            </a:pPr>
            <a:r>
              <a:rPr lang="en-US" sz="4200" dirty="0">
                <a:latin typeface="Helvetica" pitchFamily="2" charset="0"/>
                <a:ea typeface="Geneva" panose="020B0503030404040204" pitchFamily="34" charset="0"/>
              </a:rPr>
              <a:t>Technologies that are infallible in one language may be clunky globally.</a:t>
            </a:r>
          </a:p>
          <a:p>
            <a:pPr marL="0" marR="0" indent="0" algn="l" defTabSz="821530" rtl="0" fontAlgn="auto" latinLnBrk="0" hangingPunct="0">
              <a:lnSpc>
                <a:spcPct val="100000"/>
              </a:lnSpc>
              <a:spcBef>
                <a:spcPts val="0"/>
              </a:spcBef>
              <a:spcAft>
                <a:spcPts val="0"/>
              </a:spcAft>
              <a:buClrTx/>
              <a:buSzTx/>
              <a:buFontTx/>
              <a:buNone/>
              <a:tabLst/>
            </a:pPr>
            <a:endParaRPr lang="en-US" sz="4200" dirty="0">
              <a:latin typeface="Helvetica" pitchFamily="2" charset="0"/>
              <a:ea typeface="Geneva" panose="020B0503030404040204" pitchFamily="34" charset="0"/>
            </a:endParaRPr>
          </a:p>
          <a:p>
            <a:pPr marL="0" marR="0" indent="0" algn="l" defTabSz="821530" rtl="0" fontAlgn="auto" latinLnBrk="0" hangingPunct="0">
              <a:lnSpc>
                <a:spcPct val="100000"/>
              </a:lnSpc>
              <a:spcBef>
                <a:spcPts val="0"/>
              </a:spcBef>
              <a:spcAft>
                <a:spcPts val="0"/>
              </a:spcAft>
              <a:buClrTx/>
              <a:buSzTx/>
              <a:buFontTx/>
              <a:buNone/>
              <a:tabLst/>
            </a:pPr>
            <a:endParaRPr lang="en-US" sz="4200" dirty="0">
              <a:latin typeface="Helvetica" pitchFamily="2" charset="0"/>
              <a:ea typeface="Geneva" panose="020B0503030404040204" pitchFamily="34" charset="0"/>
            </a:endParaRPr>
          </a:p>
          <a:p>
            <a:pPr marL="0" marR="0" indent="0" algn="l" defTabSz="821530" rtl="0" fontAlgn="auto" latinLnBrk="0" hangingPunct="0">
              <a:lnSpc>
                <a:spcPct val="100000"/>
              </a:lnSpc>
              <a:spcBef>
                <a:spcPts val="0"/>
              </a:spcBef>
              <a:spcAft>
                <a:spcPts val="0"/>
              </a:spcAft>
              <a:buClrTx/>
              <a:buSzTx/>
              <a:buFontTx/>
              <a:buNone/>
              <a:tabLst/>
            </a:pPr>
            <a:r>
              <a:rPr kumimoji="0" lang="en-US" sz="4200" b="1" i="0" u="none" strike="noStrike" cap="none" spc="0" normalizeH="0" baseline="0" dirty="0">
                <a:ln>
                  <a:noFill/>
                </a:ln>
                <a:solidFill>
                  <a:srgbClr val="000000"/>
                </a:solidFill>
                <a:effectLst/>
                <a:uFillTx/>
                <a:latin typeface="Helvetica" pitchFamily="2" charset="0"/>
                <a:ea typeface="Geneva" panose="020B0503030404040204" pitchFamily="34" charset="0"/>
                <a:sym typeface="Helvetica Light"/>
              </a:rPr>
              <a:t>For good standards work, broad </a:t>
            </a:r>
            <a:r>
              <a:rPr lang="en-US" sz="4200" b="1" dirty="0">
                <a:latin typeface="Helvetica" pitchFamily="2" charset="0"/>
                <a:ea typeface="Geneva" panose="020B0503030404040204" pitchFamily="34" charset="0"/>
              </a:rPr>
              <a:t>community </a:t>
            </a:r>
            <a:r>
              <a:rPr kumimoji="0" lang="en-US" sz="4200" b="1" i="0" u="none" strike="noStrike" cap="none" spc="0" normalizeH="0" baseline="0" dirty="0">
                <a:ln>
                  <a:noFill/>
                </a:ln>
                <a:solidFill>
                  <a:srgbClr val="000000"/>
                </a:solidFill>
                <a:effectLst/>
                <a:uFillTx/>
                <a:latin typeface="Helvetica" pitchFamily="2" charset="0"/>
                <a:ea typeface="Geneva" panose="020B0503030404040204" pitchFamily="34" charset="0"/>
                <a:sym typeface="Helvetica Light"/>
              </a:rPr>
              <a:t>engagement is critical.</a:t>
            </a:r>
            <a:br>
              <a:rPr kumimoji="0" lang="en-US" sz="4200" b="1" i="0" u="none" strike="noStrike" cap="none" spc="0" normalizeH="0" baseline="0" dirty="0">
                <a:ln>
                  <a:noFill/>
                </a:ln>
                <a:solidFill>
                  <a:srgbClr val="000000"/>
                </a:solidFill>
                <a:effectLst/>
                <a:uFillTx/>
                <a:latin typeface="Helvetica" pitchFamily="2" charset="0"/>
                <a:ea typeface="Geneva" panose="020B0503030404040204" pitchFamily="34" charset="0"/>
                <a:sym typeface="Helvetica Light"/>
              </a:rPr>
            </a:br>
            <a:endParaRPr kumimoji="0" lang="en-US" sz="4200" b="1" i="0" u="none" strike="noStrike" cap="none" spc="0" normalizeH="0" baseline="0" dirty="0">
              <a:ln>
                <a:noFill/>
              </a:ln>
              <a:solidFill>
                <a:srgbClr val="000000"/>
              </a:solidFill>
              <a:effectLst/>
              <a:uFillTx/>
              <a:latin typeface="Helvetica" pitchFamily="2" charset="0"/>
              <a:ea typeface="Geneva" panose="020B0503030404040204" pitchFamily="34" charset="0"/>
              <a:sym typeface="Helvetica Light"/>
            </a:endParaRPr>
          </a:p>
          <a:p>
            <a:pPr marL="0" marR="0" indent="0" algn="l" defTabSz="821530" rtl="0" fontAlgn="auto" latinLnBrk="0" hangingPunct="0">
              <a:lnSpc>
                <a:spcPct val="100000"/>
              </a:lnSpc>
              <a:spcBef>
                <a:spcPts val="0"/>
              </a:spcBef>
              <a:spcAft>
                <a:spcPts val="0"/>
              </a:spcAft>
              <a:buClrTx/>
              <a:buSzTx/>
              <a:buFontTx/>
              <a:buNone/>
              <a:tabLst/>
            </a:pPr>
            <a:r>
              <a:rPr kumimoji="0" lang="en-US" sz="4200" b="1" i="0" u="none" strike="noStrike" cap="none" spc="0" normalizeH="0" baseline="0" dirty="0">
                <a:ln>
                  <a:noFill/>
                </a:ln>
                <a:solidFill>
                  <a:srgbClr val="000000"/>
                </a:solidFill>
                <a:effectLst/>
                <a:uFillTx/>
                <a:latin typeface="Helvetica" pitchFamily="2" charset="0"/>
                <a:ea typeface="Geneva" panose="020B0503030404040204" pitchFamily="34" charset="0"/>
                <a:sym typeface="Helvetica Light"/>
              </a:rPr>
              <a:t>Join the CG—anyone can</a:t>
            </a:r>
            <a:r>
              <a:rPr lang="en-US" sz="4200" b="1" dirty="0">
                <a:latin typeface="Helvetica" pitchFamily="2" charset="0"/>
                <a:ea typeface="Geneva" panose="020B0503030404040204" pitchFamily="34" charset="0"/>
              </a:rPr>
              <a:t>, and we need your voice.</a:t>
            </a:r>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648025654"/>
      </p:ext>
    </p:extLst>
  </p:cSld>
  <p:clrMapOvr>
    <a:masterClrMapping/>
  </p:clrMapOvr>
  <mc:AlternateContent xmlns:mc="http://schemas.openxmlformats.org/markup-compatibility/2006" xmlns:p14="http://schemas.microsoft.com/office/powerpoint/2010/main">
    <mc:Choice Requires="p14">
      <p:transition spd="med">
        <p:wipe dir="r"/>
      </p:transition>
    </mc:Choice>
    <mc:Fallback xmlns="">
      <p:transition spd="fast">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UBLISHING @ W3C"/>
          <p:cNvSpPr>
            <a:spLocks noGrp="1"/>
          </p:cNvSpPr>
          <p:nvPr>
            <p:ph type="subTitle" sz="quarter" idx="1"/>
          </p:nvPr>
        </p:nvSpPr>
        <p:spPr>
          <a:xfrm>
            <a:off x="4825006" y="1693067"/>
            <a:ext cx="14716128" cy="1589488"/>
          </a:xfrm>
          <a:prstGeom prst="rect">
            <a:avLst/>
          </a:prstGeom>
        </p:spPr>
        <p:txBody>
          <a:bodyPr anchor="ctr">
            <a:normAutofit/>
          </a:bodyPr>
          <a:lstStyle/>
          <a:p>
            <a:r>
              <a:rPr lang="en-US" sz="8800" dirty="0"/>
              <a:t>Thank you!</a:t>
            </a:r>
            <a:endParaRPr sz="8800" dirty="0"/>
          </a:p>
        </p:txBody>
      </p:sp>
      <p:sp>
        <p:nvSpPr>
          <p:cNvPr id="2" name="Slide Number Placeholder 1">
            <a:extLst>
              <a:ext uri="{FF2B5EF4-FFF2-40B4-BE49-F238E27FC236}">
                <a16:creationId xmlns:a16="http://schemas.microsoft.com/office/drawing/2014/main" id="{F4E01E67-5E8E-874D-AF05-ECA636BF151B}"/>
              </a:ext>
            </a:extLst>
          </p:cNvPr>
          <p:cNvSpPr>
            <a:spLocks noGrp="1"/>
          </p:cNvSpPr>
          <p:nvPr>
            <p:ph type="sldNum" sz="quarter" idx="2"/>
          </p:nvPr>
        </p:nvSpPr>
        <p:spPr/>
        <p:txBody>
          <a:bodyPr/>
          <a:lstStyle/>
          <a:p>
            <a:fld id="{86CB4B4D-7CA3-9044-876B-883B54F8677D}" type="slidenum">
              <a:rPr lang="fr-FR" smtClean="0"/>
              <a:t>28</a:t>
            </a:fld>
            <a:endParaRPr lang="fr-FR" dirty="0"/>
          </a:p>
        </p:txBody>
      </p:sp>
      <p:sp>
        <p:nvSpPr>
          <p:cNvPr id="3" name="TextBox 2">
            <a:extLst>
              <a:ext uri="{FF2B5EF4-FFF2-40B4-BE49-F238E27FC236}">
                <a16:creationId xmlns:a16="http://schemas.microsoft.com/office/drawing/2014/main" id="{290BD3A1-F2A0-0748-A4B1-3E32D8842A0C}"/>
              </a:ext>
            </a:extLst>
          </p:cNvPr>
          <p:cNvSpPr txBox="1"/>
          <p:nvPr/>
        </p:nvSpPr>
        <p:spPr>
          <a:xfrm>
            <a:off x="13181071" y="2486091"/>
            <a:ext cx="10180152" cy="70692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Avneesh Singh</a:t>
            </a:r>
          </a:p>
          <a:p>
            <a:r>
              <a:rPr lang="fr-FR" dirty="0">
                <a:latin typeface="Avenir Next Condensed" panose="020B0506020202020204" pitchFamily="34" charset="0"/>
                <a:hlinkClick r:id="rId3"/>
              </a:rPr>
              <a:t>avneesh.sg@gmail.com</a:t>
            </a:r>
            <a:endParaRPr lang="fr-FR" dirty="0">
              <a:latin typeface="Avenir Next Condensed" panose="020B0506020202020204" pitchFamily="34" charset="0"/>
            </a:endParaRPr>
          </a:p>
          <a:p>
            <a:endParaRPr lang="fr-FR" dirty="0">
              <a:latin typeface="Avenir Next Condensed" panose="020B0506020202020204" pitchFamily="34" charset="0"/>
            </a:endParaRPr>
          </a:p>
          <a:p>
            <a:r>
              <a:rPr lang="fr-FR" dirty="0">
                <a:latin typeface="Avenir Next Condensed" panose="020B0506020202020204" pitchFamily="34" charset="0"/>
              </a:rPr>
              <a:t>Cristina Mussinelli</a:t>
            </a:r>
          </a:p>
          <a:p>
            <a:r>
              <a:rPr lang="fr-FR" dirty="0">
                <a:latin typeface="Avenir Next Condensed" panose="020B0506020202020204" pitchFamily="34" charset="0"/>
                <a:hlinkClick r:id="rId4"/>
              </a:rPr>
              <a:t>cristina.mussinelli@fondazionelia.org</a:t>
            </a:r>
            <a:endParaRPr lang="fr-FR" dirty="0">
              <a:latin typeface="Avenir Next Condensed" panose="020B0506020202020204" pitchFamily="34" charset="0"/>
            </a:endParaRPr>
          </a:p>
          <a:p>
            <a:endParaRPr lang="fr-FR" dirty="0">
              <a:latin typeface="Avenir Next Condensed" panose="020B0506020202020204" pitchFamily="34" charset="0"/>
            </a:endParaRPr>
          </a:p>
          <a:p>
            <a:r>
              <a:rPr lang="fr-FR" dirty="0">
                <a:latin typeface="Avenir Next Condensed" panose="020B0506020202020204" pitchFamily="34" charset="0"/>
              </a:rPr>
              <a:t>Mateus </a:t>
            </a:r>
            <a:r>
              <a:rPr lang="fr-FR" dirty="0" err="1">
                <a:latin typeface="Avenir Next Condensed" panose="020B0506020202020204" pitchFamily="34" charset="0"/>
              </a:rPr>
              <a:t>Teixiera</a:t>
            </a:r>
            <a:endParaRPr lang="fr-FR" dirty="0">
              <a:latin typeface="Avenir Next Condensed" panose="020B0506020202020204" pitchFamily="34" charset="0"/>
            </a:endParaRPr>
          </a:p>
          <a:p>
            <a:r>
              <a:rPr lang="fr-FR" dirty="0">
                <a:latin typeface="Avenir Next Condensed" panose="020B0506020202020204" pitchFamily="34" charset="0"/>
                <a:hlinkClick r:id="rId5"/>
              </a:rPr>
              <a:t>mteixeira@wwnorton.com</a:t>
            </a:r>
            <a:r>
              <a:rPr lang="fr-FR" dirty="0">
                <a:latin typeface="Avenir Next Condensed" panose="020B0506020202020204" pitchFamily="34" charset="0"/>
              </a:rPr>
              <a:t> </a:t>
            </a:r>
          </a:p>
          <a:p>
            <a:pPr marL="0" marR="0" indent="0" algn="ctr" defTabSz="821530" rtl="0" fontAlgn="auto" latinLnBrk="0" hangingPunct="0">
              <a:lnSpc>
                <a:spcPct val="100000"/>
              </a:lnSpc>
              <a:spcBef>
                <a:spcPts val="0"/>
              </a:spcBef>
              <a:spcAft>
                <a:spcPts val="0"/>
              </a:spcAft>
              <a:buClrTx/>
              <a:buSzTx/>
              <a:buFontTx/>
              <a:buNone/>
              <a:tabLst/>
            </a:pPr>
            <a:endPar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endParaRPr>
          </a:p>
        </p:txBody>
      </p:sp>
      <p:pic>
        <p:nvPicPr>
          <p:cNvPr id="6" name="Picture 5">
            <a:extLst>
              <a:ext uri="{FF2B5EF4-FFF2-40B4-BE49-F238E27FC236}">
                <a16:creationId xmlns:a16="http://schemas.microsoft.com/office/drawing/2014/main" id="{67F30FAB-50B5-C946-9F87-BADFF328E7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37837" y="1240151"/>
            <a:ext cx="2495320" cy="2495320"/>
          </a:xfrm>
          <a:prstGeom prst="rect">
            <a:avLst/>
          </a:prstGeom>
        </p:spPr>
      </p:pic>
      <p:cxnSp>
        <p:nvCxnSpPr>
          <p:cNvPr id="8" name="Straight Connector 7">
            <a:extLst>
              <a:ext uri="{FF2B5EF4-FFF2-40B4-BE49-F238E27FC236}">
                <a16:creationId xmlns:a16="http://schemas.microsoft.com/office/drawing/2014/main" id="{3AB302AC-53B0-5843-82E8-AA08C6C34BAC}"/>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cxnSp>
        <p:nvCxnSpPr>
          <p:cNvPr id="9" name="Straight Connector 8">
            <a:extLst>
              <a:ext uri="{FF2B5EF4-FFF2-40B4-BE49-F238E27FC236}">
                <a16:creationId xmlns:a16="http://schemas.microsoft.com/office/drawing/2014/main" id="{05E50B82-0038-2845-BE79-353F2C8921C0}"/>
              </a:ext>
            </a:extLst>
          </p:cNvPr>
          <p:cNvCxnSpPr>
            <a:cxnSpLocks/>
          </p:cNvCxnSpPr>
          <p:nvPr/>
        </p:nvCxnSpPr>
        <p:spPr>
          <a:xfrm>
            <a:off x="21772" y="8693971"/>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0" name="TextBox 9">
            <a:extLst>
              <a:ext uri="{FF2B5EF4-FFF2-40B4-BE49-F238E27FC236}">
                <a16:creationId xmlns:a16="http://schemas.microsoft.com/office/drawing/2014/main" id="{F2F6DC3A-FA5F-B042-8AFB-9C7441645F7A}"/>
              </a:ext>
            </a:extLst>
          </p:cNvPr>
          <p:cNvSpPr txBox="1"/>
          <p:nvPr/>
        </p:nvSpPr>
        <p:spPr>
          <a:xfrm>
            <a:off x="16737963" y="10432027"/>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1" name="TextBox 10">
            <a:extLst>
              <a:ext uri="{FF2B5EF4-FFF2-40B4-BE49-F238E27FC236}">
                <a16:creationId xmlns:a16="http://schemas.microsoft.com/office/drawing/2014/main" id="{2045CB66-FD59-A74A-8C15-D021303F16C4}"/>
              </a:ext>
            </a:extLst>
          </p:cNvPr>
          <p:cNvSpPr txBox="1"/>
          <p:nvPr/>
        </p:nvSpPr>
        <p:spPr>
          <a:xfrm>
            <a:off x="3688471" y="4658321"/>
            <a:ext cx="7104506" cy="47609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Tzviya Siegman </a:t>
            </a:r>
          </a:p>
          <a:p>
            <a:pPr marL="0" marR="0" indent="0" algn="ctr" defTabSz="821530" rtl="0" fontAlgn="auto" latinLnBrk="0" hangingPunct="0">
              <a:lnSpc>
                <a:spcPct val="100000"/>
              </a:lnSpc>
              <a:spcBef>
                <a:spcPts val="0"/>
              </a:spcBef>
              <a:spcAft>
                <a:spcPts val="0"/>
              </a:spcAft>
              <a:buClrTx/>
              <a:buSzTx/>
              <a:buFontTx/>
              <a:buNone/>
              <a:tabLst/>
            </a:pPr>
            <a:r>
              <a:rPr lang="fr-FR" dirty="0">
                <a:latin typeface="Avenir Next Condensed" panose="020B0506020202020204" pitchFamily="34" charset="0"/>
                <a:hlinkClick r:id="rId7"/>
              </a:rPr>
              <a:t>tsiegman@wiley.com</a:t>
            </a:r>
            <a:r>
              <a:rPr lang="fr-FR" dirty="0">
                <a:latin typeface="Avenir Next Condensed" panose="020B0506020202020204" pitchFamily="34" charset="0"/>
              </a:rPr>
              <a:t> </a:t>
            </a:r>
          </a:p>
          <a:p>
            <a:pPr marL="0" marR="0" indent="0" algn="ctr" defTabSz="821530" rtl="0" fontAlgn="auto" latinLnBrk="0" hangingPunct="0">
              <a:lnSpc>
                <a:spcPct val="100000"/>
              </a:lnSpc>
              <a:spcBef>
                <a:spcPts val="0"/>
              </a:spcBef>
              <a:spcAft>
                <a:spcPts val="0"/>
              </a:spcAft>
              <a:buClrTx/>
              <a:buSzTx/>
              <a:buFontTx/>
              <a:buNone/>
              <a:tabLst/>
            </a:pPr>
            <a:endPar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endParaRPr>
          </a:p>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Wendy Reid</a:t>
            </a:r>
          </a:p>
          <a:p>
            <a:r>
              <a:rPr lang="nl-NL" dirty="0">
                <a:latin typeface="Avenir Next Condensed" panose="020B0506020202020204" pitchFamily="34" charset="0"/>
                <a:hlinkClick r:id="rId8"/>
              </a:rPr>
              <a:t>wendy.reid@rakuten.com</a:t>
            </a:r>
            <a:r>
              <a:rPr lang="nl-NL" dirty="0">
                <a:latin typeface="Avenir Next Condensed" panose="020B0506020202020204" pitchFamily="34" charset="0"/>
              </a:rPr>
              <a:t> </a:t>
            </a:r>
            <a:b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br>
            <a:endPar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endParaRPr>
          </a:p>
        </p:txBody>
      </p:sp>
    </p:spTree>
    <p:extLst>
      <p:ext uri="{BB962C8B-B14F-4D97-AF65-F5344CB8AC3E}">
        <p14:creationId xmlns:p14="http://schemas.microsoft.com/office/powerpoint/2010/main" val="2658026228"/>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Resources</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29</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29</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537925" y="2227868"/>
            <a:ext cx="21308149" cy="9032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endParaRPr kumimoji="0" lang="fr-FR" sz="5000" b="0" i="0" u="none" strike="noStrike" cap="none" spc="0" normalizeH="0" baseline="0" dirty="0">
              <a:ln>
                <a:noFill/>
              </a:ln>
              <a:solidFill>
                <a:srgbClr val="000000"/>
              </a:solidFill>
              <a:effectLst/>
              <a:uFillTx/>
              <a:latin typeface="Geneva" panose="020B0503030404040204" pitchFamily="34" charset="0"/>
              <a:ea typeface="Geneva" panose="020B0503030404040204" pitchFamily="34" charset="0"/>
              <a:sym typeface="Helvetica Light"/>
            </a:endParaRPr>
          </a:p>
          <a:p>
            <a:pPr marL="685800" lvl="1" indent="-685800" algn="l">
              <a:buFont typeface="Arial" panose="020B0604020202020204" pitchFamily="34" charset="0"/>
              <a:buChar char="•"/>
            </a:pPr>
            <a:r>
              <a:rPr lang="fr-FR" dirty="0">
                <a:latin typeface="+mn-lt"/>
                <a:ea typeface="Geneva" panose="020B0503030404040204" pitchFamily="34" charset="0"/>
              </a:rPr>
              <a:t>EPUB 3 Working Group Charter </a:t>
            </a:r>
            <a:r>
              <a:rPr lang="en-US" dirty="0">
                <a:latin typeface="+mn-lt"/>
                <a:hlinkClick r:id="rId3"/>
              </a:rPr>
              <a:t>https://www.w3.org/2020/06/proposed-epub-3-charter.html</a:t>
            </a:r>
            <a:endParaRPr lang="en-US" dirty="0">
              <a:latin typeface="+mn-lt"/>
            </a:endParaRPr>
          </a:p>
          <a:p>
            <a:pPr marL="685800" lvl="1" indent="-685800" algn="l">
              <a:buFont typeface="Arial" panose="020B0604020202020204" pitchFamily="34" charset="0"/>
              <a:buChar char="•"/>
            </a:pPr>
            <a:r>
              <a:rPr lang="fr-FR" dirty="0">
                <a:latin typeface="+mn-lt"/>
                <a:ea typeface="Geneva" panose="020B0503030404040204" pitchFamily="34" charset="0"/>
              </a:rPr>
              <a:t>W3C </a:t>
            </a:r>
            <a:r>
              <a:rPr lang="fr-FR" dirty="0" err="1">
                <a:latin typeface="+mn-lt"/>
                <a:ea typeface="Geneva" panose="020B0503030404040204" pitchFamily="34" charset="0"/>
              </a:rPr>
              <a:t>Audiobooks</a:t>
            </a:r>
            <a:r>
              <a:rPr lang="fr-FR" dirty="0">
                <a:latin typeface="+mn-lt"/>
                <a:ea typeface="Geneva" panose="020B0503030404040204" pitchFamily="34" charset="0"/>
              </a:rPr>
              <a:t> </a:t>
            </a:r>
            <a:r>
              <a:rPr lang="en-US" dirty="0">
                <a:latin typeface="+mn-lt"/>
                <a:hlinkClick r:id="rId4"/>
              </a:rPr>
              <a:t>https://www.w3.org/TR/audiobooks/</a:t>
            </a:r>
            <a:r>
              <a:rPr lang="en-US" dirty="0">
                <a:latin typeface="+mn-lt"/>
              </a:rPr>
              <a:t> </a:t>
            </a:r>
          </a:p>
          <a:p>
            <a:pPr marL="685800" lvl="1" indent="-685800" algn="l">
              <a:buFont typeface="Arial" panose="020B0604020202020204" pitchFamily="34" charset="0"/>
              <a:buChar char="•"/>
            </a:pPr>
            <a:r>
              <a:rPr lang="en-US" dirty="0">
                <a:latin typeface="+mn-lt"/>
                <a:ea typeface="Geneva" panose="020B0503030404040204" pitchFamily="34" charset="0"/>
              </a:rPr>
              <a:t>W3C Publication Manifest </a:t>
            </a:r>
            <a:r>
              <a:rPr lang="en-US" dirty="0">
                <a:latin typeface="+mn-lt"/>
                <a:ea typeface="Geneva" panose="020B0503030404040204" pitchFamily="34" charset="0"/>
                <a:hlinkClick r:id="rId5"/>
              </a:rPr>
              <a:t>https://www.w3.org/TR/pub-manifest/ </a:t>
            </a:r>
            <a:endParaRPr lang="en-US" dirty="0">
              <a:latin typeface="+mn-lt"/>
              <a:ea typeface="Geneva" panose="020B0503030404040204" pitchFamily="34" charset="0"/>
            </a:endParaRPr>
          </a:p>
          <a:p>
            <a:pPr marL="685800" lvl="1" indent="-685800" algn="l">
              <a:buFont typeface="Arial" panose="020B0604020202020204" pitchFamily="34" charset="0"/>
              <a:buChar char="•"/>
            </a:pPr>
            <a:r>
              <a:rPr lang="en-US" dirty="0">
                <a:latin typeface="+mn-lt"/>
                <a:ea typeface="Geneva" panose="020B0503030404040204" pitchFamily="34" charset="0"/>
              </a:rPr>
              <a:t>EPUB Accessibility 1.0 </a:t>
            </a:r>
            <a:r>
              <a:rPr lang="en-US" dirty="0">
                <a:latin typeface="+mn-lt"/>
                <a:ea typeface="Geneva" panose="020B0503030404040204" pitchFamily="34" charset="0"/>
                <a:hlinkClick r:id="rId6"/>
              </a:rPr>
              <a:t>http://www.w3.org/Submission/epub-a11y/</a:t>
            </a:r>
            <a:endParaRPr lang="fr-FR" dirty="0">
              <a:latin typeface="+mn-lt"/>
              <a:ea typeface="Geneva" panose="020B0503030404040204" pitchFamily="34" charset="0"/>
            </a:endParaRPr>
          </a:p>
          <a:p>
            <a:pPr marL="685800" lvl="1" indent="-685800" algn="l">
              <a:buFont typeface="Arial" panose="020B0604020202020204" pitchFamily="34" charset="0"/>
              <a:buChar char="•"/>
            </a:pPr>
            <a:r>
              <a:rPr lang="fr-FR" dirty="0">
                <a:latin typeface="+mn-lt"/>
                <a:ea typeface="Geneva" panose="020B0503030404040204" pitchFamily="34" charset="0"/>
              </a:rPr>
              <a:t>EU </a:t>
            </a:r>
            <a:r>
              <a:rPr lang="fr-FR" dirty="0" err="1">
                <a:latin typeface="+mn-lt"/>
                <a:ea typeface="Geneva" panose="020B0503030404040204" pitchFamily="34" charset="0"/>
              </a:rPr>
              <a:t>Accessibility</a:t>
            </a:r>
            <a:r>
              <a:rPr lang="fr-FR" dirty="0">
                <a:latin typeface="+mn-lt"/>
                <a:ea typeface="Geneva" panose="020B0503030404040204" pitchFamily="34" charset="0"/>
              </a:rPr>
              <a:t> </a:t>
            </a:r>
            <a:r>
              <a:rPr lang="fr-FR" dirty="0" err="1">
                <a:latin typeface="+mn-lt"/>
                <a:ea typeface="Geneva" panose="020B0503030404040204" pitchFamily="34" charset="0"/>
              </a:rPr>
              <a:t>Act</a:t>
            </a:r>
            <a:r>
              <a:rPr lang="fr-FR" dirty="0">
                <a:latin typeface="+mn-lt"/>
                <a:ea typeface="Geneva" panose="020B0503030404040204" pitchFamily="34" charset="0"/>
              </a:rPr>
              <a:t> </a:t>
            </a:r>
            <a:r>
              <a:rPr lang="en-US" u="sng" dirty="0">
                <a:latin typeface="+mn-lt"/>
                <a:hlinkClick r:id="rId7"/>
              </a:rPr>
              <a:t>https://eur-lex.europa.eu/legal-content/EN/TXT/HTML/?uri=CELEX:52015PC0615&amp;from=EN</a:t>
            </a:r>
            <a:endParaRPr lang="en-US" u="sng" dirty="0">
              <a:latin typeface="+mn-lt"/>
            </a:endParaRPr>
          </a:p>
          <a:p>
            <a:pPr marL="685800" lvl="1" indent="-685800" algn="l">
              <a:buFont typeface="Arial" panose="020B0604020202020204" pitchFamily="34" charset="0"/>
              <a:buChar char="•"/>
            </a:pPr>
            <a:r>
              <a:rPr kumimoji="0" lang="en-US" i="0" strike="noStrike" cap="none" spc="0" normalizeH="0" baseline="0" dirty="0">
                <a:ln>
                  <a:noFill/>
                </a:ln>
                <a:solidFill>
                  <a:srgbClr val="000000"/>
                </a:solidFill>
                <a:effectLst/>
                <a:uFillTx/>
                <a:latin typeface="+mn-lt"/>
                <a:ea typeface="Geneva" panose="020B0503030404040204" pitchFamily="34" charset="0"/>
                <a:sym typeface="Helvetica Light"/>
              </a:rPr>
              <a:t>EPUB Survey Results</a:t>
            </a:r>
            <a:r>
              <a:rPr kumimoji="0" lang="en-US" i="0" u="sng" strike="noStrike" cap="none" spc="0" normalizeH="0" baseline="0" dirty="0">
                <a:ln>
                  <a:noFill/>
                </a:ln>
                <a:solidFill>
                  <a:srgbClr val="000000"/>
                </a:solidFill>
                <a:effectLst/>
                <a:uFillTx/>
                <a:latin typeface="+mn-lt"/>
                <a:ea typeface="Geneva" panose="020B0503030404040204" pitchFamily="34" charset="0"/>
                <a:sym typeface="Helvetica Light"/>
              </a:rPr>
              <a:t> </a:t>
            </a:r>
            <a:r>
              <a:rPr lang="en-CA" dirty="0">
                <a:latin typeface="+mn-lt"/>
                <a:ea typeface="Geneva" panose="020B0503030404040204" pitchFamily="34" charset="0"/>
                <a:hlinkClick r:id="rId8"/>
              </a:rPr>
              <a:t>https://docs.google.com/presentation/d/11KjkTzyuOeDLlCiAccQYSJ5J-vNHJ_s2U3r4ws1FPLA/edit?usp=sharing </a:t>
            </a:r>
            <a:endParaRPr lang="en-CA" dirty="0">
              <a:latin typeface="+mn-lt"/>
              <a:ea typeface="Geneva" panose="020B0503030404040204" pitchFamily="34" charset="0"/>
            </a:endParaRPr>
          </a:p>
          <a:p>
            <a:pPr marL="685800" lvl="1" indent="-685800" algn="l">
              <a:buFont typeface="Arial" panose="020B0604020202020204" pitchFamily="34" charset="0"/>
              <a:buChar char="•"/>
            </a:pPr>
            <a:endParaRPr kumimoji="0" lang="fr-FR" b="0" i="0" u="none" strike="noStrike" cap="none" spc="0" normalizeH="0" baseline="0" dirty="0">
              <a:ln>
                <a:noFill/>
              </a:ln>
              <a:solidFill>
                <a:srgbClr val="000000"/>
              </a:solidFill>
              <a:effectLst/>
              <a:uFillTx/>
              <a:latin typeface="Geneva" panose="020B0503030404040204" pitchFamily="34" charset="0"/>
              <a:ea typeface="Geneva" panose="020B0503030404040204" pitchFamily="34" charset="0"/>
              <a:sym typeface="Helvetica Light"/>
            </a:endParaRPr>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708944057"/>
      </p:ext>
    </p:extLst>
  </p:cSld>
  <p:clrMapOvr>
    <a:masterClrMapping/>
  </p:clrMapOvr>
  <mc:AlternateContent xmlns:mc="http://schemas.openxmlformats.org/markup-compatibility/2006" xmlns:p14="http://schemas.microsoft.com/office/powerpoint/2010/main">
    <mc:Choice Requires="p14">
      <p:transition spd="med">
        <p:wipe dir="r"/>
      </p:transition>
    </mc:Choice>
    <mc:Fallback xmlns="">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UBLISHING @ W3C"/>
          <p:cNvSpPr>
            <a:spLocks noGrp="1"/>
          </p:cNvSpPr>
          <p:nvPr>
            <p:ph type="subTitle" sz="quarter" idx="1"/>
          </p:nvPr>
        </p:nvSpPr>
        <p:spPr>
          <a:xfrm>
            <a:off x="4825006" y="1693067"/>
            <a:ext cx="14716128" cy="1589488"/>
          </a:xfrm>
          <a:prstGeom prst="rect">
            <a:avLst/>
          </a:prstGeom>
        </p:spPr>
        <p:txBody>
          <a:bodyPr anchor="ctr">
            <a:normAutofit/>
          </a:bodyPr>
          <a:lstStyle/>
          <a:p>
            <a:r>
              <a:rPr lang="en-US" sz="8800" dirty="0"/>
              <a:t>What is Publishing@W3C</a:t>
            </a:r>
            <a:endParaRPr sz="8800" dirty="0"/>
          </a:p>
        </p:txBody>
      </p:sp>
      <p:sp>
        <p:nvSpPr>
          <p:cNvPr id="2" name="Slide Number Placeholder 1">
            <a:extLst>
              <a:ext uri="{FF2B5EF4-FFF2-40B4-BE49-F238E27FC236}">
                <a16:creationId xmlns:a16="http://schemas.microsoft.com/office/drawing/2014/main" id="{F4E01E67-5E8E-874D-AF05-ECA636BF151B}"/>
              </a:ext>
            </a:extLst>
          </p:cNvPr>
          <p:cNvSpPr>
            <a:spLocks noGrp="1"/>
          </p:cNvSpPr>
          <p:nvPr>
            <p:ph type="sldNum" sz="quarter" idx="2"/>
          </p:nvPr>
        </p:nvSpPr>
        <p:spPr/>
        <p:txBody>
          <a:bodyPr/>
          <a:lstStyle/>
          <a:p>
            <a:fld id="{86CB4B4D-7CA3-9044-876B-883B54F8677D}" type="slidenum">
              <a:rPr lang="fr-FR" smtClean="0"/>
              <a:t>3</a:t>
            </a:fld>
            <a:endParaRPr lang="fr-FR"/>
          </a:p>
        </p:txBody>
      </p:sp>
      <p:sp>
        <p:nvSpPr>
          <p:cNvPr id="3" name="TextBox 2">
            <a:extLst>
              <a:ext uri="{FF2B5EF4-FFF2-40B4-BE49-F238E27FC236}">
                <a16:creationId xmlns:a16="http://schemas.microsoft.com/office/drawing/2014/main" id="{290BD3A1-F2A0-0748-A4B1-3E32D8842A0C}"/>
              </a:ext>
            </a:extLst>
          </p:cNvPr>
          <p:cNvSpPr txBox="1"/>
          <p:nvPr/>
        </p:nvSpPr>
        <p:spPr>
          <a:xfrm>
            <a:off x="5155532" y="3345706"/>
            <a:ext cx="14055127" cy="2452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Tzviya Siegman, Wiley</a:t>
            </a:r>
          </a:p>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Co-Chair Publishing </a:t>
            </a:r>
            <a:r>
              <a:rPr kumimoji="0" lang="fr-FR" sz="5000" b="0" i="0" u="none" strike="noStrike" cap="none" spc="0" normalizeH="0" baseline="0" dirty="0" err="1">
                <a:ln>
                  <a:noFill/>
                </a:ln>
                <a:solidFill>
                  <a:srgbClr val="000000"/>
                </a:solidFill>
                <a:effectLst/>
                <a:uFillTx/>
                <a:latin typeface="Avenir Next Condensed" panose="020B0506020202020204" pitchFamily="34" charset="0"/>
                <a:sym typeface="Helvetica Light"/>
              </a:rPr>
              <a:t>Steering</a:t>
            </a: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 </a:t>
            </a:r>
            <a:r>
              <a:rPr kumimoji="0" lang="en-US" sz="5000" b="0" i="0" u="none" strike="noStrike" cap="none" spc="0" normalizeH="0" baseline="0" dirty="0">
                <a:ln>
                  <a:noFill/>
                </a:ln>
                <a:solidFill>
                  <a:srgbClr val="000000"/>
                </a:solidFill>
                <a:effectLst/>
                <a:uFillTx/>
                <a:latin typeface="Avenir Next Condensed" panose="020B0506020202020204" pitchFamily="34" charset="0"/>
                <a:sym typeface="Helvetica Light"/>
              </a:rPr>
              <a:t>Committee</a:t>
            </a:r>
            <a:r>
              <a:rPr lang="en-US" dirty="0">
                <a:latin typeface="Avenir Next Condensed" panose="020B0506020202020204" pitchFamily="34" charset="0"/>
              </a:rPr>
              <a:t> and</a:t>
            </a:r>
            <a:r>
              <a:rPr kumimoji="0" lang="en-US" sz="5000" b="0" i="0" u="none" strike="noStrike" cap="none" spc="0" normalizeH="0" baseline="0" dirty="0">
                <a:ln>
                  <a:noFill/>
                </a:ln>
                <a:solidFill>
                  <a:srgbClr val="000000"/>
                </a:solidFill>
                <a:effectLst/>
                <a:uFillTx/>
                <a:latin typeface="Avenir Next Condensed" panose="020B0506020202020204" pitchFamily="34" charset="0"/>
                <a:sym typeface="Helvetica Light"/>
              </a:rPr>
              <a:t> Working Group</a:t>
            </a: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 </a:t>
            </a:r>
          </a:p>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err="1">
                <a:ln>
                  <a:noFill/>
                </a:ln>
                <a:solidFill>
                  <a:srgbClr val="000000"/>
                </a:solidFill>
                <a:effectLst/>
                <a:uFillTx/>
                <a:latin typeface="Avenir Next Condensed" panose="020B0506020202020204" pitchFamily="34" charset="0"/>
                <a:sym typeface="Helvetica Light"/>
              </a:rPr>
              <a:t>Advisory</a:t>
            </a: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 </a:t>
            </a:r>
            <a:r>
              <a:rPr kumimoji="0" lang="fr-FR" sz="5000" b="0" i="0" u="none" strike="noStrike" cap="none" spc="0" normalizeH="0" baseline="0" dirty="0" err="1">
                <a:ln>
                  <a:noFill/>
                </a:ln>
                <a:solidFill>
                  <a:srgbClr val="000000"/>
                </a:solidFill>
                <a:effectLst/>
                <a:uFillTx/>
                <a:latin typeface="Avenir Next Condensed" panose="020B0506020202020204" pitchFamily="34" charset="0"/>
                <a:sym typeface="Helvetica Light"/>
              </a:rPr>
              <a:t>Board</a:t>
            </a: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 </a:t>
            </a:r>
            <a:r>
              <a:rPr kumimoji="0" lang="fr-FR" sz="5000" b="0" i="0" u="none" strike="noStrike" cap="none" spc="0" normalizeH="0" baseline="0" dirty="0" err="1">
                <a:ln>
                  <a:noFill/>
                </a:ln>
                <a:solidFill>
                  <a:srgbClr val="000000"/>
                </a:solidFill>
                <a:effectLst/>
                <a:uFillTx/>
                <a:latin typeface="Avenir Next Condensed" panose="020B0506020202020204" pitchFamily="34" charset="0"/>
                <a:sym typeface="Helvetica Light"/>
              </a:rPr>
              <a:t>Member</a:t>
            </a:r>
            <a:endPar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endParaRPr>
          </a:p>
        </p:txBody>
      </p:sp>
      <p:sp>
        <p:nvSpPr>
          <p:cNvPr id="4" name="TextBox 3">
            <a:extLst>
              <a:ext uri="{FF2B5EF4-FFF2-40B4-BE49-F238E27FC236}">
                <a16:creationId xmlns:a16="http://schemas.microsoft.com/office/drawing/2014/main" id="{D52CB6CF-104F-944C-912A-EFE7163ECFA3}"/>
              </a:ext>
            </a:extLst>
          </p:cNvPr>
          <p:cNvSpPr txBox="1"/>
          <p:nvPr/>
        </p:nvSpPr>
        <p:spPr>
          <a:xfrm>
            <a:off x="7879016" y="5853168"/>
            <a:ext cx="8608124" cy="9137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pPr marL="0" marR="0" indent="0" algn="ctr" defTabSz="821530" rtl="0" fontAlgn="auto" latinLnBrk="0" hangingPunct="0">
              <a:lnSpc>
                <a:spcPct val="100000"/>
              </a:lnSpc>
              <a:spcBef>
                <a:spcPts val="0"/>
              </a:spcBef>
              <a:spcAft>
                <a:spcPts val="0"/>
              </a:spcAft>
              <a:buClrTx/>
              <a:buSzTx/>
              <a:buFontTx/>
              <a:buNone/>
              <a:tabLst/>
            </a:pPr>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July 27/28 2020, Publishing Webinar</a:t>
            </a:r>
          </a:p>
        </p:txBody>
      </p:sp>
      <p:pic>
        <p:nvPicPr>
          <p:cNvPr id="6" name="Picture 5">
            <a:extLst>
              <a:ext uri="{FF2B5EF4-FFF2-40B4-BE49-F238E27FC236}">
                <a16:creationId xmlns:a16="http://schemas.microsoft.com/office/drawing/2014/main" id="{67F30FAB-50B5-C946-9F87-BADFF328E7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837" y="1240151"/>
            <a:ext cx="2495320" cy="2495320"/>
          </a:xfrm>
          <a:prstGeom prst="rect">
            <a:avLst/>
          </a:prstGeom>
        </p:spPr>
      </p:pic>
      <p:cxnSp>
        <p:nvCxnSpPr>
          <p:cNvPr id="8" name="Straight Connector 7">
            <a:extLst>
              <a:ext uri="{FF2B5EF4-FFF2-40B4-BE49-F238E27FC236}">
                <a16:creationId xmlns:a16="http://schemas.microsoft.com/office/drawing/2014/main" id="{3AB302AC-53B0-5843-82E8-AA08C6C34BAC}"/>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cxnSp>
        <p:nvCxnSpPr>
          <p:cNvPr id="9" name="Straight Connector 8">
            <a:extLst>
              <a:ext uri="{FF2B5EF4-FFF2-40B4-BE49-F238E27FC236}">
                <a16:creationId xmlns:a16="http://schemas.microsoft.com/office/drawing/2014/main" id="{05E50B82-0038-2845-BE79-353F2C8921C0}"/>
              </a:ext>
            </a:extLst>
          </p:cNvPr>
          <p:cNvCxnSpPr>
            <a:cxnSpLocks/>
          </p:cNvCxnSpPr>
          <p:nvPr/>
        </p:nvCxnSpPr>
        <p:spPr>
          <a:xfrm>
            <a:off x="21772" y="8693971"/>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0" name="TextBox 9">
            <a:extLst>
              <a:ext uri="{FF2B5EF4-FFF2-40B4-BE49-F238E27FC236}">
                <a16:creationId xmlns:a16="http://schemas.microsoft.com/office/drawing/2014/main" id="{F2F6DC3A-FA5F-B042-8AFB-9C7441645F7A}"/>
              </a:ext>
            </a:extLst>
          </p:cNvPr>
          <p:cNvSpPr txBox="1"/>
          <p:nvPr/>
        </p:nvSpPr>
        <p:spPr>
          <a:xfrm>
            <a:off x="16737963" y="10432027"/>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Tree>
    <p:extLst>
      <p:ext uri="{BB962C8B-B14F-4D97-AF65-F5344CB8AC3E}">
        <p14:creationId xmlns:p14="http://schemas.microsoft.com/office/powerpoint/2010/main" val="68086335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2000" t="90000" r="48000" b="1000"/>
          </a:stretch>
        </a:blipFill>
        <a:effectLst/>
      </p:bgPr>
    </p:bg>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Publishing @ W3C: Who Are We?</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4</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4</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249167" y="2435125"/>
            <a:ext cx="21308149" cy="72079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endParaRPr kumimoji="0" lang="fr-FR" sz="5000" b="0" i="0" u="none" strike="noStrike" cap="none" spc="0" normalizeH="0" baseline="0" dirty="0">
              <a:ln>
                <a:noFill/>
              </a:ln>
              <a:solidFill>
                <a:srgbClr val="000000"/>
              </a:solidFill>
              <a:effectLst/>
              <a:uFillTx/>
              <a:latin typeface="+mn-lt"/>
              <a:ea typeface="Geneva" panose="020B0503030404040204" pitchFamily="34" charset="0"/>
              <a:sym typeface="Helvetica Light"/>
            </a:endParaRPr>
          </a:p>
          <a:p>
            <a:pPr marL="685800" lvl="1" indent="-685800" algn="l">
              <a:buFont typeface="Arial" panose="020B0604020202020204" pitchFamily="34" charset="0"/>
              <a:buChar char="•"/>
            </a:pPr>
            <a:r>
              <a:rPr lang="fr-FR" dirty="0">
                <a:latin typeface="+mn-lt"/>
                <a:ea typeface="Geneva" panose="020B0503030404040204" pitchFamily="34" charset="0"/>
              </a:rPr>
              <a:t>Publishing Working Group (</a:t>
            </a:r>
            <a:r>
              <a:rPr lang="fr-FR" dirty="0" err="1">
                <a:latin typeface="+mn-lt"/>
                <a:ea typeface="Geneva" panose="020B0503030404040204" pitchFamily="34" charset="0"/>
              </a:rPr>
              <a:t>closing</a:t>
            </a:r>
            <a:r>
              <a:rPr lang="fr-FR" dirty="0">
                <a:latin typeface="+mn-lt"/>
                <a:ea typeface="Geneva" panose="020B0503030404040204" pitchFamily="34" charset="0"/>
              </a:rPr>
              <a:t> in </a:t>
            </a:r>
            <a:r>
              <a:rPr lang="fr-FR" dirty="0" err="1">
                <a:latin typeface="+mn-lt"/>
                <a:ea typeface="Geneva" panose="020B0503030404040204" pitchFamily="34" charset="0"/>
              </a:rPr>
              <a:t>September</a:t>
            </a:r>
            <a:r>
              <a:rPr lang="fr-FR" dirty="0">
                <a:latin typeface="+mn-lt"/>
                <a:ea typeface="Geneva" panose="020B0503030404040204" pitchFamily="34" charset="0"/>
              </a:rPr>
              <a:t>)</a:t>
            </a:r>
          </a:p>
          <a:p>
            <a:pPr marL="914400" lvl="2" indent="-685800" algn="l">
              <a:buFont typeface="Arial" panose="020B0604020202020204" pitchFamily="34" charset="0"/>
              <a:buChar char="•"/>
            </a:pPr>
            <a:r>
              <a:rPr lang="fr-FR" sz="4000" dirty="0">
                <a:latin typeface="+mn-lt"/>
                <a:ea typeface="Geneva" panose="020B0503030404040204" pitchFamily="34" charset="0"/>
              </a:rPr>
              <a:t>Major </a:t>
            </a:r>
            <a:r>
              <a:rPr lang="fr-FR" sz="4000" dirty="0" err="1">
                <a:latin typeface="+mn-lt"/>
                <a:ea typeface="Geneva" panose="020B0503030404040204" pitchFamily="34" charset="0"/>
              </a:rPr>
              <a:t>accomplishments</a:t>
            </a:r>
            <a:r>
              <a:rPr lang="fr-FR" sz="4000" dirty="0">
                <a:latin typeface="+mn-lt"/>
                <a:ea typeface="Geneva" panose="020B0503030404040204" pitchFamily="34" charset="0"/>
              </a:rPr>
              <a:t>: </a:t>
            </a:r>
            <a:r>
              <a:rPr lang="fr-FR" sz="4000" dirty="0" err="1">
                <a:latin typeface="+mn-lt"/>
                <a:ea typeface="Geneva" panose="020B0503030404040204" pitchFamily="34" charset="0"/>
              </a:rPr>
              <a:t>Audiobooks</a:t>
            </a:r>
            <a:r>
              <a:rPr lang="fr-FR" sz="4000" dirty="0">
                <a:latin typeface="+mn-lt"/>
                <a:ea typeface="Geneva" panose="020B0503030404040204" pitchFamily="34" charset="0"/>
              </a:rPr>
              <a:t> </a:t>
            </a:r>
            <a:r>
              <a:rPr lang="fr-FR" sz="4000" dirty="0" err="1">
                <a:latin typeface="+mn-lt"/>
                <a:ea typeface="Geneva" panose="020B0503030404040204" pitchFamily="34" charset="0"/>
              </a:rPr>
              <a:t>specification</a:t>
            </a:r>
            <a:r>
              <a:rPr lang="fr-FR" sz="4000" dirty="0">
                <a:latin typeface="+mn-lt"/>
                <a:ea typeface="Geneva" panose="020B0503030404040204" pitchFamily="34" charset="0"/>
              </a:rPr>
              <a:t>, Publication </a:t>
            </a:r>
            <a:r>
              <a:rPr lang="fr-FR" sz="4000" dirty="0" err="1">
                <a:latin typeface="+mn-lt"/>
                <a:ea typeface="Geneva" panose="020B0503030404040204" pitchFamily="34" charset="0"/>
              </a:rPr>
              <a:t>Manifest</a:t>
            </a:r>
            <a:endParaRPr lang="fr-FR" sz="4000" dirty="0">
              <a:latin typeface="+mn-lt"/>
              <a:ea typeface="Geneva" panose="020B0503030404040204" pitchFamily="34" charset="0"/>
            </a:endParaRPr>
          </a:p>
          <a:p>
            <a:pPr marL="685800" lvl="1" indent="-685800" algn="l">
              <a:buFont typeface="Arial" panose="020B0604020202020204" pitchFamily="34" charset="0"/>
              <a:buChar char="•"/>
            </a:pPr>
            <a:endParaRPr kumimoji="0" lang="fr-FR" b="0" i="0" u="none" strike="noStrike" cap="none" spc="0" normalizeH="0" baseline="0" dirty="0">
              <a:ln>
                <a:noFill/>
              </a:ln>
              <a:solidFill>
                <a:srgbClr val="000000"/>
              </a:solidFill>
              <a:effectLst/>
              <a:uFillTx/>
              <a:latin typeface="+mn-lt"/>
              <a:ea typeface="Geneva" panose="020B0503030404040204" pitchFamily="34" charset="0"/>
              <a:sym typeface="Helvetica Light"/>
            </a:endParaRPr>
          </a:p>
          <a:p>
            <a:pPr marL="685800" lvl="1" indent="-685800" algn="l">
              <a:buFont typeface="Arial" panose="020B0604020202020204" pitchFamily="34" charset="0"/>
              <a:buChar char="•"/>
            </a:pPr>
            <a:r>
              <a:rPr kumimoji="0" lang="fr-FR" b="0" i="0" u="none" strike="noStrike" cap="none" spc="0" normalizeH="0" baseline="0" dirty="0">
                <a:ln>
                  <a:noFill/>
                </a:ln>
                <a:solidFill>
                  <a:srgbClr val="000000"/>
                </a:solidFill>
                <a:effectLst/>
                <a:uFillTx/>
                <a:latin typeface="+mn-lt"/>
                <a:ea typeface="Geneva" panose="020B0503030404040204" pitchFamily="34" charset="0"/>
                <a:sym typeface="Helvetica Light"/>
              </a:rPr>
              <a:t>EPUB 3 Working Group (</a:t>
            </a:r>
            <a:r>
              <a:rPr kumimoji="0" lang="fr-FR" b="0" i="0" u="none" strike="noStrike" cap="none" spc="0" normalizeH="0" baseline="0" dirty="0" err="1">
                <a:ln>
                  <a:noFill/>
                </a:ln>
                <a:solidFill>
                  <a:srgbClr val="000000"/>
                </a:solidFill>
                <a:effectLst/>
                <a:uFillTx/>
                <a:latin typeface="+mn-lt"/>
                <a:ea typeface="Geneva" panose="020B0503030404040204" pitchFamily="34" charset="0"/>
                <a:sym typeface="Helvetica Light"/>
              </a:rPr>
              <a:t>starting</a:t>
            </a:r>
            <a:r>
              <a:rPr kumimoji="0" lang="fr-FR" b="0" i="0" u="none" strike="noStrike" cap="none" spc="0" normalizeH="0" baseline="0" dirty="0">
                <a:ln>
                  <a:noFill/>
                </a:ln>
                <a:solidFill>
                  <a:srgbClr val="000000"/>
                </a:solidFill>
                <a:effectLst/>
                <a:uFillTx/>
                <a:latin typeface="+mn-lt"/>
                <a:ea typeface="Geneva" panose="020B0503030404040204" pitchFamily="34" charset="0"/>
                <a:sym typeface="Helvetica Light"/>
              </a:rPr>
              <a:t> in </a:t>
            </a:r>
            <a:r>
              <a:rPr kumimoji="0" lang="fr-FR" b="0" i="0" u="none" strike="noStrike" cap="none" spc="0" normalizeH="0" baseline="0" dirty="0" err="1">
                <a:ln>
                  <a:noFill/>
                </a:ln>
                <a:solidFill>
                  <a:srgbClr val="000000"/>
                </a:solidFill>
                <a:effectLst/>
                <a:uFillTx/>
                <a:latin typeface="+mn-lt"/>
                <a:ea typeface="Geneva" panose="020B0503030404040204" pitchFamily="34" charset="0"/>
                <a:sym typeface="Helvetica Light"/>
              </a:rPr>
              <a:t>September</a:t>
            </a:r>
            <a:r>
              <a:rPr kumimoji="0" lang="fr-FR" b="0" i="0" u="none" strike="noStrike" cap="none" spc="0" normalizeH="0" baseline="0" dirty="0">
                <a:ln>
                  <a:noFill/>
                </a:ln>
                <a:solidFill>
                  <a:srgbClr val="000000"/>
                </a:solidFill>
                <a:effectLst/>
                <a:uFillTx/>
                <a:latin typeface="+mn-lt"/>
                <a:ea typeface="Geneva" panose="020B0503030404040204" pitchFamily="34" charset="0"/>
                <a:sym typeface="Helvetica Light"/>
              </a:rPr>
              <a:t>)</a:t>
            </a:r>
          </a:p>
          <a:p>
            <a:pPr marL="914400" lvl="3" indent="-685800" algn="l">
              <a:buFont typeface="Courier New" panose="02070309020205020404" pitchFamily="49" charset="0"/>
              <a:buChar char="o"/>
            </a:pPr>
            <a:r>
              <a:rPr lang="fr-FR" sz="4000" dirty="0">
                <a:latin typeface="+mn-lt"/>
                <a:ea typeface="Geneva" panose="020B0503030404040204" pitchFamily="34" charset="0"/>
              </a:rPr>
              <a:t>Chairs: Dave Cramer, Hachette Book Group, Wendy Reid, </a:t>
            </a:r>
            <a:r>
              <a:rPr lang="fr-FR" sz="4000" dirty="0" err="1">
                <a:latin typeface="+mn-lt"/>
                <a:ea typeface="Geneva" panose="020B0503030404040204" pitchFamily="34" charset="0"/>
              </a:rPr>
              <a:t>Rakuten</a:t>
            </a:r>
            <a:r>
              <a:rPr lang="fr-FR" sz="4000" dirty="0">
                <a:latin typeface="+mn-lt"/>
                <a:ea typeface="Geneva" panose="020B0503030404040204" pitchFamily="34" charset="0"/>
              </a:rPr>
              <a:t> Kobo, </a:t>
            </a:r>
            <a:r>
              <a:rPr lang="fr-FR" sz="4000" dirty="0" err="1">
                <a:latin typeface="+mn-lt"/>
                <a:ea typeface="Geneva" panose="020B0503030404040204" pitchFamily="34" charset="0"/>
              </a:rPr>
              <a:t>Shinya</a:t>
            </a:r>
            <a:r>
              <a:rPr lang="fr-FR" sz="4000" dirty="0">
                <a:latin typeface="+mn-lt"/>
                <a:ea typeface="Geneva" panose="020B0503030404040204" pitchFamily="34" charset="0"/>
              </a:rPr>
              <a:t> </a:t>
            </a:r>
            <a:r>
              <a:rPr lang="fr-FR" sz="4000" dirty="0" err="1">
                <a:latin typeface="+mn-lt"/>
                <a:ea typeface="Geneva" panose="020B0503030404040204" pitchFamily="34" charset="0"/>
              </a:rPr>
              <a:t>Takami</a:t>
            </a:r>
            <a:r>
              <a:rPr lang="fr-FR" sz="4000" dirty="0">
                <a:latin typeface="+mn-lt"/>
                <a:ea typeface="Geneva" panose="020B0503030404040204" pitchFamily="34" charset="0"/>
              </a:rPr>
              <a:t>, </a:t>
            </a:r>
            <a:r>
              <a:rPr lang="fr-FR" sz="4000" dirty="0" err="1">
                <a:latin typeface="+mn-lt"/>
                <a:ea typeface="Geneva" panose="020B0503030404040204" pitchFamily="34" charset="0"/>
              </a:rPr>
              <a:t>Kadokawa</a:t>
            </a:r>
            <a:r>
              <a:rPr lang="fr-FR" sz="4000" dirty="0">
                <a:latin typeface="+mn-lt"/>
                <a:ea typeface="Geneva" panose="020B0503030404040204" pitchFamily="34" charset="0"/>
              </a:rPr>
              <a:t> / </a:t>
            </a:r>
            <a:r>
              <a:rPr lang="fr-FR" sz="4000" dirty="0" err="1">
                <a:latin typeface="+mn-lt"/>
                <a:ea typeface="Geneva" panose="020B0503030404040204" pitchFamily="34" charset="0"/>
              </a:rPr>
              <a:t>Bookwalker</a:t>
            </a:r>
            <a:endParaRPr lang="fr-FR" sz="4000" dirty="0">
              <a:latin typeface="+mn-lt"/>
              <a:ea typeface="Geneva" panose="020B0503030404040204" pitchFamily="34" charset="0"/>
            </a:endParaRPr>
          </a:p>
          <a:p>
            <a:pPr marL="914400" lvl="3" indent="-685800" algn="l">
              <a:buFont typeface="Courier New" panose="02070309020205020404" pitchFamily="49" charset="0"/>
              <a:buChar char="o"/>
            </a:pPr>
            <a:r>
              <a:rPr lang="fr-FR" sz="4000" dirty="0">
                <a:latin typeface="+mn-lt"/>
                <a:ea typeface="Geneva" panose="020B0503030404040204" pitchFamily="34" charset="0"/>
              </a:rPr>
              <a:t>Focus: system </a:t>
            </a:r>
            <a:r>
              <a:rPr lang="fr-FR" sz="4000" dirty="0" err="1">
                <a:latin typeface="+mn-lt"/>
                <a:ea typeface="Geneva" panose="020B0503030404040204" pitchFamily="34" charset="0"/>
              </a:rPr>
              <a:t>reading</a:t>
            </a:r>
            <a:r>
              <a:rPr lang="fr-FR" sz="4000" dirty="0">
                <a:latin typeface="+mn-lt"/>
                <a:ea typeface="Geneva" panose="020B0503030404040204" pitchFamily="34" charset="0"/>
              </a:rPr>
              <a:t> system </a:t>
            </a:r>
            <a:r>
              <a:rPr lang="fr-FR" sz="4000" dirty="0" err="1">
                <a:latin typeface="+mn-lt"/>
                <a:ea typeface="Geneva" panose="020B0503030404040204" pitchFamily="34" charset="0"/>
              </a:rPr>
              <a:t>conformance</a:t>
            </a:r>
            <a:r>
              <a:rPr lang="fr-FR" sz="4000" dirty="0">
                <a:latin typeface="+mn-lt"/>
                <a:ea typeface="Geneva" panose="020B0503030404040204" pitchFamily="34" charset="0"/>
              </a:rPr>
              <a:t>, test suite, errata, EPUB </a:t>
            </a:r>
            <a:r>
              <a:rPr lang="fr-FR" sz="4000" dirty="0" err="1">
                <a:latin typeface="+mn-lt"/>
                <a:ea typeface="Geneva" panose="020B0503030404040204" pitchFamily="34" charset="0"/>
              </a:rPr>
              <a:t>accessibility</a:t>
            </a:r>
            <a:r>
              <a:rPr lang="fr-FR" sz="4000" dirty="0">
                <a:latin typeface="+mn-lt"/>
                <a:ea typeface="Geneva" panose="020B0503030404040204" pitchFamily="34" charset="0"/>
              </a:rPr>
              <a:t> </a:t>
            </a:r>
            <a:r>
              <a:rPr lang="fr-FR" sz="4000" dirty="0" err="1">
                <a:latin typeface="+mn-lt"/>
                <a:ea typeface="Geneva" panose="020B0503030404040204" pitchFamily="34" charset="0"/>
              </a:rPr>
              <a:t>while</a:t>
            </a:r>
            <a:r>
              <a:rPr lang="fr-FR" sz="4000" dirty="0">
                <a:latin typeface="+mn-lt"/>
                <a:ea typeface="Geneva" panose="020B0503030404040204" pitchFamily="34" charset="0"/>
              </a:rPr>
              <a:t> </a:t>
            </a:r>
            <a:r>
              <a:rPr lang="fr-FR" sz="4000" dirty="0" err="1">
                <a:latin typeface="+mn-lt"/>
                <a:ea typeface="Geneva" panose="020B0503030404040204" pitchFamily="34" charset="0"/>
              </a:rPr>
              <a:t>maintaining</a:t>
            </a:r>
            <a:r>
              <a:rPr lang="fr-FR" sz="4000" dirty="0">
                <a:latin typeface="+mn-lt"/>
                <a:ea typeface="Geneva" panose="020B0503030404040204" pitchFamily="34" charset="0"/>
              </a:rPr>
              <a:t> </a:t>
            </a:r>
            <a:r>
              <a:rPr lang="fr-FR" sz="4000" dirty="0" err="1">
                <a:latin typeface="+mn-lt"/>
                <a:ea typeface="Geneva" panose="020B0503030404040204" pitchFamily="34" charset="0"/>
              </a:rPr>
              <a:t>backward</a:t>
            </a:r>
            <a:r>
              <a:rPr lang="fr-FR" sz="4000" dirty="0">
                <a:latin typeface="+mn-lt"/>
                <a:ea typeface="Geneva" panose="020B0503030404040204" pitchFamily="34" charset="0"/>
              </a:rPr>
              <a:t> compatibility</a:t>
            </a:r>
            <a:endParaRPr kumimoji="0" lang="fr-FR" b="0" i="0" u="none" strike="noStrike" cap="none" spc="0" normalizeH="0" baseline="0" dirty="0">
              <a:ln>
                <a:noFill/>
              </a:ln>
              <a:solidFill>
                <a:srgbClr val="000000"/>
              </a:solidFill>
              <a:effectLst/>
              <a:uFillTx/>
              <a:latin typeface="+mn-lt"/>
              <a:ea typeface="Geneva" panose="020B0503030404040204" pitchFamily="34" charset="0"/>
              <a:sym typeface="Helvetica Light"/>
            </a:endParaRPr>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cSld>
  <p:clrMapOvr>
    <a:masterClrMapping/>
  </p:clrMapOvr>
  <mc:AlternateContent xmlns:mc="http://schemas.openxmlformats.org/markup-compatibility/2006" xmlns:p14="http://schemas.microsoft.com/office/powerpoint/2010/main">
    <mc:Choice Requires="p14">
      <p:transition spd="med">
        <p:wipe dir="r"/>
      </p:transition>
    </mc:Choice>
    <mc:Fallback xmlns="">
      <p:transition spd="fast">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Publishing @ W3C: Who Are We?</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5</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5</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909460" y="1217563"/>
            <a:ext cx="21308149" cy="9032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685800" marR="0" indent="-685800" algn="l" defTabSz="821530" rtl="0" fontAlgn="auto" latinLnBrk="0" hangingPunct="0">
              <a:lnSpc>
                <a:spcPct val="100000"/>
              </a:lnSpc>
              <a:spcBef>
                <a:spcPts val="0"/>
              </a:spcBef>
              <a:spcAft>
                <a:spcPts val="0"/>
              </a:spcAft>
              <a:buClrTx/>
              <a:buSzTx/>
              <a:buFont typeface="Arial" panose="020B0604020202020204" pitchFamily="34" charset="0"/>
              <a:buChar char="•"/>
              <a:tabLst/>
            </a:pPr>
            <a:endParaRPr kumimoji="0" lang="fr-FR" sz="5000" b="0" i="0" u="none" strike="noStrike" cap="none" spc="0" normalizeH="0" baseline="0" dirty="0">
              <a:ln>
                <a:noFill/>
              </a:ln>
              <a:solidFill>
                <a:srgbClr val="000000"/>
              </a:solidFill>
              <a:effectLst/>
              <a:uFillTx/>
              <a:latin typeface="Geneva" panose="020B0503030404040204" pitchFamily="34" charset="0"/>
              <a:ea typeface="Geneva" panose="020B0503030404040204" pitchFamily="34" charset="0"/>
              <a:sym typeface="Helvetica Light"/>
            </a:endParaRPr>
          </a:p>
          <a:p>
            <a:pPr marL="685800" lvl="1" indent="-685800" algn="l">
              <a:buFont typeface="Arial" panose="020B0604020202020204" pitchFamily="34" charset="0"/>
              <a:buChar char="•"/>
            </a:pPr>
            <a:r>
              <a:rPr lang="fr-FR" dirty="0">
                <a:latin typeface="+mn-lt"/>
                <a:ea typeface="Geneva" panose="020B0503030404040204" pitchFamily="34" charset="0"/>
              </a:rPr>
              <a:t>Publishing Business Group</a:t>
            </a:r>
          </a:p>
          <a:p>
            <a:pPr marL="914400" lvl="3" indent="-685800" algn="l">
              <a:buFont typeface="Courier New" panose="02070309020205020404" pitchFamily="49" charset="0"/>
              <a:buChar char="o"/>
            </a:pPr>
            <a:r>
              <a:rPr lang="fr-FR" sz="4000" dirty="0">
                <a:latin typeface="+mn-lt"/>
                <a:ea typeface="Geneva" panose="020B0503030404040204" pitchFamily="34" charset="0"/>
              </a:rPr>
              <a:t>Chairs: Liisa McCloy-Kelley, Penguin </a:t>
            </a:r>
            <a:r>
              <a:rPr lang="fr-FR" sz="4000" dirty="0" err="1">
                <a:latin typeface="+mn-lt"/>
                <a:ea typeface="Geneva" panose="020B0503030404040204" pitchFamily="34" charset="0"/>
              </a:rPr>
              <a:t>Random</a:t>
            </a:r>
            <a:r>
              <a:rPr lang="fr-FR" sz="4000" dirty="0">
                <a:latin typeface="+mn-lt"/>
                <a:ea typeface="Geneva" panose="020B0503030404040204" pitchFamily="34" charset="0"/>
              </a:rPr>
              <a:t> House, Cristina Mussinelli, Fondazione LIA, </a:t>
            </a:r>
            <a:r>
              <a:rPr lang="fr-FR" sz="4000" dirty="0" err="1">
                <a:latin typeface="+mn-lt"/>
                <a:ea typeface="Geneva" panose="020B0503030404040204" pitchFamily="34" charset="0"/>
              </a:rPr>
              <a:t>Daihei</a:t>
            </a:r>
            <a:r>
              <a:rPr lang="fr-FR" sz="4000" dirty="0">
                <a:latin typeface="+mn-lt"/>
                <a:ea typeface="Geneva" panose="020B0503030404040204" pitchFamily="34" charset="0"/>
              </a:rPr>
              <a:t> </a:t>
            </a:r>
            <a:r>
              <a:rPr lang="fr-FR" sz="4000" dirty="0" err="1">
                <a:latin typeface="+mn-lt"/>
                <a:ea typeface="Geneva" panose="020B0503030404040204" pitchFamily="34" charset="0"/>
              </a:rPr>
              <a:t>Shiohama</a:t>
            </a:r>
            <a:r>
              <a:rPr lang="fr-FR" sz="4000" dirty="0">
                <a:latin typeface="+mn-lt"/>
                <a:ea typeface="Geneva" panose="020B0503030404040204" pitchFamily="34" charset="0"/>
              </a:rPr>
              <a:t> </a:t>
            </a:r>
            <a:r>
              <a:rPr lang="fr-FR" sz="4000" dirty="0" err="1">
                <a:latin typeface="+mn-lt"/>
                <a:ea typeface="Geneva" panose="020B0503030404040204" pitchFamily="34" charset="0"/>
              </a:rPr>
              <a:t>MediaDo</a:t>
            </a:r>
            <a:endParaRPr lang="fr-FR" sz="4000" dirty="0">
              <a:latin typeface="+mn-lt"/>
              <a:ea typeface="Geneva" panose="020B0503030404040204" pitchFamily="34" charset="0"/>
            </a:endParaRPr>
          </a:p>
          <a:p>
            <a:pPr marL="914400" lvl="3" indent="-685800" algn="l">
              <a:buFont typeface="Courier New" panose="02070309020205020404" pitchFamily="49" charset="0"/>
              <a:buChar char="o"/>
            </a:pPr>
            <a:r>
              <a:rPr lang="fr-FR" sz="4000" dirty="0" err="1">
                <a:latin typeface="+mn-lt"/>
                <a:ea typeface="Geneva" panose="020B0503030404040204" pitchFamily="34" charset="0"/>
              </a:rPr>
              <a:t>Discuss</a:t>
            </a:r>
            <a:r>
              <a:rPr lang="fr-FR" sz="4000" dirty="0">
                <a:latin typeface="+mn-lt"/>
                <a:ea typeface="Geneva" panose="020B0503030404040204" pitchFamily="34" charset="0"/>
              </a:rPr>
              <a:t> business </a:t>
            </a:r>
            <a:r>
              <a:rPr lang="fr-FR" sz="4000" dirty="0" err="1">
                <a:latin typeface="+mn-lt"/>
                <a:ea typeface="Geneva" panose="020B0503030404040204" pitchFamily="34" charset="0"/>
              </a:rPr>
              <a:t>needs</a:t>
            </a:r>
            <a:r>
              <a:rPr lang="fr-FR" sz="4000" dirty="0">
                <a:latin typeface="+mn-lt"/>
                <a:ea typeface="Geneva" panose="020B0503030404040204" pitchFamily="34" charset="0"/>
              </a:rPr>
              <a:t>, use cases. Showcase platforms and </a:t>
            </a:r>
            <a:r>
              <a:rPr lang="fr-FR" sz="4000" dirty="0" err="1">
                <a:latin typeface="+mn-lt"/>
                <a:ea typeface="Geneva" panose="020B0503030404040204" pitchFamily="34" charset="0"/>
              </a:rPr>
              <a:t>other</a:t>
            </a:r>
            <a:r>
              <a:rPr lang="fr-FR" sz="4000" dirty="0">
                <a:latin typeface="+mn-lt"/>
                <a:ea typeface="Geneva" panose="020B0503030404040204" pitchFamily="34" charset="0"/>
              </a:rPr>
              <a:t> W3C </a:t>
            </a:r>
            <a:r>
              <a:rPr lang="fr-FR" sz="4000" dirty="0" err="1">
                <a:latin typeface="+mn-lt"/>
                <a:ea typeface="Geneva" panose="020B0503030404040204" pitchFamily="34" charset="0"/>
              </a:rPr>
              <a:t>materials</a:t>
            </a:r>
            <a:r>
              <a:rPr lang="fr-FR" sz="4000" dirty="0">
                <a:latin typeface="+mn-lt"/>
                <a:ea typeface="Geneva" panose="020B0503030404040204" pitchFamily="34" charset="0"/>
              </a:rPr>
              <a:t>.</a:t>
            </a:r>
          </a:p>
          <a:p>
            <a:pPr marL="685800" lvl="1" indent="-685800" algn="l">
              <a:buFont typeface="Arial" panose="020B0604020202020204" pitchFamily="34" charset="0"/>
              <a:buChar char="•"/>
            </a:pPr>
            <a:endParaRPr kumimoji="0" lang="fr-FR" b="0" i="0" u="none" strike="noStrike" cap="none" spc="0" normalizeH="0" baseline="0" dirty="0">
              <a:ln>
                <a:noFill/>
              </a:ln>
              <a:solidFill>
                <a:srgbClr val="000000"/>
              </a:solidFill>
              <a:effectLst/>
              <a:uFillTx/>
              <a:latin typeface="+mn-lt"/>
              <a:ea typeface="Geneva" panose="020B0503030404040204" pitchFamily="34" charset="0"/>
              <a:sym typeface="Helvetica Light"/>
            </a:endParaRPr>
          </a:p>
          <a:p>
            <a:pPr marL="685800" lvl="1" indent="-685800" algn="l">
              <a:buFont typeface="Arial" panose="020B0604020202020204" pitchFamily="34" charset="0"/>
              <a:buChar char="•"/>
            </a:pPr>
            <a:r>
              <a:rPr kumimoji="0" lang="fr-FR" b="0" i="0" u="none" strike="noStrike" cap="none" spc="0" normalizeH="0" baseline="0" dirty="0">
                <a:ln>
                  <a:noFill/>
                </a:ln>
                <a:solidFill>
                  <a:srgbClr val="000000"/>
                </a:solidFill>
                <a:effectLst/>
                <a:uFillTx/>
                <a:latin typeface="+mn-lt"/>
                <a:ea typeface="Geneva" panose="020B0503030404040204" pitchFamily="34" charset="0"/>
                <a:sym typeface="Helvetica Light"/>
              </a:rPr>
              <a:t>Publishing Community Group</a:t>
            </a:r>
          </a:p>
          <a:p>
            <a:pPr marL="914400" lvl="2" indent="-685800" algn="l">
              <a:buFont typeface="Courier New" panose="02070309020205020404" pitchFamily="49" charset="0"/>
              <a:buChar char="o"/>
            </a:pPr>
            <a:r>
              <a:rPr lang="fr-FR" sz="4000" dirty="0">
                <a:latin typeface="+mn-lt"/>
                <a:ea typeface="Geneva" panose="020B0503030404040204" pitchFamily="34" charset="0"/>
              </a:rPr>
              <a:t>Chairs: Mateus Teixeira, WW Norton, Jeff Xu, </a:t>
            </a:r>
            <a:r>
              <a:rPr lang="fr-FR" sz="4000" dirty="0" err="1">
                <a:latin typeface="+mn-lt"/>
                <a:ea typeface="Geneva" panose="020B0503030404040204" pitchFamily="34" charset="0"/>
              </a:rPr>
              <a:t>Rakuten</a:t>
            </a:r>
            <a:endParaRPr lang="fr-FR" sz="4000" dirty="0">
              <a:latin typeface="+mn-lt"/>
              <a:ea typeface="Geneva" panose="020B0503030404040204" pitchFamily="34" charset="0"/>
            </a:endParaRPr>
          </a:p>
          <a:p>
            <a:pPr marL="914400" lvl="2" indent="-685800" algn="l">
              <a:buFont typeface="Courier New" panose="02070309020205020404" pitchFamily="49" charset="0"/>
              <a:buChar char="o"/>
            </a:pPr>
            <a:r>
              <a:rPr kumimoji="0" lang="fr-FR" sz="4000" b="0" i="0" u="none" strike="noStrike" cap="none" spc="0" normalizeH="0" baseline="0" dirty="0" err="1">
                <a:ln>
                  <a:noFill/>
                </a:ln>
                <a:solidFill>
                  <a:srgbClr val="000000"/>
                </a:solidFill>
                <a:effectLst/>
                <a:uFillTx/>
                <a:latin typeface="+mn-lt"/>
                <a:ea typeface="Geneva" panose="020B0503030404040204" pitchFamily="34" charset="0"/>
                <a:sym typeface="Helvetica Light"/>
              </a:rPr>
              <a:t>Incubate</a:t>
            </a:r>
            <a:r>
              <a:rPr kumimoji="0" lang="fr-FR" sz="4000" b="0" i="0" u="none" strike="noStrike" cap="none" spc="0" normalizeH="0" baseline="0" dirty="0">
                <a:ln>
                  <a:noFill/>
                </a:ln>
                <a:solidFill>
                  <a:srgbClr val="000000"/>
                </a:solidFill>
                <a:effectLst/>
                <a:uFillTx/>
                <a:latin typeface="+mn-lt"/>
                <a:ea typeface="Geneva" panose="020B0503030404040204" pitchFamily="34" charset="0"/>
                <a:sym typeface="Helvetica Light"/>
              </a:rPr>
              <a:t> </a:t>
            </a:r>
            <a:r>
              <a:rPr lang="fr-FR" sz="4000" dirty="0">
                <a:latin typeface="+mn-lt"/>
                <a:ea typeface="Geneva" panose="020B0503030404040204" pitchFamily="34" charset="0"/>
              </a:rPr>
              <a:t>new </a:t>
            </a:r>
            <a:r>
              <a:rPr lang="fr-FR" sz="4000" dirty="0" err="1">
                <a:latin typeface="+mn-lt"/>
                <a:ea typeface="Geneva" panose="020B0503030404040204" pitchFamily="34" charset="0"/>
              </a:rPr>
              <a:t>ideas</a:t>
            </a:r>
            <a:r>
              <a:rPr lang="fr-FR" sz="4000" dirty="0">
                <a:latin typeface="+mn-lt"/>
                <a:ea typeface="Geneva" panose="020B0503030404040204" pitchFamily="34" charset="0"/>
              </a:rPr>
              <a:t> to </a:t>
            </a:r>
            <a:r>
              <a:rPr lang="fr-FR" sz="4000" dirty="0" err="1">
                <a:latin typeface="+mn-lt"/>
                <a:ea typeface="Geneva" panose="020B0503030404040204" pitchFamily="34" charset="0"/>
              </a:rPr>
              <a:t>send</a:t>
            </a:r>
            <a:r>
              <a:rPr lang="fr-FR" sz="4000" dirty="0">
                <a:latin typeface="+mn-lt"/>
                <a:ea typeface="Geneva" panose="020B0503030404040204" pitchFamily="34" charset="0"/>
              </a:rPr>
              <a:t> to Working Groups</a:t>
            </a:r>
            <a:endParaRPr kumimoji="0" lang="fr-FR" sz="4000" b="0" i="0" u="none" strike="noStrike" cap="none" spc="0" normalizeH="0" baseline="0" dirty="0">
              <a:ln>
                <a:noFill/>
              </a:ln>
              <a:solidFill>
                <a:srgbClr val="000000"/>
              </a:solidFill>
              <a:effectLst/>
              <a:uFillTx/>
              <a:latin typeface="+mn-lt"/>
              <a:ea typeface="Geneva" panose="020B0503030404040204" pitchFamily="34" charset="0"/>
              <a:sym typeface="Helvetica Light"/>
            </a:endParaRPr>
          </a:p>
          <a:p>
            <a:pPr marL="685800" lvl="1" indent="-685800" algn="l">
              <a:buFont typeface="Arial" panose="020B0604020202020204" pitchFamily="34" charset="0"/>
              <a:buChar char="•"/>
            </a:pPr>
            <a:endParaRPr lang="fr-FR" dirty="0">
              <a:latin typeface="+mn-lt"/>
              <a:ea typeface="Geneva" panose="020B0503030404040204" pitchFamily="34" charset="0"/>
            </a:endParaRPr>
          </a:p>
          <a:p>
            <a:pPr marL="685800" lvl="1" indent="-685800" algn="l">
              <a:buFont typeface="Arial" panose="020B0604020202020204" pitchFamily="34" charset="0"/>
              <a:buChar char="•"/>
            </a:pPr>
            <a:r>
              <a:rPr lang="fr-FR" dirty="0">
                <a:latin typeface="+mn-lt"/>
                <a:ea typeface="Geneva" panose="020B0503030404040204" pitchFamily="34" charset="0"/>
              </a:rPr>
              <a:t>Publishing </a:t>
            </a:r>
            <a:r>
              <a:rPr lang="fr-FR" dirty="0" err="1">
                <a:latin typeface="+mn-lt"/>
                <a:ea typeface="Geneva" panose="020B0503030404040204" pitchFamily="34" charset="0"/>
              </a:rPr>
              <a:t>Steering</a:t>
            </a:r>
            <a:r>
              <a:rPr lang="fr-FR" dirty="0">
                <a:latin typeface="+mn-lt"/>
                <a:ea typeface="Geneva" panose="020B0503030404040204" pitchFamily="34" charset="0"/>
              </a:rPr>
              <a:t> </a:t>
            </a:r>
            <a:r>
              <a:rPr lang="fr-FR" dirty="0" err="1">
                <a:latin typeface="+mn-lt"/>
                <a:ea typeface="Geneva" panose="020B0503030404040204" pitchFamily="34" charset="0"/>
              </a:rPr>
              <a:t>Committee</a:t>
            </a:r>
            <a:endParaRPr lang="fr-FR" dirty="0">
              <a:latin typeface="+mn-lt"/>
              <a:ea typeface="Geneva" panose="020B0503030404040204" pitchFamily="34" charset="0"/>
            </a:endParaRPr>
          </a:p>
          <a:p>
            <a:pPr marL="914400" lvl="2" indent="-685800" algn="l">
              <a:buFont typeface="Courier New" panose="02070309020205020404" pitchFamily="49" charset="0"/>
              <a:buChar char="o"/>
            </a:pPr>
            <a:r>
              <a:rPr lang="fr-FR" sz="4000" dirty="0" err="1">
                <a:latin typeface="+mn-lt"/>
                <a:ea typeface="Geneva" panose="020B0503030404040204" pitchFamily="34" charset="0"/>
              </a:rPr>
              <a:t>oversight</a:t>
            </a:r>
            <a:r>
              <a:rPr lang="fr-FR" sz="4000" dirty="0">
                <a:latin typeface="+mn-lt"/>
                <a:ea typeface="Geneva" panose="020B0503030404040204" pitchFamily="34" charset="0"/>
              </a:rPr>
              <a:t> </a:t>
            </a:r>
            <a:r>
              <a:rPr lang="fr-FR" sz="4000" dirty="0" err="1">
                <a:latin typeface="+mn-lt"/>
                <a:ea typeface="Geneva" panose="020B0503030404040204" pitchFamily="34" charset="0"/>
              </a:rPr>
              <a:t>committee</a:t>
            </a:r>
            <a:r>
              <a:rPr lang="fr-FR" sz="4000" dirty="0">
                <a:latin typeface="+mn-lt"/>
                <a:ea typeface="Geneva" panose="020B0503030404040204" pitchFamily="34" charset="0"/>
              </a:rPr>
              <a:t>, all chairs, W3C staff</a:t>
            </a:r>
            <a:endParaRPr kumimoji="0" lang="fr-FR" sz="4000" b="0" i="0" u="none" strike="noStrike" cap="none" spc="0" normalizeH="0" baseline="0" dirty="0">
              <a:ln>
                <a:noFill/>
              </a:ln>
              <a:solidFill>
                <a:srgbClr val="000000"/>
              </a:solidFill>
              <a:effectLst/>
              <a:uFillTx/>
              <a:latin typeface="+mn-lt"/>
              <a:ea typeface="Geneva" panose="020B0503030404040204" pitchFamily="34" charset="0"/>
              <a:sym typeface="Helvetica Light"/>
            </a:endParaRPr>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409912045"/>
      </p:ext>
    </p:extLst>
  </p:cSld>
  <p:clrMapOvr>
    <a:masterClrMapping/>
  </p:clrMapOvr>
  <mc:AlternateContent xmlns:mc="http://schemas.openxmlformats.org/markup-compatibility/2006" xmlns:p14="http://schemas.microsoft.com/office/powerpoint/2010/main">
    <mc:Choice Requires="p14">
      <p:transition spd="med">
        <p:wipe dir="r"/>
      </p:transition>
    </mc:Choice>
    <mc:Fallback xmlns="">
      <p:transition spd="fast">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69000" r="34000" b="16000"/>
          </a:stretch>
        </a:blipFill>
        <a:effectLst/>
      </p:bgPr>
    </p:bg>
    <p:spTree>
      <p:nvGrpSpPr>
        <p:cNvPr id="1" name=""/>
        <p:cNvGrpSpPr/>
        <p:nvPr/>
      </p:nvGrpSpPr>
      <p:grpSpPr>
        <a:xfrm>
          <a:off x="0" y="0"/>
          <a:ext cx="0" cy="0"/>
          <a:chOff x="0" y="0"/>
          <a:chExt cx="0" cy="0"/>
        </a:xfrm>
      </p:grpSpPr>
      <p:sp>
        <p:nvSpPr>
          <p:cNvPr id="140" name="PUBLISHING @ W3C"/>
          <p:cNvSpPr>
            <a:spLocks noGrp="1"/>
          </p:cNvSpPr>
          <p:nvPr>
            <p:ph type="subTitle" sz="quarter" idx="1"/>
          </p:nvPr>
        </p:nvSpPr>
        <p:spPr>
          <a:xfrm>
            <a:off x="4404824" y="1693067"/>
            <a:ext cx="16135856" cy="1589488"/>
          </a:xfrm>
          <a:prstGeom prst="rect">
            <a:avLst/>
          </a:prstGeom>
        </p:spPr>
        <p:txBody>
          <a:bodyPr anchor="ctr">
            <a:normAutofit/>
          </a:bodyPr>
          <a:lstStyle/>
          <a:p>
            <a:r>
              <a:rPr lang="it-IT" dirty="0" err="1"/>
              <a:t>goals</a:t>
            </a:r>
            <a:r>
              <a:rPr lang="it-IT" dirty="0"/>
              <a:t> of </a:t>
            </a:r>
            <a:r>
              <a:rPr lang="it-IT" dirty="0" err="1"/>
              <a:t>renewed</a:t>
            </a:r>
            <a:r>
              <a:rPr lang="it-IT" dirty="0"/>
              <a:t> Publishing@W3C </a:t>
            </a:r>
            <a:r>
              <a:rPr lang="it-IT" dirty="0" err="1"/>
              <a:t>activity</a:t>
            </a:r>
            <a:endParaRPr sz="8800" dirty="0"/>
          </a:p>
        </p:txBody>
      </p:sp>
      <p:sp>
        <p:nvSpPr>
          <p:cNvPr id="2" name="Slide Number Placeholder 1">
            <a:extLst>
              <a:ext uri="{FF2B5EF4-FFF2-40B4-BE49-F238E27FC236}">
                <a16:creationId xmlns:a16="http://schemas.microsoft.com/office/drawing/2014/main" id="{F4E01E67-5E8E-874D-AF05-ECA636BF151B}"/>
              </a:ext>
            </a:extLst>
          </p:cNvPr>
          <p:cNvSpPr>
            <a:spLocks noGrp="1"/>
          </p:cNvSpPr>
          <p:nvPr>
            <p:ph type="sldNum" sz="quarter" idx="2"/>
          </p:nvPr>
        </p:nvSpPr>
        <p:spPr/>
        <p:txBody>
          <a:bodyPr/>
          <a:lstStyle/>
          <a:p>
            <a:fld id="{86CB4B4D-7CA3-9044-876B-883B54F8677D}" type="slidenum">
              <a:rPr lang="fr-FR" smtClean="0"/>
              <a:t>6</a:t>
            </a:fld>
            <a:endParaRPr lang="fr-FR"/>
          </a:p>
        </p:txBody>
      </p:sp>
      <p:sp>
        <p:nvSpPr>
          <p:cNvPr id="3" name="TextBox 2">
            <a:extLst>
              <a:ext uri="{FF2B5EF4-FFF2-40B4-BE49-F238E27FC236}">
                <a16:creationId xmlns:a16="http://schemas.microsoft.com/office/drawing/2014/main" id="{290BD3A1-F2A0-0748-A4B1-3E32D8842A0C}"/>
              </a:ext>
            </a:extLst>
          </p:cNvPr>
          <p:cNvSpPr txBox="1"/>
          <p:nvPr/>
        </p:nvSpPr>
        <p:spPr>
          <a:xfrm>
            <a:off x="7468657" y="3345706"/>
            <a:ext cx="9428861" cy="2452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dirty="0">
                <a:latin typeface="Avenir Next Condensed" panose="020B0506020202020204" pitchFamily="34" charset="0"/>
              </a:rPr>
              <a:t>Cristina Mussinelli</a:t>
            </a:r>
          </a:p>
          <a:p>
            <a:r>
              <a:rPr lang="fr-FR" dirty="0" err="1">
                <a:latin typeface="Avenir Next Condensed" panose="020B0506020202020204" pitchFamily="34" charset="0"/>
              </a:rPr>
              <a:t>Secretary</a:t>
            </a:r>
            <a:r>
              <a:rPr lang="fr-FR" dirty="0">
                <a:latin typeface="Avenir Next Condensed" panose="020B0506020202020204" pitchFamily="34" charset="0"/>
              </a:rPr>
              <a:t> General </a:t>
            </a:r>
            <a:r>
              <a:rPr lang="fr-FR" dirty="0" err="1">
                <a:latin typeface="Avenir Next Condensed" panose="020B0506020202020204" pitchFamily="34" charset="0"/>
              </a:rPr>
              <a:t>Fondazione</a:t>
            </a:r>
            <a:r>
              <a:rPr lang="fr-FR" dirty="0">
                <a:latin typeface="Avenir Next Condensed" panose="020B0506020202020204" pitchFamily="34" charset="0"/>
              </a:rPr>
              <a:t> LIA </a:t>
            </a:r>
          </a:p>
          <a:p>
            <a:r>
              <a:rPr lang="fr-FR" dirty="0">
                <a:latin typeface="Avenir Next Condensed" panose="020B0506020202020204" pitchFamily="34" charset="0"/>
              </a:rPr>
              <a:t>Co-Chair W3C </a:t>
            </a:r>
            <a:r>
              <a:rPr lang="it-IT" dirty="0">
                <a:latin typeface="Avenir Next Condensed" panose="020B0506020202020204" pitchFamily="34" charset="0"/>
              </a:rPr>
              <a:t>Publishing Business Group</a:t>
            </a:r>
            <a:endParaRPr lang="fr-FR" dirty="0">
              <a:latin typeface="Avenir Next Condensed" panose="020B0506020202020204" pitchFamily="34" charset="0"/>
            </a:endParaRPr>
          </a:p>
        </p:txBody>
      </p:sp>
      <p:sp>
        <p:nvSpPr>
          <p:cNvPr id="4" name="TextBox 3">
            <a:extLst>
              <a:ext uri="{FF2B5EF4-FFF2-40B4-BE49-F238E27FC236}">
                <a16:creationId xmlns:a16="http://schemas.microsoft.com/office/drawing/2014/main" id="{D52CB6CF-104F-944C-912A-EFE7163ECFA3}"/>
              </a:ext>
            </a:extLst>
          </p:cNvPr>
          <p:cNvSpPr txBox="1"/>
          <p:nvPr/>
        </p:nvSpPr>
        <p:spPr>
          <a:xfrm>
            <a:off x="8512439" y="6702591"/>
            <a:ext cx="7402666" cy="9137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kumimoji="0" lang="fr-FR" sz="5000" b="0" i="0" u="none" strike="noStrike" cap="none" spc="0" normalizeH="0" baseline="0" dirty="0">
                <a:ln>
                  <a:noFill/>
                </a:ln>
                <a:solidFill>
                  <a:srgbClr val="000000"/>
                </a:solidFill>
                <a:effectLst/>
                <a:uFillTx/>
                <a:latin typeface="Avenir Next Condensed" panose="020B0506020202020204" pitchFamily="34" charset="0"/>
                <a:sym typeface="Helvetica Light"/>
              </a:rPr>
              <a:t>July 27/28 , </a:t>
            </a:r>
            <a:r>
              <a:rPr lang="it-IT" dirty="0">
                <a:latin typeface="Avenir Next Condensed" panose="020B0506020202020204" pitchFamily="34" charset="0"/>
              </a:rPr>
              <a:t>Publishing </a:t>
            </a:r>
            <a:r>
              <a:rPr lang="it-IT" dirty="0" err="1">
                <a:latin typeface="Avenir Next Condensed" panose="020B0506020202020204" pitchFamily="34" charset="0"/>
              </a:rPr>
              <a:t>Webinar</a:t>
            </a:r>
            <a:endParaRPr lang="it-IT" b="1" dirty="0"/>
          </a:p>
        </p:txBody>
      </p:sp>
      <p:pic>
        <p:nvPicPr>
          <p:cNvPr id="6" name="Picture 5">
            <a:extLst>
              <a:ext uri="{FF2B5EF4-FFF2-40B4-BE49-F238E27FC236}">
                <a16:creationId xmlns:a16="http://schemas.microsoft.com/office/drawing/2014/main" id="{67F30FAB-50B5-C946-9F87-BADFF328E7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837" y="1240151"/>
            <a:ext cx="2495320" cy="2495320"/>
          </a:xfrm>
          <a:prstGeom prst="rect">
            <a:avLst/>
          </a:prstGeom>
        </p:spPr>
      </p:pic>
      <p:cxnSp>
        <p:nvCxnSpPr>
          <p:cNvPr id="8" name="Straight Connector 7">
            <a:extLst>
              <a:ext uri="{FF2B5EF4-FFF2-40B4-BE49-F238E27FC236}">
                <a16:creationId xmlns:a16="http://schemas.microsoft.com/office/drawing/2014/main" id="{3AB302AC-53B0-5843-82E8-AA08C6C34BAC}"/>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cxnSp>
        <p:nvCxnSpPr>
          <p:cNvPr id="9" name="Straight Connector 8">
            <a:extLst>
              <a:ext uri="{FF2B5EF4-FFF2-40B4-BE49-F238E27FC236}">
                <a16:creationId xmlns:a16="http://schemas.microsoft.com/office/drawing/2014/main" id="{05E50B82-0038-2845-BE79-353F2C8921C0}"/>
              </a:ext>
            </a:extLst>
          </p:cNvPr>
          <p:cNvCxnSpPr>
            <a:cxnSpLocks/>
          </p:cNvCxnSpPr>
          <p:nvPr/>
        </p:nvCxnSpPr>
        <p:spPr>
          <a:xfrm>
            <a:off x="21772" y="8693971"/>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0" name="TextBox 9">
            <a:extLst>
              <a:ext uri="{FF2B5EF4-FFF2-40B4-BE49-F238E27FC236}">
                <a16:creationId xmlns:a16="http://schemas.microsoft.com/office/drawing/2014/main" id="{F2F6DC3A-FA5F-B042-8AFB-9C7441645F7A}"/>
              </a:ext>
            </a:extLst>
          </p:cNvPr>
          <p:cNvSpPr txBox="1"/>
          <p:nvPr/>
        </p:nvSpPr>
        <p:spPr>
          <a:xfrm>
            <a:off x="16737963" y="10432027"/>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Tree>
    <p:extLst>
      <p:ext uri="{BB962C8B-B14F-4D97-AF65-F5344CB8AC3E}">
        <p14:creationId xmlns:p14="http://schemas.microsoft.com/office/powerpoint/2010/main" val="212516623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2000" t="90000" r="48000" b="1000"/>
          </a:stretch>
        </a:blipFill>
        <a:effectLst/>
      </p:bgPr>
    </p:bg>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New commitments</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7</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7</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363586" y="1578867"/>
            <a:ext cx="21308149" cy="9032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algn="l"/>
            <a:endParaRPr lang="it-IT" dirty="0"/>
          </a:p>
          <a:p>
            <a:pPr marL="685800" indent="-685800" algn="l">
              <a:buFont typeface="Arial" panose="020B0604020202020204" pitchFamily="34" charset="0"/>
              <a:buChar char="•"/>
            </a:pPr>
            <a:r>
              <a:rPr lang="en-US" dirty="0">
                <a:latin typeface="+mn-lt"/>
              </a:rPr>
              <a:t>Securing a </a:t>
            </a:r>
            <a:r>
              <a:rPr lang="en-US" b="1" dirty="0">
                <a:latin typeface="+mn-lt"/>
              </a:rPr>
              <a:t>strong future for EPUB </a:t>
            </a:r>
            <a:r>
              <a:rPr lang="en-US" dirty="0">
                <a:latin typeface="+mn-lt"/>
              </a:rPr>
              <a:t>as critically important element of the international digital publishing world (EPUB 3 as a formal W3C Recommendation)</a:t>
            </a:r>
          </a:p>
          <a:p>
            <a:pPr marL="685800" indent="-685800" algn="l">
              <a:buFont typeface="Arial" panose="020B0604020202020204" pitchFamily="34" charset="0"/>
              <a:buChar char="•"/>
            </a:pPr>
            <a:r>
              <a:rPr lang="en-US" b="1" dirty="0">
                <a:latin typeface="+mn-lt"/>
                <a:ea typeface="Geneva" panose="020B0503030404040204" pitchFamily="34" charset="0"/>
              </a:rPr>
              <a:t>Exploring and incubate new ideas</a:t>
            </a:r>
            <a:r>
              <a:rPr lang="en-US" dirty="0">
                <a:latin typeface="+mn-lt"/>
              </a:rPr>
              <a:t> for every sort of digital publication and more in general for the future of digital publishing</a:t>
            </a:r>
          </a:p>
          <a:p>
            <a:pPr marL="685800" indent="-685800" algn="l">
              <a:buFont typeface="Arial" panose="020B0604020202020204" pitchFamily="34" charset="0"/>
              <a:buChar char="•"/>
            </a:pPr>
            <a:r>
              <a:rPr lang="en-US" dirty="0">
                <a:latin typeface="+mn-lt"/>
              </a:rPr>
              <a:t>Bringing </a:t>
            </a:r>
            <a:r>
              <a:rPr lang="en-US" b="1" dirty="0">
                <a:latin typeface="+mn-lt"/>
              </a:rPr>
              <a:t>publishers’ needs to the technical community </a:t>
            </a:r>
            <a:r>
              <a:rPr lang="en-US" dirty="0">
                <a:latin typeface="+mn-lt"/>
              </a:rPr>
              <a:t>to promote the development of standard created taking in consideration concrete business opportunities and the perspective of the industry</a:t>
            </a:r>
          </a:p>
          <a:p>
            <a:pPr marL="685800" indent="-685800" algn="l">
              <a:buFont typeface="Arial" panose="020B0604020202020204" pitchFamily="34" charset="0"/>
              <a:buChar char="•"/>
            </a:pPr>
            <a:r>
              <a:rPr lang="en-US" b="1" dirty="0">
                <a:latin typeface="+mn-lt"/>
              </a:rPr>
              <a:t>Support the creation of the ecosystem </a:t>
            </a:r>
            <a:r>
              <a:rPr lang="en-US" dirty="0">
                <a:latin typeface="+mn-lt"/>
              </a:rPr>
              <a:t>= </a:t>
            </a:r>
            <a:r>
              <a:rPr lang="en-US" dirty="0" err="1">
                <a:latin typeface="+mn-lt"/>
              </a:rPr>
              <a:t>EPUBCheck</a:t>
            </a:r>
            <a:r>
              <a:rPr lang="en-US" dirty="0">
                <a:latin typeface="+mn-lt"/>
              </a:rPr>
              <a:t>, authoring tools, reading solutions</a:t>
            </a:r>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76250700"/>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How to achieve them</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8</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8</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537925" y="2429312"/>
            <a:ext cx="21308149" cy="9032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685800" indent="-685800" algn="l">
              <a:buFont typeface="Arial" panose="020B0604020202020204" pitchFamily="34" charset="0"/>
              <a:buChar char="•"/>
            </a:pPr>
            <a:r>
              <a:rPr lang="en-US" dirty="0">
                <a:latin typeface="+mn-lt"/>
              </a:rPr>
              <a:t>Start from the </a:t>
            </a:r>
            <a:r>
              <a:rPr lang="en-US" b="1" dirty="0">
                <a:latin typeface="+mn-lt"/>
              </a:rPr>
              <a:t>insight and the requirements of the publishing community </a:t>
            </a:r>
            <a:r>
              <a:rPr lang="en-US" dirty="0">
                <a:latin typeface="+mn-lt"/>
              </a:rPr>
              <a:t>(</a:t>
            </a:r>
            <a:r>
              <a:rPr lang="en-US" dirty="0" err="1">
                <a:latin typeface="+mn-lt"/>
              </a:rPr>
              <a:t>ie</a:t>
            </a:r>
            <a:r>
              <a:rPr lang="en-US" dirty="0">
                <a:latin typeface="+mn-lt"/>
              </a:rPr>
              <a:t>. new features and improvements, higher reading system support, more testing., etc.)</a:t>
            </a:r>
          </a:p>
          <a:p>
            <a:pPr marL="685800" indent="-685800" algn="l">
              <a:buFont typeface="Arial" panose="020B0604020202020204" pitchFamily="34" charset="0"/>
              <a:buChar char="•"/>
            </a:pPr>
            <a:r>
              <a:rPr lang="en-US" dirty="0">
                <a:latin typeface="+mn-lt"/>
              </a:rPr>
              <a:t>Involve the </a:t>
            </a:r>
            <a:r>
              <a:rPr lang="en-US" b="1" dirty="0">
                <a:latin typeface="+mn-lt"/>
              </a:rPr>
              <a:t>different W3C groups</a:t>
            </a:r>
            <a:r>
              <a:rPr lang="en-US" dirty="0">
                <a:latin typeface="+mn-lt"/>
              </a:rPr>
              <a:t>, each with a </a:t>
            </a:r>
            <a:r>
              <a:rPr lang="en-US" b="1" dirty="0">
                <a:latin typeface="+mn-lt"/>
              </a:rPr>
              <a:t>different role and scope  </a:t>
            </a:r>
            <a:r>
              <a:rPr lang="en-US" dirty="0">
                <a:latin typeface="+mn-lt"/>
              </a:rPr>
              <a:t>but working in </a:t>
            </a:r>
            <a:r>
              <a:rPr lang="en-US" b="1" dirty="0">
                <a:latin typeface="+mn-lt"/>
              </a:rPr>
              <a:t>coordinated way </a:t>
            </a:r>
            <a:r>
              <a:rPr lang="en-US" dirty="0">
                <a:latin typeface="+mn-lt"/>
              </a:rPr>
              <a:t>to maximize the overall results</a:t>
            </a:r>
          </a:p>
          <a:p>
            <a:pPr marL="685800" indent="-685800" algn="l">
              <a:buFont typeface="Arial" panose="020B0604020202020204" pitchFamily="34" charset="0"/>
              <a:buChar char="•"/>
            </a:pPr>
            <a:r>
              <a:rPr lang="en-US" dirty="0">
                <a:latin typeface="+mn-lt"/>
              </a:rPr>
              <a:t>Provide to the community an ongoing education, information and gather continuous feedbacks</a:t>
            </a:r>
          </a:p>
          <a:p>
            <a:pPr marL="685800" indent="-685800" algn="l">
              <a:buFont typeface="Arial" panose="020B0604020202020204" pitchFamily="34" charset="0"/>
              <a:buChar char="•"/>
            </a:pPr>
            <a:r>
              <a:rPr lang="en-US" dirty="0">
                <a:latin typeface="+mn-lt"/>
              </a:rPr>
              <a:t>Work on </a:t>
            </a:r>
            <a:r>
              <a:rPr lang="en-US" b="1" dirty="0">
                <a:latin typeface="+mn-lt"/>
              </a:rPr>
              <a:t>community expansion through communication and education activities </a:t>
            </a:r>
            <a:r>
              <a:rPr lang="en-US" dirty="0">
                <a:latin typeface="+mn-lt"/>
              </a:rPr>
              <a:t>to ensure that people have a place to share and get information both globally and locally</a:t>
            </a:r>
            <a:endParaRPr lang="it-IT" dirty="0">
              <a:latin typeface="+mn-lt"/>
            </a:endParaRPr>
          </a:p>
          <a:p>
            <a:pPr marL="685800" indent="-685800" algn="l">
              <a:buFont typeface="Arial" panose="020B0604020202020204" pitchFamily="34" charset="0"/>
              <a:buChar char="•"/>
            </a:pPr>
            <a:endParaRPr lang="en-US" dirty="0"/>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91270968"/>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ublishing@W3C &amp;…"/>
          <p:cNvSpPr>
            <a:spLocks noGrp="1"/>
          </p:cNvSpPr>
          <p:nvPr>
            <p:ph type="title"/>
          </p:nvPr>
        </p:nvSpPr>
        <p:spPr>
          <a:xfrm>
            <a:off x="4387453" y="1"/>
            <a:ext cx="15609094" cy="2435124"/>
          </a:xfrm>
          <a:prstGeom prst="rect">
            <a:avLst/>
          </a:prstGeom>
        </p:spPr>
        <p:txBody>
          <a:bodyPr>
            <a:noAutofit/>
          </a:bodyPr>
          <a:lstStyle/>
          <a:p>
            <a:pPr defTabSz="607932">
              <a:defRPr sz="8288"/>
            </a:pPr>
            <a:r>
              <a:rPr lang="en-US" dirty="0"/>
              <a:t>The business value</a:t>
            </a:r>
            <a:endParaRPr dirty="0"/>
          </a:p>
        </p:txBody>
      </p:sp>
      <p:sp>
        <p:nvSpPr>
          <p:cNvPr id="2" name="Slide Number Placeholder 1">
            <a:extLst>
              <a:ext uri="{FF2B5EF4-FFF2-40B4-BE49-F238E27FC236}">
                <a16:creationId xmlns:a16="http://schemas.microsoft.com/office/drawing/2014/main" id="{415D2CC7-A4AD-5B40-A232-178FDC36F379}"/>
              </a:ext>
            </a:extLst>
          </p:cNvPr>
          <p:cNvSpPr>
            <a:spLocks noGrp="1"/>
          </p:cNvSpPr>
          <p:nvPr>
            <p:ph type="sldNum" sz="quarter" idx="2"/>
          </p:nvPr>
        </p:nvSpPr>
        <p:spPr/>
        <p:txBody>
          <a:bodyPr/>
          <a:lstStyle/>
          <a:p>
            <a:fld id="{86CB4B4D-7CA3-9044-876B-883B54F8677D}" type="slidenum">
              <a:rPr lang="fr-FR" smtClean="0"/>
              <a:t>9</a:t>
            </a:fld>
            <a:endParaRPr lang="fr-FR"/>
          </a:p>
        </p:txBody>
      </p:sp>
      <p:cxnSp>
        <p:nvCxnSpPr>
          <p:cNvPr id="5" name="Straight Connector 4">
            <a:extLst>
              <a:ext uri="{FF2B5EF4-FFF2-40B4-BE49-F238E27FC236}">
                <a16:creationId xmlns:a16="http://schemas.microsoft.com/office/drawing/2014/main" id="{AA7F6F24-24B8-F64B-AA6C-8AA405476A63}"/>
              </a:ext>
            </a:extLst>
          </p:cNvPr>
          <p:cNvCxnSpPr>
            <a:cxnSpLocks/>
          </p:cNvCxnSpPr>
          <p:nvPr/>
        </p:nvCxnSpPr>
        <p:spPr>
          <a:xfrm>
            <a:off x="0" y="12133857"/>
            <a:ext cx="24384000" cy="0"/>
          </a:xfrm>
          <a:prstGeom prst="line">
            <a:avLst/>
          </a:prstGeom>
          <a:noFill/>
          <a:ln w="539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
        <p:nvSpPr>
          <p:cNvPr id="11" name="TextBox 10">
            <a:extLst>
              <a:ext uri="{FF2B5EF4-FFF2-40B4-BE49-F238E27FC236}">
                <a16:creationId xmlns:a16="http://schemas.microsoft.com/office/drawing/2014/main" id="{2358D47D-46C2-5443-A57A-544075BC2AF1}"/>
              </a:ext>
            </a:extLst>
          </p:cNvPr>
          <p:cNvSpPr txBox="1"/>
          <p:nvPr/>
        </p:nvSpPr>
        <p:spPr>
          <a:xfrm>
            <a:off x="14060076" y="12552549"/>
            <a:ext cx="721832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6" tIns="71436" rIns="71436" bIns="71436" numCol="1" spcCol="38100" rtlCol="0" anchor="ctr">
            <a:spAutoFit/>
          </a:bodyPr>
          <a:lstStyle/>
          <a:p>
            <a:r>
              <a:rPr lang="fr-FR" sz="4000" b="1" dirty="0">
                <a:solidFill>
                  <a:srgbClr val="0D6DB6"/>
                </a:solidFill>
              </a:rPr>
              <a:t>https://www.w3.org/publishing/</a:t>
            </a:r>
            <a:endParaRPr kumimoji="0" lang="fr-FR" sz="4000" b="1" i="0" u="none" strike="noStrike" cap="none" spc="0" normalizeH="0" baseline="0" dirty="0">
              <a:ln>
                <a:noFill/>
              </a:ln>
              <a:solidFill>
                <a:srgbClr val="0D6DB6"/>
              </a:solidFill>
              <a:effectLst/>
              <a:uFillTx/>
              <a:sym typeface="Helvetica Light"/>
            </a:endParaRPr>
          </a:p>
        </p:txBody>
      </p:sp>
      <p:sp>
        <p:nvSpPr>
          <p:cNvPr id="12" name="TextBox 11">
            <a:extLst>
              <a:ext uri="{FF2B5EF4-FFF2-40B4-BE49-F238E27FC236}">
                <a16:creationId xmlns:a16="http://schemas.microsoft.com/office/drawing/2014/main" id="{DFE1CB0F-2D0A-EE4C-B862-C26F8F03B119}"/>
              </a:ext>
            </a:extLst>
          </p:cNvPr>
          <p:cNvSpPr txBox="1"/>
          <p:nvPr/>
        </p:nvSpPr>
        <p:spPr>
          <a:xfrm>
            <a:off x="22864240" y="12619048"/>
            <a:ext cx="1090160" cy="75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spAutoFit/>
          </a:bodyPr>
          <a:lstStyle/>
          <a:p>
            <a:pPr marL="0" marR="0" indent="0" defTabSz="821530" rtl="0" fontAlgn="auto" latinLnBrk="0" hangingPunct="0">
              <a:lnSpc>
                <a:spcPct val="100000"/>
              </a:lnSpc>
              <a:spcBef>
                <a:spcPts val="0"/>
              </a:spcBef>
              <a:spcAft>
                <a:spcPts val="0"/>
              </a:spcAft>
              <a:buClrTx/>
              <a:buSzTx/>
              <a:buFontTx/>
              <a:buNone/>
              <a:tabLst/>
            </a:pPr>
            <a:fld id="{C2EA85A0-4671-4340-8C1A-221E8439DF19}" type="slidenum">
              <a:rPr kumimoji="0" lang="fr-FR" sz="4000" b="1" i="0" u="none" strike="noStrike" cap="none" spc="0" normalizeH="0" baseline="0" smtClean="0">
                <a:ln>
                  <a:noFill/>
                </a:ln>
                <a:solidFill>
                  <a:srgbClr val="0D6DB6"/>
                </a:solidFill>
                <a:effectLst/>
                <a:uFillTx/>
                <a:latin typeface="Helvetica Light"/>
                <a:ea typeface="Helvetica Light"/>
                <a:cs typeface="Helvetica Light"/>
                <a:sym typeface="Helvetica Light"/>
              </a:rPr>
              <a:pPr marL="0" marR="0" indent="0" defTabSz="821530" rtl="0" fontAlgn="auto" latinLnBrk="0" hangingPunct="0">
                <a:lnSpc>
                  <a:spcPct val="100000"/>
                </a:lnSpc>
                <a:spcBef>
                  <a:spcPts val="0"/>
                </a:spcBef>
                <a:spcAft>
                  <a:spcPts val="0"/>
                </a:spcAft>
                <a:buClrTx/>
                <a:buSzTx/>
                <a:buFontTx/>
                <a:buNone/>
                <a:tabLst/>
              </a:pPr>
              <a:t>9</a:t>
            </a:fld>
            <a:endParaRPr kumimoji="0" lang="fr-FR" sz="4000" b="1" i="0" u="none" strike="noStrike" cap="none" spc="0" normalizeH="0" baseline="0" dirty="0">
              <a:ln>
                <a:noFill/>
              </a:ln>
              <a:solidFill>
                <a:srgbClr val="0D6DB6"/>
              </a:solidFill>
              <a:effectLst/>
              <a:uFillTx/>
              <a:latin typeface="Helvetica Light"/>
              <a:ea typeface="Helvetica Light"/>
              <a:cs typeface="Helvetica Light"/>
              <a:sym typeface="Helvetica Light"/>
            </a:endParaRPr>
          </a:p>
        </p:txBody>
      </p:sp>
      <p:sp>
        <p:nvSpPr>
          <p:cNvPr id="13" name="Double Bracket 12">
            <a:extLst>
              <a:ext uri="{FF2B5EF4-FFF2-40B4-BE49-F238E27FC236}">
                <a16:creationId xmlns:a16="http://schemas.microsoft.com/office/drawing/2014/main" id="{2357AC9E-4258-844A-AC92-E66C38A3EFE5}"/>
              </a:ext>
            </a:extLst>
          </p:cNvPr>
          <p:cNvSpPr/>
          <p:nvPr/>
        </p:nvSpPr>
        <p:spPr>
          <a:xfrm>
            <a:off x="22864240" y="12552549"/>
            <a:ext cx="1090160" cy="775564"/>
          </a:xfrm>
          <a:prstGeom prst="bracketPair">
            <a:avLst/>
          </a:prstGeom>
          <a:noFill/>
          <a:ln w="25400" cap="flat">
            <a:solidFill>
              <a:schemeClr val="accent1"/>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fr-FR" sz="1800" b="0" i="0" u="none" strike="noStrike" cap="none" spc="0" normalizeH="0" baseline="0">
              <a:ln>
                <a:noFill/>
              </a:ln>
              <a:solidFill>
                <a:srgbClr val="000000"/>
              </a:solidFill>
              <a:effectLst/>
              <a:uFillTx/>
            </a:endParaRPr>
          </a:p>
        </p:txBody>
      </p:sp>
      <p:pic>
        <p:nvPicPr>
          <p:cNvPr id="15" name="Picture 14">
            <a:extLst>
              <a:ext uri="{FF2B5EF4-FFF2-40B4-BE49-F238E27FC236}">
                <a16:creationId xmlns:a16="http://schemas.microsoft.com/office/drawing/2014/main" id="{1913964A-2CB2-6C47-8515-853CFB184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30" y="12285828"/>
            <a:ext cx="1293261" cy="1293261"/>
          </a:xfrm>
          <a:prstGeom prst="rect">
            <a:avLst/>
          </a:prstGeom>
        </p:spPr>
      </p:pic>
      <p:sp>
        <p:nvSpPr>
          <p:cNvPr id="18" name="TextBox 17">
            <a:extLst>
              <a:ext uri="{FF2B5EF4-FFF2-40B4-BE49-F238E27FC236}">
                <a16:creationId xmlns:a16="http://schemas.microsoft.com/office/drawing/2014/main" id="{0AC010A6-8696-2148-A5C1-40B54A8142B9}"/>
              </a:ext>
            </a:extLst>
          </p:cNvPr>
          <p:cNvSpPr txBox="1"/>
          <p:nvPr/>
        </p:nvSpPr>
        <p:spPr>
          <a:xfrm>
            <a:off x="1235249" y="1958483"/>
            <a:ext cx="21308149" cy="101753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6" tIns="71436" rIns="71436" bIns="71436" numCol="1" spcCol="38100" rtlCol="0" anchor="ctr">
            <a:noAutofit/>
          </a:bodyPr>
          <a:lstStyle/>
          <a:p>
            <a:pPr marL="685800" lvl="0" indent="-685800" algn="l">
              <a:buFont typeface="Arial" panose="020B0604020202020204" pitchFamily="34" charset="0"/>
              <a:buChar char="•"/>
            </a:pPr>
            <a:r>
              <a:rPr lang="en-US" dirty="0">
                <a:latin typeface="+mn-lt"/>
              </a:rPr>
              <a:t>EPUB has been a tremendous success. It is mature, widely adopted around the world, and the foundation of a billion-dollar industry</a:t>
            </a:r>
          </a:p>
          <a:p>
            <a:pPr marL="685800" lvl="0" indent="-685800" algn="l">
              <a:buFont typeface="Arial" panose="020B0604020202020204" pitchFamily="34" charset="0"/>
              <a:buChar char="•"/>
            </a:pPr>
            <a:r>
              <a:rPr lang="en-US" dirty="0">
                <a:latin typeface="+mn-lt"/>
              </a:rPr>
              <a:t>W3C will continue working to address the needs of </a:t>
            </a:r>
            <a:r>
              <a:rPr lang="en-US" b="1" dirty="0">
                <a:latin typeface="+mn-lt"/>
              </a:rPr>
              <a:t>different publishing market segments </a:t>
            </a:r>
            <a:r>
              <a:rPr lang="en-US" dirty="0">
                <a:latin typeface="+mn-lt"/>
              </a:rPr>
              <a:t>(trade, scholarly  &amp; education, kids, comics, magazines, etc.) and of the </a:t>
            </a:r>
            <a:r>
              <a:rPr lang="en-US" b="1" dirty="0">
                <a:latin typeface="+mn-lt"/>
              </a:rPr>
              <a:t>corporate and documentation worlds </a:t>
            </a:r>
            <a:r>
              <a:rPr lang="en-US" dirty="0">
                <a:latin typeface="+mn-lt"/>
              </a:rPr>
              <a:t>and to make digital content easier to create</a:t>
            </a:r>
          </a:p>
          <a:p>
            <a:pPr marL="685800" lvl="0" indent="-685800" algn="l">
              <a:buFont typeface="Arial" panose="020B0604020202020204" pitchFamily="34" charset="0"/>
              <a:buChar char="•"/>
            </a:pPr>
            <a:r>
              <a:rPr lang="en-US" dirty="0">
                <a:latin typeface="+mn-lt"/>
              </a:rPr>
              <a:t>Commitment to i</a:t>
            </a:r>
            <a:r>
              <a:rPr lang="en-US" b="1" dirty="0">
                <a:latin typeface="+mn-lt"/>
              </a:rPr>
              <a:t>nteroperability</a:t>
            </a:r>
            <a:r>
              <a:rPr lang="en-US" dirty="0">
                <a:latin typeface="+mn-lt"/>
              </a:rPr>
              <a:t> (</a:t>
            </a:r>
            <a:r>
              <a:rPr lang="en-US" dirty="0" err="1">
                <a:latin typeface="+mn-lt"/>
              </a:rPr>
              <a:t>ie</a:t>
            </a:r>
            <a:r>
              <a:rPr lang="en-US" dirty="0">
                <a:latin typeface="+mn-lt"/>
              </a:rPr>
              <a:t>. authoring tools, reading solutions, different market segments) and </a:t>
            </a:r>
            <a:r>
              <a:rPr lang="en-US" b="1" dirty="0">
                <a:latin typeface="+mn-lt"/>
              </a:rPr>
              <a:t>backwards compatib</a:t>
            </a:r>
            <a:r>
              <a:rPr lang="en-US" dirty="0">
                <a:latin typeface="+mn-lt"/>
              </a:rPr>
              <a:t>ility</a:t>
            </a:r>
          </a:p>
          <a:p>
            <a:pPr marL="685800" lvl="0" indent="-685800" algn="l">
              <a:buFont typeface="Arial" panose="020B0604020202020204" pitchFamily="34" charset="0"/>
              <a:buChar char="•"/>
            </a:pPr>
            <a:r>
              <a:rPr lang="en-US" b="1" dirty="0">
                <a:latin typeface="+mn-lt"/>
              </a:rPr>
              <a:t>Accessibility</a:t>
            </a:r>
            <a:r>
              <a:rPr lang="en-US" dirty="0">
                <a:latin typeface="+mn-lt"/>
              </a:rPr>
              <a:t> as a key element</a:t>
            </a:r>
          </a:p>
          <a:p>
            <a:pPr marL="685800" indent="-685800" algn="l">
              <a:buFont typeface="Arial" panose="020B0604020202020204" pitchFamily="34" charset="0"/>
              <a:buChar char="•"/>
            </a:pPr>
            <a:r>
              <a:rPr lang="en-US" dirty="0"/>
              <a:t>Continue to work on advancement of the global digital publishing; Simultaneously focusing on local market interests such as facilitating improvements for local language and content production requirements</a:t>
            </a:r>
            <a:r>
              <a:rPr lang="en-US" dirty="0">
                <a:latin typeface="+mn-lt"/>
              </a:rPr>
              <a:t> </a:t>
            </a:r>
          </a:p>
        </p:txBody>
      </p:sp>
      <p:cxnSp>
        <p:nvCxnSpPr>
          <p:cNvPr id="21" name="Straight Connector 20">
            <a:extLst>
              <a:ext uri="{FF2B5EF4-FFF2-40B4-BE49-F238E27FC236}">
                <a16:creationId xmlns:a16="http://schemas.microsoft.com/office/drawing/2014/main" id="{4BDC7D34-6722-754C-8110-D3FFFF18BC8D}"/>
              </a:ext>
            </a:extLst>
          </p:cNvPr>
          <p:cNvCxnSpPr>
            <a:cxnSpLocks/>
          </p:cNvCxnSpPr>
          <p:nvPr/>
        </p:nvCxnSpPr>
        <p:spPr>
          <a:xfrm>
            <a:off x="21772" y="2227868"/>
            <a:ext cx="24384000" cy="0"/>
          </a:xfrm>
          <a:prstGeom prst="line">
            <a:avLst/>
          </a:prstGeom>
          <a:noFill/>
          <a:ln w="41275" cap="flat">
            <a:solidFill>
              <a:srgbClr val="0D6DB6"/>
            </a:solidFill>
            <a:prstDash val="solid"/>
            <a:round/>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701706717"/>
      </p:ext>
    </p:extLst>
  </p:cSld>
  <p:clrMapOvr>
    <a:masterClrMapping/>
  </p:clrMapOvr>
  <p:transition spd="med">
    <p:wipe dir="r"/>
  </p:transition>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50800" dist="25400" dir="5400000" rotWithShape="0">
            <a:srgbClr val="000000">
              <a:alpha val="50000"/>
            </a:srgbClr>
          </a:outerShdw>
        </a:effectLst>
        <a:sp3d/>
      </a:spPr>
      <a:bodyPr rot="0" spcFirstLastPara="1" vertOverflow="overflow" horzOverflow="overflow" vert="horz" wrap="square" lIns="71436" tIns="71436" rIns="71436" bIns="71436" numCol="1" spcCol="38100" rtlCol="0" anchor="ctr">
        <a:spAutoFit/>
      </a:bodyPr>
      <a:lstStyle>
        <a:def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508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6" tIns="71436" rIns="71436" bIns="71436" numCol="1" spcCol="38100" rtlCol="0" anchor="ctr">
        <a:spAutoFit/>
      </a:bodyPr>
      <a:lstStyle>
        <a:def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Publishing" id="{A5637DF3-E7F6-2746-AD20-364B3FF60D50}" vid="{3BB0541C-E4C0-BE47-B467-016EF15EBABA}"/>
    </a:ext>
  </a:extLst>
</a:theme>
</file>

<file path=ppt/theme/theme2.xml><?xml version="1.0" encoding="utf-8"?>
<a:theme xmlns:a="http://schemas.openxmlformats.org/drawingml/2006/main" name="W3C Publishing PPT Templa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50800" dist="25400" dir="5400000" rotWithShape="0">
            <a:srgbClr val="000000">
              <a:alpha val="50000"/>
            </a:srgbClr>
          </a:outerShdw>
        </a:effectLst>
        <a:sp3d/>
      </a:spPr>
      <a:bodyPr rot="0" spcFirstLastPara="1" vertOverflow="overflow" horzOverflow="overflow" vert="horz" wrap="square" lIns="71436" tIns="71436" rIns="71436" bIns="71436" numCol="1" spcCol="38100" rtlCol="0" anchor="ctr">
        <a:spAutoFit/>
      </a:bodyPr>
      <a:lstStyle>
        <a:def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508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6" tIns="71436" rIns="71436" bIns="71436" numCol="1" spcCol="38100" rtlCol="0" anchor="ctr">
        <a:spAutoFit/>
      </a:bodyPr>
      <a:lstStyle>
        <a:def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Publishing" id="{A5637DF3-E7F6-2746-AD20-364B3FF60D50}" vid="{3BB0541C-E4C0-BE47-B467-016EF15EBABA}"/>
    </a:ext>
  </a:extLst>
</a:theme>
</file>

<file path=ppt/theme/theme3.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50800" dist="25400" dir="5400000" rotWithShape="0">
            <a:srgbClr val="000000">
              <a:alpha val="50000"/>
            </a:srgbClr>
          </a:outerShdw>
        </a:effectLst>
        <a:sp3d/>
      </a:spPr>
      <a:bodyPr rot="0" spcFirstLastPara="1" vertOverflow="overflow" horzOverflow="overflow" vert="horz" wrap="square" lIns="71436" tIns="71436" rIns="71436" bIns="71436" numCol="1" spcCol="38100" rtlCol="0" anchor="ctr">
        <a:spAutoFit/>
      </a:bodyPr>
      <a:lstStyle>
        <a:def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508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6" tIns="71436" rIns="71436" bIns="71436" numCol="1" spcCol="38100" rtlCol="0" anchor="ctr">
        <a:spAutoFit/>
      </a:bodyPr>
      <a:lstStyle>
        <a:defPPr marL="0" marR="0" indent="0" algn="ctr" defTabSz="82153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ED416CEBCFFA48AC6DF66E7653B520" ma:contentTypeVersion="12" ma:contentTypeDescription="Create a new document." ma:contentTypeScope="" ma:versionID="fe16b6be0ffd96ea449b940fc85fcc6d">
  <xsd:schema xmlns:xsd="http://www.w3.org/2001/XMLSchema" xmlns:xs="http://www.w3.org/2001/XMLSchema" xmlns:p="http://schemas.microsoft.com/office/2006/metadata/properties" xmlns:ns3="db5edce3-b6c1-4654-b3b3-6cd9bb35469f" xmlns:ns4="ccc39e4b-fc32-4b64-aea1-1d93aa3b0fe3" targetNamespace="http://schemas.microsoft.com/office/2006/metadata/properties" ma:root="true" ma:fieldsID="b88e4490429022bf8ccba3ce68155e19" ns3:_="" ns4:_="">
    <xsd:import namespace="db5edce3-b6c1-4654-b3b3-6cd9bb35469f"/>
    <xsd:import namespace="ccc39e4b-fc32-4b64-aea1-1d93aa3b0fe3"/>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AutoKeyPoints" minOccurs="0"/>
                <xsd:element ref="ns3:MediaServiceKeyPoint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5edce3-b6c1-4654-b3b3-6cd9bb35469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cc39e4b-fc32-4b64-aea1-1d93aa3b0fe3"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SharingHintHash" ma:index="12"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B7FCFEC-945E-4E64-B461-E64B391D98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5edce3-b6c1-4654-b3b3-6cd9bb35469f"/>
    <ds:schemaRef ds:uri="ccc39e4b-fc32-4b64-aea1-1d93aa3b0f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F879E80-DE75-4307-BFF8-902320A9AAB8}">
  <ds:schemaRefs>
    <ds:schemaRef ds:uri="http://schemas.microsoft.com/sharepoint/v3/contenttype/forms"/>
  </ds:schemaRefs>
</ds:datastoreItem>
</file>

<file path=customXml/itemProps3.xml><?xml version="1.0" encoding="utf-8"?>
<ds:datastoreItem xmlns:ds="http://schemas.openxmlformats.org/officeDocument/2006/customXml" ds:itemID="{87C85792-71C8-4BF4-A31F-23A0E31FB7C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W3C Publishing PPT Template</Template>
  <TotalTime>8268</TotalTime>
  <Words>2238</Words>
  <Application>Microsoft Macintosh PowerPoint</Application>
  <PresentationFormat>Custom</PresentationFormat>
  <Paragraphs>299</Paragraphs>
  <Slides>29</Slides>
  <Notes>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29</vt:i4>
      </vt:variant>
    </vt:vector>
  </HeadingPairs>
  <TitlesOfParts>
    <vt:vector size="41" baseType="lpstr">
      <vt:lpstr>Alegreya Sans</vt:lpstr>
      <vt:lpstr>Arial</vt:lpstr>
      <vt:lpstr>Avenir Next Condensed</vt:lpstr>
      <vt:lpstr>Courier New</vt:lpstr>
      <vt:lpstr>Futura PT Book</vt:lpstr>
      <vt:lpstr>Futura PT Heavy</vt:lpstr>
      <vt:lpstr>Geneva</vt:lpstr>
      <vt:lpstr>Helvetica</vt:lpstr>
      <vt:lpstr>Helvetica Light</vt:lpstr>
      <vt:lpstr>Helvetica Neue</vt:lpstr>
      <vt:lpstr>White</vt:lpstr>
      <vt:lpstr>W3C Publishing PPT Template</vt:lpstr>
      <vt:lpstr>PowerPoint Presentation</vt:lpstr>
      <vt:lpstr>Today’s Talk</vt:lpstr>
      <vt:lpstr>PowerPoint Presentation</vt:lpstr>
      <vt:lpstr>Publishing @ W3C: Who Are We?</vt:lpstr>
      <vt:lpstr>Publishing @ W3C: Who Are We?</vt:lpstr>
      <vt:lpstr>PowerPoint Presentation</vt:lpstr>
      <vt:lpstr>New commitments</vt:lpstr>
      <vt:lpstr>How to achieve them</vt:lpstr>
      <vt:lpstr>The business value</vt:lpstr>
      <vt:lpstr>PowerPoint Presentation</vt:lpstr>
      <vt:lpstr>Survey Overview</vt:lpstr>
      <vt:lpstr>Demographics and Audience</vt:lpstr>
      <vt:lpstr>EPUB Today</vt:lpstr>
      <vt:lpstr>EPUB Tomorrow</vt:lpstr>
      <vt:lpstr>Reading Systems Feedback</vt:lpstr>
      <vt:lpstr>Reader Feedback</vt:lpstr>
      <vt:lpstr>Accessibility</vt:lpstr>
      <vt:lpstr>What are we doing with this feedback?</vt:lpstr>
      <vt:lpstr>What are we doing with this feedback?</vt:lpstr>
      <vt:lpstr>PowerPoint Presentation</vt:lpstr>
      <vt:lpstr>Plan for EPUB 3 WG</vt:lpstr>
      <vt:lpstr>Work items in Publishing CG</vt:lpstr>
      <vt:lpstr>Long term objectives for accessibility </vt:lpstr>
      <vt:lpstr>PowerPoint Presentation</vt:lpstr>
      <vt:lpstr>Publishing CG: At a glance</vt:lpstr>
      <vt:lpstr>Publishing CG “Funnel”</vt:lpstr>
      <vt:lpstr>Global Participation</vt:lpstr>
      <vt:lpstr>PowerPoint Presentation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Siegman, Tzviya</dc:creator>
  <cp:lastModifiedBy>Reid, Wendy</cp:lastModifiedBy>
  <cp:revision>11</cp:revision>
  <dcterms:created xsi:type="dcterms:W3CDTF">2020-07-09T15:30:20Z</dcterms:created>
  <dcterms:modified xsi:type="dcterms:W3CDTF">2020-07-27T00:23:10Z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0x0101008CED416CEBCFFA48AC6DF66E7653B520</vt:lpwstr>
  </property>
</Properties>
</file>