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35"/>
  </p:notesMasterIdLst>
  <p:sldIdLst>
    <p:sldId id="256" r:id="rId6"/>
    <p:sldId id="287" r:id="rId7"/>
    <p:sldId id="285" r:id="rId8"/>
    <p:sldId id="257" r:id="rId9"/>
    <p:sldId id="288" r:id="rId10"/>
    <p:sldId id="290" r:id="rId11"/>
    <p:sldId id="291" r:id="rId12"/>
    <p:sldId id="292" r:id="rId13"/>
    <p:sldId id="293" r:id="rId14"/>
    <p:sldId id="295" r:id="rId15"/>
    <p:sldId id="297" r:id="rId16"/>
    <p:sldId id="298" r:id="rId17"/>
    <p:sldId id="307" r:id="rId18"/>
    <p:sldId id="308" r:id="rId19"/>
    <p:sldId id="289" r:id="rId20"/>
    <p:sldId id="309" r:id="rId21"/>
    <p:sldId id="310" r:id="rId22"/>
    <p:sldId id="311" r:id="rId23"/>
    <p:sldId id="312" r:id="rId24"/>
    <p:sldId id="305" r:id="rId25"/>
    <p:sldId id="301" r:id="rId26"/>
    <p:sldId id="302" r:id="rId27"/>
    <p:sldId id="303" r:id="rId28"/>
    <p:sldId id="313" r:id="rId29"/>
    <p:sldId id="314" r:id="rId30"/>
    <p:sldId id="259" r:id="rId31"/>
    <p:sldId id="258" r:id="rId32"/>
    <p:sldId id="306" r:id="rId33"/>
    <p:sldId id="286"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94"/>
  </p:normalViewPr>
  <p:slideViewPr>
    <p:cSldViewPr snapToGrid="0" snapToObjects="1">
      <p:cViewPr varScale="1">
        <p:scale>
          <a:sx n="58" d="100"/>
          <a:sy n="58" d="100"/>
        </p:scale>
        <p:origin x="1192" y="23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95560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99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25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05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69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646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it-IT"/>
              <a:t>Fare clic per modificare lo stile del titolo dello schema</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4387453" y="1785936"/>
            <a:ext cx="15609094" cy="101441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9" cy="5304236"/>
          </a:xfrm>
          <a:prstGeom prst="rect">
            <a:avLst/>
          </a:prstGeom>
        </p:spPr>
        <p:txBody>
          <a:bodyPr lIns="91439" tIns="45719" rIns="91439" bIns="45719" anchor="t">
            <a:noAutofit/>
          </a:bodyPr>
          <a:lstStyle/>
          <a:p>
            <a:r>
              <a:rPr lang="en-US"/>
              <a:t>Click icon to add picture</a:t>
            </a:r>
            <a:endParaRPr/>
          </a:p>
        </p:txBody>
      </p:sp>
      <p:sp>
        <p:nvSpPr>
          <p:cNvPr id="84" name="Image"/>
          <p:cNvSpPr>
            <a:spLocks noGrp="1"/>
          </p:cNvSpPr>
          <p:nvPr>
            <p:ph type="pic" sz="quarter" idx="14"/>
          </p:nvPr>
        </p:nvSpPr>
        <p:spPr>
          <a:xfrm>
            <a:off x="12504353" y="1250155"/>
            <a:ext cx="7500940" cy="5304237"/>
          </a:xfrm>
          <a:prstGeom prst="rect">
            <a:avLst/>
          </a:prstGeom>
        </p:spPr>
        <p:txBody>
          <a:bodyPr lIns="91439" tIns="45719" rIns="91439" bIns="45719" anchor="t">
            <a:noAutofit/>
          </a:bodyPr>
          <a:lstStyle/>
          <a:p>
            <a:r>
              <a:rPr lang="en-US"/>
              <a:t>Click icon to add picture</a:t>
            </a:r>
            <a:endParaRPr/>
          </a:p>
        </p:txBody>
      </p:sp>
      <p:sp>
        <p:nvSpPr>
          <p:cNvPr id="85" name="Image"/>
          <p:cNvSpPr>
            <a:spLocks noGrp="1"/>
          </p:cNvSpPr>
          <p:nvPr>
            <p:ph type="pic" sz="half" idx="15"/>
          </p:nvPr>
        </p:nvSpPr>
        <p:spPr>
          <a:xfrm>
            <a:off x="4387453" y="1250155"/>
            <a:ext cx="7500939" cy="11215690"/>
          </a:xfrm>
          <a:prstGeom prst="rect">
            <a:avLst/>
          </a:prstGeom>
        </p:spPr>
        <p:txBody>
          <a:bodyPr lIns="91439" tIns="45719" rIns="91439" bIns="45719" anchor="t">
            <a:noAutofit/>
          </a:bodyPr>
          <a:lstStyle/>
          <a:p>
            <a:r>
              <a:rPr lang="en-US"/>
              <a:t>Click icon to add picture</a:t>
            </a:r>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a:spLocks noGrp="1"/>
          </p:cNvSpPr>
          <p:nvPr>
            <p:ph type="body" sz="quarter" idx="1"/>
          </p:nvPr>
        </p:nvSpPr>
        <p:spPr>
          <a:xfrm>
            <a:off x="4833937" y="8947546"/>
            <a:ext cx="14716127" cy="660799"/>
          </a:xfrm>
          <a:prstGeom prst="rect">
            <a:avLst/>
          </a:prstGeom>
        </p:spPr>
        <p:txBody>
          <a:bodyPr anchor="t"/>
          <a:lstStyle>
            <a:lvl1pPr marL="0" indent="0" algn="ctr">
              <a:spcBef>
                <a:spcPts val="0"/>
              </a:spcBef>
              <a:buSzTx/>
              <a:buNone/>
              <a:defRPr sz="3200">
                <a:latin typeface="+mn-lt"/>
                <a:ea typeface="+mn-ea"/>
                <a:cs typeface="+mn-cs"/>
                <a:sym typeface="Helvetica"/>
              </a:defRPr>
            </a:lvl1pPr>
            <a:lvl2pPr marL="839610" indent="-395111" algn="ctr">
              <a:spcBef>
                <a:spcPts val="0"/>
              </a:spcBef>
              <a:defRPr sz="3200">
                <a:latin typeface="+mn-lt"/>
                <a:ea typeface="+mn-ea"/>
                <a:cs typeface="+mn-cs"/>
                <a:sym typeface="Helvetica"/>
              </a:defRPr>
            </a:lvl2pPr>
            <a:lvl3pPr marL="1284110" indent="-395110" algn="ctr">
              <a:spcBef>
                <a:spcPts val="0"/>
              </a:spcBef>
              <a:defRPr sz="3200">
                <a:latin typeface="+mn-lt"/>
                <a:ea typeface="+mn-ea"/>
                <a:cs typeface="+mn-cs"/>
                <a:sym typeface="Helvetica"/>
              </a:defRPr>
            </a:lvl3pPr>
            <a:lvl4pPr marL="1728610" indent="-395110" algn="ctr">
              <a:spcBef>
                <a:spcPts val="0"/>
              </a:spcBef>
              <a:defRPr sz="3200">
                <a:latin typeface="+mn-lt"/>
                <a:ea typeface="+mn-ea"/>
                <a:cs typeface="+mn-cs"/>
                <a:sym typeface="Helvetica"/>
              </a:defRPr>
            </a:lvl4pPr>
            <a:lvl5pPr marL="2173110" indent="-395110" algn="ctr">
              <a:spcBef>
                <a:spcPts val="0"/>
              </a:spcBef>
              <a:defRPr sz="3200">
                <a:latin typeface="+mn-lt"/>
                <a:ea typeface="+mn-ea"/>
                <a:cs typeface="+mn-cs"/>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Rectangle"/>
          <p:cNvSpPr>
            <a:spLocks noGrp="1"/>
          </p:cNvSpPr>
          <p:nvPr>
            <p:ph type="body" sz="quarter" idx="13"/>
          </p:nvPr>
        </p:nvSpPr>
        <p:spPr>
          <a:xfrm>
            <a:off x="4833937" y="6000353"/>
            <a:ext cx="14716128" cy="965202"/>
          </a:xfrm>
          <a:prstGeom prst="rect">
            <a:avLst/>
          </a:prstGeom>
        </p:spPr>
        <p:txBody>
          <a:bodyPr/>
          <a:lstStyle/>
          <a:p>
            <a:pPr marL="0" lvl="0" indent="0" algn="ctr">
              <a:spcBef>
                <a:spcPts val="0"/>
              </a:spcBef>
              <a:buSzTx/>
              <a:buNone/>
              <a:defRPr sz="5200">
                <a:latin typeface="Helvetica Light"/>
                <a:ea typeface="Helvetica Light"/>
                <a:cs typeface="Helvetica Light"/>
                <a:sym typeface="Helvetica Light"/>
              </a:defRPr>
            </a:pPr>
            <a:r>
              <a:rPr lang="en-US"/>
              <a:t>Click to edit Master text styles</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8000" y="0"/>
            <a:ext cx="18288000" cy="13716000"/>
          </a:xfrm>
          <a:prstGeom prst="rect">
            <a:avLst/>
          </a:prstGeom>
        </p:spPr>
        <p:txBody>
          <a:bodyPr lIns="91439" tIns="45719" rIns="91439" bIns="45719" anchor="t">
            <a:noAutofit/>
          </a:bodyPr>
          <a:lstStyle/>
          <a:p>
            <a:r>
              <a:rPr lang="en-US"/>
              <a:t>Click icon to add picture</a:t>
            </a:r>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24"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sp>
        <p:nvSpPr>
          <p:cNvPr id="125"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pic>
        <p:nvPicPr>
          <p:cNvPr id="126" name="image1.png" descr="image1.png"/>
          <p:cNvPicPr>
            <a:picLocks noChangeAspect="1"/>
          </p:cNvPicPr>
          <p:nvPr/>
        </p:nvPicPr>
        <p:blipFill>
          <a:blip r:embed="rId2"/>
          <a:stretch>
            <a:fillRect/>
          </a:stretch>
        </p:blipFill>
        <p:spPr>
          <a:xfrm>
            <a:off x="17983200" y="12667013"/>
            <a:ext cx="2550000" cy="713387"/>
          </a:xfrm>
          <a:prstGeom prst="rect">
            <a:avLst/>
          </a:prstGeom>
          <a:ln w="12700">
            <a:miter lim="400000"/>
          </a:ln>
        </p:spPr>
      </p:pic>
      <p:pic>
        <p:nvPicPr>
          <p:cNvPr id="127" name="image2.png" descr="image2.png"/>
          <p:cNvPicPr>
            <a:picLocks noChangeAspect="1"/>
          </p:cNvPicPr>
          <p:nvPr/>
        </p:nvPicPr>
        <p:blipFill>
          <a:blip r:embed="rId3"/>
          <a:stretch>
            <a:fillRect/>
          </a:stretch>
        </p:blipFill>
        <p:spPr>
          <a:xfrm>
            <a:off x="4318000" y="13059269"/>
            <a:ext cx="4216400" cy="254201"/>
          </a:xfrm>
          <a:prstGeom prst="rect">
            <a:avLst/>
          </a:prstGeom>
          <a:ln w="12700">
            <a:miter lim="400000"/>
          </a:ln>
        </p:spPr>
      </p:pic>
      <p:pic>
        <p:nvPicPr>
          <p:cNvPr id="128" name="image3.png" descr="image3.png"/>
          <p:cNvPicPr>
            <a:picLocks noChangeAspect="1"/>
          </p:cNvPicPr>
          <p:nvPr/>
        </p:nvPicPr>
        <p:blipFill>
          <a:blip r:embed="rId4"/>
          <a:stretch>
            <a:fillRect/>
          </a:stretch>
        </p:blipFill>
        <p:spPr>
          <a:xfrm>
            <a:off x="18656300" y="13364633"/>
            <a:ext cx="1727200" cy="198967"/>
          </a:xfrm>
          <a:prstGeom prst="rect">
            <a:avLst/>
          </a:prstGeom>
          <a:ln w="12700">
            <a:miter lim="400000"/>
          </a:ln>
        </p:spPr>
      </p:pic>
      <p:sp>
        <p:nvSpPr>
          <p:cNvPr id="129" name="Title Text"/>
          <p:cNvSpPr>
            <a:spLocks noGrp="1"/>
          </p:cNvSpPr>
          <p:nvPr>
            <p:ph type="title"/>
          </p:nvPr>
        </p:nvSpPr>
        <p:spPr>
          <a:xfrm>
            <a:off x="4267200" y="762000"/>
            <a:ext cx="15240000" cy="2286000"/>
          </a:xfrm>
          <a:prstGeom prst="rect">
            <a:avLst/>
          </a:prstGeom>
        </p:spPr>
        <p:txBody>
          <a:bodyPr lIns="91439" tIns="91439" rIns="91439" bIns="91439"/>
          <a:lstStyle>
            <a:lvl1pPr algn="l" defTabSz="1828800">
              <a:defRPr sz="5600">
                <a:solidFill>
                  <a:srgbClr val="343E48"/>
                </a:solidFill>
                <a:latin typeface="Futura PT Heavy"/>
                <a:ea typeface="Futura PT Heavy"/>
                <a:cs typeface="Futura PT Heavy"/>
                <a:sym typeface="Futura PT Heavy"/>
              </a:defRPr>
            </a:lvl1pPr>
          </a:lstStyle>
          <a:p>
            <a:r>
              <a:rPr lang="en-US"/>
              <a:t>Click to edit Master title style</a:t>
            </a:r>
            <a:endParaRPr/>
          </a:p>
        </p:txBody>
      </p:sp>
      <p:sp>
        <p:nvSpPr>
          <p:cNvPr id="130" name="Body Level One…"/>
          <p:cNvSpPr>
            <a:spLocks noGrp="1"/>
          </p:cNvSpPr>
          <p:nvPr>
            <p:ph type="body" sz="quarter" idx="1"/>
          </p:nvPr>
        </p:nvSpPr>
        <p:spPr>
          <a:xfrm>
            <a:off x="4267200" y="965200"/>
            <a:ext cx="10058400" cy="863600"/>
          </a:xfrm>
          <a:prstGeom prst="rect">
            <a:avLst/>
          </a:prstGeom>
        </p:spPr>
        <p:txBody>
          <a:bodyPr lIns="91439" tIns="91439" rIns="91439" bIns="91439" anchor="t"/>
          <a:lstStyle>
            <a:lvl1pPr marL="0" indent="0" defTabSz="1828800">
              <a:spcBef>
                <a:spcPts val="500"/>
              </a:spcBef>
              <a:buSzTx/>
              <a:buNone/>
              <a:defRPr sz="2200">
                <a:solidFill>
                  <a:srgbClr val="8D98A5"/>
                </a:solidFill>
                <a:latin typeface="Futura PT Book"/>
                <a:ea typeface="Futura PT Book"/>
                <a:cs typeface="Futura PT Book"/>
                <a:sym typeface="Futura PT Book"/>
              </a:defRPr>
            </a:lvl1pPr>
            <a:lvl2pPr marL="0" indent="457200" defTabSz="1828800">
              <a:spcBef>
                <a:spcPts val="500"/>
              </a:spcBef>
              <a:buSzTx/>
              <a:buNone/>
              <a:defRPr sz="2200">
                <a:solidFill>
                  <a:srgbClr val="8D98A5"/>
                </a:solidFill>
                <a:latin typeface="Futura PT Book"/>
                <a:ea typeface="Futura PT Book"/>
                <a:cs typeface="Futura PT Book"/>
                <a:sym typeface="Futura PT Book"/>
              </a:defRPr>
            </a:lvl2pPr>
            <a:lvl3pPr marL="0" indent="914400" defTabSz="1828800">
              <a:spcBef>
                <a:spcPts val="500"/>
              </a:spcBef>
              <a:buSzTx/>
              <a:buNone/>
              <a:defRPr sz="2200">
                <a:solidFill>
                  <a:srgbClr val="8D98A5"/>
                </a:solidFill>
                <a:latin typeface="Futura PT Book"/>
                <a:ea typeface="Futura PT Book"/>
                <a:cs typeface="Futura PT Book"/>
                <a:sym typeface="Futura PT Book"/>
              </a:defRPr>
            </a:lvl3pPr>
            <a:lvl4pPr marL="0" indent="1371600" defTabSz="1828800">
              <a:spcBef>
                <a:spcPts val="500"/>
              </a:spcBef>
              <a:buSzTx/>
              <a:buNone/>
              <a:defRPr sz="2200">
                <a:solidFill>
                  <a:srgbClr val="8D98A5"/>
                </a:solidFill>
                <a:latin typeface="Futura PT Book"/>
                <a:ea typeface="Futura PT Book"/>
                <a:cs typeface="Futura PT Book"/>
                <a:sym typeface="Futura PT Book"/>
              </a:defRPr>
            </a:lvl4pPr>
            <a:lvl5pPr marL="0" indent="1828800" defTabSz="1828800">
              <a:spcBef>
                <a:spcPts val="500"/>
              </a:spcBef>
              <a:buSzTx/>
              <a:buNone/>
              <a:defRPr sz="2200">
                <a:solidFill>
                  <a:srgbClr val="8D98A5"/>
                </a:solidFill>
                <a:latin typeface="Futura PT Book"/>
                <a:ea typeface="Futura PT Book"/>
                <a:cs typeface="Futura PT Book"/>
                <a:sym typeface="Futura PT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1" name="Slide Number"/>
          <p:cNvSpPr>
            <a:spLocks noGrp="1"/>
          </p:cNvSpPr>
          <p:nvPr>
            <p:ph type="sldNum" sz="quarter" idx="2"/>
          </p:nvPr>
        </p:nvSpPr>
        <p:spPr>
          <a:xfrm>
            <a:off x="3237894" y="1055795"/>
            <a:ext cx="534612" cy="551181"/>
          </a:xfrm>
          <a:prstGeom prst="rect">
            <a:avLst/>
          </a:prstGeom>
        </p:spPr>
        <p:txBody>
          <a:bodyPr lIns="91439" tIns="91439" rIns="91439" bIns="91439" anchor="ctr"/>
          <a:lstStyle>
            <a:lvl1pPr defTabSz="1828800">
              <a:defRPr sz="2400">
                <a:latin typeface="Futura PT Book"/>
                <a:ea typeface="Futura PT Book"/>
                <a:cs typeface="Futura PT Book"/>
                <a:sym typeface="Futura PT Book"/>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it-IT"/>
              <a:t>Fare clic per modificare lo stile del titolo dello schema</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7"/>
            <a:ext cx="13751721" cy="8322472"/>
          </a:xfrm>
          <a:prstGeom prst="rect">
            <a:avLst/>
          </a:prstGeom>
        </p:spPr>
        <p:txBody>
          <a:bodyPr lIns="91439" tIns="45719" rIns="91439" bIns="45719" anchor="t">
            <a:noAutofit/>
          </a:bodyPr>
          <a:lstStyle/>
          <a:p>
            <a:r>
              <a:rPr lang="en-US"/>
              <a:t>Click icon to add picture</a:t>
            </a:r>
            <a:endParaRPr/>
          </a:p>
        </p:txBody>
      </p:sp>
      <p:sp>
        <p:nvSpPr>
          <p:cNvPr id="21" name="Title Text"/>
          <p:cNvSpPr>
            <a:spLocks noGrp="1"/>
          </p:cNvSpPr>
          <p:nvPr>
            <p:ph type="title"/>
          </p:nvPr>
        </p:nvSpPr>
        <p:spPr>
          <a:xfrm>
            <a:off x="4833937" y="9447609"/>
            <a:ext cx="14716127" cy="2000252"/>
          </a:xfrm>
          <a:prstGeom prst="rect">
            <a:avLst/>
          </a:prstGeom>
        </p:spPr>
        <p:txBody>
          <a:bodyPr anchor="b"/>
          <a:lstStyle/>
          <a:p>
            <a:r>
              <a:rPr lang="en-US"/>
              <a:t>Click to edit Master title style</a:t>
            </a:r>
            <a:endParaRPr/>
          </a:p>
        </p:txBody>
      </p:sp>
      <p:sp>
        <p:nvSpPr>
          <p:cNvPr id="22" name="Body Level One…"/>
          <p:cNvSpPr>
            <a:spLocks noGrp="1"/>
          </p:cNvSpPr>
          <p:nvPr>
            <p:ph type="body" sz="quarter" idx="1"/>
          </p:nvPr>
        </p:nvSpPr>
        <p:spPr>
          <a:xfrm>
            <a:off x="4833937" y="11519296"/>
            <a:ext cx="14716127" cy="1589487"/>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3" name="Slide Number"/>
          <p:cNvSpPr>
            <a:spLocks noGrp="1"/>
          </p:cNvSpPr>
          <p:nvPr>
            <p:ph type="sldNum" sz="quarter" idx="2"/>
          </p:nvPr>
        </p:nvSpPr>
        <p:spPr>
          <a:xfrm>
            <a:off x="11893389" y="13001625"/>
            <a:ext cx="579363" cy="6000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4833937" y="4536280"/>
            <a:ext cx="14716127" cy="4643439"/>
          </a:xfrm>
          <a:prstGeom prst="rect">
            <a:avLst/>
          </a:prstGeom>
        </p:spPr>
        <p:txBody>
          <a:bodyPr/>
          <a:lstStyle/>
          <a:p>
            <a:r>
              <a:rPr lang="en-US"/>
              <a:t>Click to edit Master title style</a:t>
            </a:r>
            <a:endParaRP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7"/>
            <a:ext cx="7500939" cy="11572877"/>
          </a:xfrm>
          <a:prstGeom prst="rect">
            <a:avLst/>
          </a:prstGeom>
        </p:spPr>
        <p:txBody>
          <a:bodyPr lIns="91439" tIns="45719" rIns="91439" bIns="45719" anchor="t">
            <a:noAutofit/>
          </a:bodyPr>
          <a:lstStyle/>
          <a:p>
            <a:r>
              <a:rPr lang="en-US"/>
              <a:t>Click icon to add picture</a:t>
            </a:r>
            <a:endParaRPr/>
          </a:p>
        </p:txBody>
      </p:sp>
      <p:sp>
        <p:nvSpPr>
          <p:cNvPr id="39" name="Title Text"/>
          <p:cNvSpPr>
            <a:spLocks noGrp="1"/>
          </p:cNvSpPr>
          <p:nvPr>
            <p:ph type="title"/>
          </p:nvPr>
        </p:nvSpPr>
        <p:spPr>
          <a:xfrm>
            <a:off x="4387453" y="892967"/>
            <a:ext cx="7500939" cy="5607846"/>
          </a:xfrm>
          <a:prstGeom prst="rect">
            <a:avLst/>
          </a:prstGeom>
        </p:spPr>
        <p:txBody>
          <a:bodyPr anchor="b"/>
          <a:lstStyle>
            <a:lvl1pPr>
              <a:defRPr sz="8400" b="0">
                <a:latin typeface="Helvetica Light"/>
                <a:ea typeface="Helvetica Light"/>
                <a:cs typeface="Helvetica Light"/>
                <a:sym typeface="Helvetica Light"/>
              </a:defRPr>
            </a:lvl1pPr>
          </a:lstStyle>
          <a:p>
            <a:r>
              <a:rPr lang="en-US"/>
              <a:t>Click to edit Master title style</a:t>
            </a:r>
            <a:endParaRPr/>
          </a:p>
        </p:txBody>
      </p:sp>
      <p:sp>
        <p:nvSpPr>
          <p:cNvPr id="40" name="Body Level One…"/>
          <p:cNvSpPr>
            <a:spLocks noGrp="1"/>
          </p:cNvSpPr>
          <p:nvPr>
            <p:ph type="body" sz="quarter" idx="1"/>
          </p:nvPr>
        </p:nvSpPr>
        <p:spPr>
          <a:xfrm>
            <a:off x="4387453" y="6697264"/>
            <a:ext cx="7500939" cy="5768580"/>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rPr lang="en-US"/>
              <a:t>Click to edit Master title style</a:t>
            </a:r>
            <a:endParaRP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61171"/>
            <a:ext cx="7500939" cy="8840393"/>
          </a:xfrm>
          <a:prstGeom prst="rect">
            <a:avLst/>
          </a:prstGeom>
        </p:spPr>
        <p:txBody>
          <a:bodyPr lIns="91439" tIns="45719" rIns="91439" bIns="45719" anchor="t">
            <a:noAutofit/>
          </a:bodyPr>
          <a:lstStyle/>
          <a:p>
            <a:r>
              <a:rPr lang="en-US"/>
              <a:t>Click icon to add picture</a:t>
            </a:r>
            <a:endParaRPr/>
          </a:p>
        </p:txBody>
      </p:sp>
      <p:sp>
        <p:nvSpPr>
          <p:cNvPr id="66" name="Title Text"/>
          <p:cNvSpPr>
            <a:spLocks noGrp="1"/>
          </p:cNvSpPr>
          <p:nvPr>
            <p:ph type="title"/>
          </p:nvPr>
        </p:nvSpPr>
        <p:spPr>
          <a:prstGeom prst="rect">
            <a:avLst/>
          </a:prstGeom>
        </p:spPr>
        <p:txBody>
          <a:bodyPr/>
          <a:lstStyle/>
          <a:p>
            <a:r>
              <a:rPr lang="en-US"/>
              <a:t>Click to edit Master title style</a:t>
            </a:r>
            <a:endParaRPr/>
          </a:p>
        </p:txBody>
      </p:sp>
      <p:sp>
        <p:nvSpPr>
          <p:cNvPr id="67" name="Body Level One…"/>
          <p:cNvSpPr>
            <a:spLocks noGrp="1"/>
          </p:cNvSpPr>
          <p:nvPr>
            <p:ph type="body" sz="quarter" idx="1"/>
          </p:nvPr>
        </p:nvSpPr>
        <p:spPr>
          <a:xfrm>
            <a:off x="4387453" y="3661171"/>
            <a:ext cx="7500939" cy="8840393"/>
          </a:xfrm>
          <a:prstGeom prst="rect">
            <a:avLst/>
          </a:prstGeom>
        </p:spPr>
        <p:txBody>
          <a:bodyPr/>
          <a:lstStyle>
            <a:lvl1pPr marL="465363" indent="-465363">
              <a:spcBef>
                <a:spcPts val="4500"/>
              </a:spcBef>
              <a:defRPr sz="3800">
                <a:latin typeface="Helvetica Light"/>
                <a:ea typeface="Helvetica Light"/>
                <a:cs typeface="Helvetica Light"/>
                <a:sym typeface="Helvetica Light"/>
              </a:defRPr>
            </a:lvl1pPr>
            <a:lvl2pPr marL="808263" indent="-465363">
              <a:spcBef>
                <a:spcPts val="4500"/>
              </a:spcBef>
              <a:defRPr sz="3800">
                <a:latin typeface="Helvetica Light"/>
                <a:ea typeface="Helvetica Light"/>
                <a:cs typeface="Helvetica Light"/>
                <a:sym typeface="Helvetica Light"/>
              </a:defRPr>
            </a:lvl2pPr>
            <a:lvl3pPr marL="1151164" indent="-465363">
              <a:spcBef>
                <a:spcPts val="4500"/>
              </a:spcBef>
              <a:defRPr sz="3800">
                <a:latin typeface="Helvetica Light"/>
                <a:ea typeface="Helvetica Light"/>
                <a:cs typeface="Helvetica Light"/>
                <a:sym typeface="Helvetica Light"/>
              </a:defRPr>
            </a:lvl3pPr>
            <a:lvl4pPr marL="1494064" indent="-465364">
              <a:spcBef>
                <a:spcPts val="4500"/>
              </a:spcBef>
              <a:defRPr sz="3800">
                <a:latin typeface="Helvetica Light"/>
                <a:ea typeface="Helvetica Light"/>
                <a:cs typeface="Helvetica Light"/>
                <a:sym typeface="Helvetica Light"/>
              </a:defRPr>
            </a:lvl4pPr>
            <a:lvl5pPr marL="1836964" indent="-465364">
              <a:spcBef>
                <a:spcPts val="4500"/>
              </a:spcBef>
              <a:defRPr sz="3800">
                <a:latin typeface="Helvetica Light"/>
                <a:ea typeface="Helvetica Light"/>
                <a:cs typeface="Helvetica Light"/>
                <a:sym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docs.google.com/presentation/d/11KjkTzyuOeDLlCiAccQYSJ5J-vNHJ_s2U3r4ws1FPLA/edit?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org/publishing/epubcheck_fundraisin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hyperlink" Target="mailto:wendy.reid@rakuten.com" TargetMode="External"/><Relationship Id="rId3" Type="http://schemas.openxmlformats.org/officeDocument/2006/relationships/hyperlink" Target="mailto:avneesh.sg@gmail.com" TargetMode="External"/><Relationship Id="rId7" Type="http://schemas.openxmlformats.org/officeDocument/2006/relationships/hyperlink" Target="mailto:tsiegman@wiley.com"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hyperlink" Target="mailto:mteixeira@wwnorton.com" TargetMode="External"/><Relationship Id="rId4" Type="http://schemas.openxmlformats.org/officeDocument/2006/relationships/hyperlink" Target="mailto:Cristina.mussinelli@fondazionelia.or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cs.google.com/presentation/d/11KjkTzyuOeDLlCiAccQYSJ5J-vNHJ_s2U3r4ws1FPLA/edit?usp=sharing" TargetMode="External"/><Relationship Id="rId3" Type="http://schemas.openxmlformats.org/officeDocument/2006/relationships/hyperlink" Target="https://www.w3.org/2020/06/proposed-epub-3-charter.html" TargetMode="External"/><Relationship Id="rId7" Type="http://schemas.openxmlformats.org/officeDocument/2006/relationships/hyperlink" Target="https://eur-lex.europa.eu/legal-content/EN/TXT/HTML/?uri=CELEX:52015PC0615&amp;from=EN" TargetMode="Externa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www.w3.org/Submission/epub-a11y/" TargetMode="External"/><Relationship Id="rId5" Type="http://schemas.openxmlformats.org/officeDocument/2006/relationships/hyperlink" Target="https://www.w3.org/TR/pub-manifest/" TargetMode="External"/><Relationship Id="rId4" Type="http://schemas.openxmlformats.org/officeDocument/2006/relationships/hyperlink" Target="https://www.w3.org/TR/audio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fontScale="92500"/>
          </a:bodyPr>
          <a:lstStyle/>
          <a:p>
            <a:r>
              <a:rPr lang="en-US" sz="8800" dirty="0"/>
              <a:t>Publishing Community Webinar</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730835" y="3045317"/>
            <a:ext cx="9559637"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r>
              <a:rPr lang="fr-FR" dirty="0">
                <a:latin typeface="Avenir Next Condensed" panose="020B0506020202020204" pitchFamily="34" charset="0"/>
              </a:rPr>
              <a:t>Cristina Mussinelli, Fondazione LIA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Wendy Reid, </a:t>
            </a:r>
            <a:r>
              <a:rPr lang="fr-FR" dirty="0" err="1">
                <a:latin typeface="Avenir Next Condensed" panose="020B0506020202020204" pitchFamily="34" charset="0"/>
              </a:rPr>
              <a:t>Rakuten</a:t>
            </a:r>
            <a:r>
              <a:rPr lang="fr-FR" dirty="0">
                <a:latin typeface="Avenir Next Condensed" panose="020B0506020202020204" pitchFamily="34" charset="0"/>
              </a:rPr>
              <a:t> Kobo</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 DAISY Consortium</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Mateus </a:t>
            </a:r>
            <a:r>
              <a:rPr lang="fr-FR" dirty="0" err="1">
                <a:latin typeface="Avenir Next Condensed" panose="020B0506020202020204" pitchFamily="34" charset="0"/>
              </a:rPr>
              <a:t>Teixiera</a:t>
            </a:r>
            <a:r>
              <a:rPr lang="fr-FR" dirty="0">
                <a:latin typeface="Avenir Next Condensed" panose="020B0506020202020204" pitchFamily="34" charset="0"/>
              </a:rPr>
              <a:t>, WW Norton</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10898264" y="7733670"/>
            <a:ext cx="2569611"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2020</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CA" sz="8800" dirty="0"/>
              <a:t>EPUB Survey Results</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10</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8461711" y="3730426"/>
            <a:ext cx="7442739" cy="16831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a:t>
            </a:r>
            <a:endParaRPr lang="fr-FR" dirty="0">
              <a:latin typeface="Avenir Next Condensed" panose="020B0506020202020204" pitchFamily="34" charset="0"/>
            </a:endParaRP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Working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Group Chair</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5853168"/>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lang="fr-FR" dirty="0">
                <a:latin typeface="Avenir Next Condensed" panose="020B0506020202020204" pitchFamily="34" charset="0"/>
              </a:rPr>
              <a:t> </a:t>
            </a:r>
            <a:r>
              <a:rPr lang="fr-FR" dirty="0" err="1">
                <a:latin typeface="Avenir Next Condensed" panose="020B0506020202020204" pitchFamily="34" charset="0"/>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3112463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Survey Overview</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11</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11</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The EPUB Survey was run from February 5 to March 6, 2020. We compiled results from 256 respondents.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The goal of this survey was to better understand what the community was doing with EPUB 3, and what kind of improvements or use cases were needed in any future Publishing@W3C work.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To see the full results, you can view the full overview here: </a:t>
            </a:r>
          </a:p>
          <a:p>
            <a:pPr algn="l"/>
            <a:r>
              <a:rPr lang="en-CA" dirty="0">
                <a:latin typeface="+mn-lt"/>
                <a:ea typeface="Geneva" panose="020B0503030404040204" pitchFamily="34" charset="0"/>
                <a:hlinkClick r:id="rId4"/>
              </a:rPr>
              <a:t>https://</a:t>
            </a:r>
            <a:r>
              <a:rPr lang="en-CA" dirty="0" err="1">
                <a:latin typeface="+mn-lt"/>
                <a:ea typeface="Geneva" panose="020B0503030404040204" pitchFamily="34" charset="0"/>
                <a:hlinkClick r:id="rId4"/>
              </a:rPr>
              <a:t>docs.google.com</a:t>
            </a:r>
            <a:r>
              <a:rPr lang="en-CA" dirty="0">
                <a:latin typeface="+mn-lt"/>
                <a:ea typeface="Geneva" panose="020B0503030404040204" pitchFamily="34" charset="0"/>
                <a:hlinkClick r:id="rId4"/>
              </a:rPr>
              <a:t>/presentation/d/11KjkTzyuOeDLlCiAccQYSJ5J-vNHJ_s2U3r4ws1FPLA/</a:t>
            </a:r>
            <a:r>
              <a:rPr lang="en-CA" dirty="0" err="1">
                <a:latin typeface="+mn-lt"/>
                <a:ea typeface="Geneva" panose="020B0503030404040204" pitchFamily="34" charset="0"/>
                <a:hlinkClick r:id="rId4"/>
              </a:rPr>
              <a:t>edit?usp</a:t>
            </a:r>
            <a:r>
              <a:rPr lang="en-CA" dirty="0">
                <a:latin typeface="+mn-lt"/>
                <a:ea typeface="Geneva" panose="020B0503030404040204" pitchFamily="34" charset="0"/>
                <a:hlinkClick r:id="rId4"/>
              </a:rPr>
              <a:t>=sharing </a:t>
            </a:r>
            <a:endPar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1598359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Demographics and Audience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Of the 256 respondents: </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40% were publishers (trade, education, corporate, etc.)</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40% were ”users” (readers, authors, </a:t>
            </a:r>
            <a:r>
              <a:rPr lang="en-CA" dirty="0" err="1">
                <a:latin typeface="+mn-lt"/>
                <a:ea typeface="Geneva" panose="020B0503030404040204" pitchFamily="34" charset="0"/>
              </a:rPr>
              <a:t>ebook</a:t>
            </a:r>
            <a:r>
              <a:rPr lang="en-CA" dirty="0">
                <a:latin typeface="+mn-lt"/>
                <a:ea typeface="Geneva" panose="020B0503030404040204" pitchFamily="34" charset="0"/>
              </a:rPr>
              <a:t> developers)</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20% were other, including reading system developers, designers, conversion vendors, and testers</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39% of respon</a:t>
            </a:r>
            <a:r>
              <a:rPr lang="en-CA" dirty="0">
                <a:latin typeface="+mn-lt"/>
                <a:ea typeface="Geneva" panose="020B0503030404040204" pitchFamily="34" charset="0"/>
              </a:rPr>
              <a:t>dents get their information on EPUB from blogs/twitter (#</a:t>
            </a:r>
            <a:r>
              <a:rPr lang="en-CA" dirty="0" err="1">
                <a:latin typeface="+mn-lt"/>
                <a:ea typeface="Geneva" panose="020B0503030404040204" pitchFamily="34" charset="0"/>
              </a:rPr>
              <a:t>eprdctn</a:t>
            </a:r>
            <a:r>
              <a:rPr lang="en-CA" dirty="0">
                <a:latin typeface="+mn-lt"/>
                <a:ea typeface="Geneva" panose="020B0503030404040204" pitchFamily="34" charset="0"/>
              </a:rPr>
              <a:t>)</a:t>
            </a: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25% look to W3C mailing lists or calls for information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514453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EPUB Today</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13</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13</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84% of publishers are using EPUB3 as their primary format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84% of publishers are testing their EPUB content with </a:t>
            </a:r>
            <a:r>
              <a:rPr lang="en-CA" dirty="0" err="1">
                <a:latin typeface="+mn-lt"/>
                <a:ea typeface="Geneva" panose="020B0503030404040204" pitchFamily="34" charset="0"/>
              </a:rPr>
              <a:t>EPUBCheck</a:t>
            </a:r>
            <a:r>
              <a:rPr lang="en-CA" dirty="0">
                <a:latin typeface="+mn-lt"/>
                <a:ea typeface="Geneva" panose="020B0503030404040204" pitchFamily="34" charset="0"/>
              </a:rPr>
              <a:t>/reading systems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High usage of </a:t>
            </a:r>
            <a:r>
              <a:rPr lang="en-CA" dirty="0" err="1">
                <a:latin typeface="+mn-lt"/>
                <a:ea typeface="Geneva" panose="020B0503030404040204" pitchFamily="34" charset="0"/>
              </a:rPr>
              <a:t>epub:type</a:t>
            </a:r>
            <a:r>
              <a:rPr lang="en-CA" dirty="0">
                <a:latin typeface="+mn-lt"/>
                <a:ea typeface="Geneva" panose="020B0503030404040204" pitchFamily="34" charset="0"/>
              </a:rPr>
              <a:t>, internal EPUB metadata</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Difficulty implementing high-design or complicated layouts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Existing production tools do not output maintainable files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Internationalization difficult to implement with spotty Unicode/font support, challenges with vertical writing modes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Validation tool warnings are cryptic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807652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EPUB Tomorrow</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14</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Most requested new features: dual language support, full bleed images, and more support for interactivity</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Desire to see a reliable, web-stack compliant solution to replace EPUB CFI (addressability)</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Clarified support for </a:t>
            </a:r>
            <a:r>
              <a:rPr lang="en-CA" dirty="0" err="1">
                <a:latin typeface="+mn-lt"/>
                <a:ea typeface="Geneva" panose="020B0503030404040204" pitchFamily="34" charset="0"/>
              </a:rPr>
              <a:t>Javascript</a:t>
            </a:r>
            <a:endParaRPr lang="en-CA" dirty="0">
              <a:latin typeface="+mn-lt"/>
              <a:ea typeface="Geneva" panose="020B0503030404040204" pitchFamily="34" charset="0"/>
            </a:endParaRP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Desire to see support for modern CSS layout support to produce more complex content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Untapped demand for comics/manga</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Lack of knowledge/support for mixed-format content (fixed layout and reflowable sections)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7884649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Reading Systems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ea"/>
                <a:ea typeface="+mn-ea"/>
              </a:rPr>
              <a:t>Highlights: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Majority of reading systems were eager to see and contribute to testing for EPUB3</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 developers want to see clearer specifications and more information on implementation</a:t>
            </a:r>
          </a:p>
          <a:p>
            <a:pPr marR="0" algn="l" defTabSz="821530" rtl="0" fontAlgn="auto" latinLnBrk="0" hangingPunct="0">
              <a:lnSpc>
                <a:spcPct val="100000"/>
              </a:lnSpc>
              <a:spcBef>
                <a:spcPts val="0"/>
              </a:spcBef>
              <a:spcAft>
                <a:spcPts val="0"/>
              </a:spcAft>
              <a:buClrTx/>
              <a:buSzTx/>
              <a:tabLst/>
            </a:pPr>
            <a:r>
              <a:rPr lang="en-CA" dirty="0">
                <a:latin typeface="+mn-ea"/>
                <a:ea typeface="+mn-ea"/>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systems are viewed as the blocker to EPUB greatness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Accessibility support and testing are challenging considering the fragmented landscape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systems are not good at communicating with stakeholders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67932804"/>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Reader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16</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16</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Majority of readers get their books from retailers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The most-used device for reading is their phones followed by tablets and </a:t>
            </a:r>
            <a:r>
              <a:rPr lang="en-CA" dirty="0" err="1">
                <a:latin typeface="+mn-lt"/>
                <a:ea typeface="Geneva" panose="020B0503030404040204" pitchFamily="34" charset="0"/>
              </a:rPr>
              <a:t>ereaders</a:t>
            </a:r>
            <a:endParaRPr lang="en-CA" dirty="0">
              <a:latin typeface="+mn-lt"/>
              <a:ea typeface="Geneva" panose="020B0503030404040204" pitchFamily="34" charset="0"/>
            </a:endParaRP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Most users use multiple reading systems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Navigation, changing font sizes, search, enlarging images, and bookmarking were all identified as important features</a:t>
            </a: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Frustration with not truly owning books due to DRM restrictions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EPUBs are generally poor quality – perception that they are a publisher afterthought (issues with bad typography, performance, broken layouts)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2684149"/>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Accessibility</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ea"/>
                <a:ea typeface="+mn-ea"/>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More and more publishers/reading systems are implementing accessibility features or plan to in the near future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Awareness of EPUB Accessibility is high </a:t>
            </a:r>
          </a:p>
          <a:p>
            <a:pPr marR="0" algn="l" defTabSz="821530" rtl="0" fontAlgn="auto" latinLnBrk="0" hangingPunct="0">
              <a:lnSpc>
                <a:spcPct val="100000"/>
              </a:lnSpc>
              <a:spcBef>
                <a:spcPts val="0"/>
              </a:spcBef>
              <a:spcAft>
                <a:spcPts val="0"/>
              </a:spcAft>
              <a:buClrTx/>
              <a:buSzTx/>
              <a:tabLst/>
            </a:pPr>
            <a:r>
              <a:rPr lang="en-CA" dirty="0">
                <a:latin typeface="+mn-ea"/>
                <a:ea typeface="+mn-ea"/>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Implementation of accessibility is inconsistent and hard to test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Confusion over what an EPUB must have to be accessible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Fixed Layout content is considered completely inaccessible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Resourcing is a challenge – knowledge required is specialized and hard to find</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Need for a consistent source of truth: documentation, tooling, validation</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03388022"/>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746528" y="60606"/>
            <a:ext cx="16890943" cy="2435124"/>
          </a:xfrm>
          <a:prstGeom prst="rect">
            <a:avLst/>
          </a:prstGeom>
        </p:spPr>
        <p:txBody>
          <a:bodyPr>
            <a:noAutofit/>
          </a:bodyPr>
          <a:lstStyle/>
          <a:p>
            <a:pPr defTabSz="607932">
              <a:defRPr sz="8288"/>
            </a:pPr>
            <a:r>
              <a:rPr lang="en-CA" dirty="0"/>
              <a:t>What are we doing with this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18</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5597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R="0" algn="l" defTabSz="821530" rtl="0" fontAlgn="auto" latinLnBrk="0" hangingPunct="0">
              <a:lnSpc>
                <a:spcPct val="100000"/>
              </a:lnSpc>
              <a:spcBef>
                <a:spcPts val="0"/>
              </a:spcBef>
              <a:spcAft>
                <a:spcPts val="0"/>
              </a:spcAft>
              <a:buClrTx/>
              <a:buSzTx/>
              <a:tabLst/>
            </a:pPr>
            <a:r>
              <a:rPr lang="en-CA" dirty="0">
                <a:latin typeface="+mn-ea"/>
                <a:ea typeface="+mn-ea"/>
              </a:rPr>
              <a:t>Translated this feedback into the charter of the proposed EPUB3 Working Group:</a:t>
            </a:r>
          </a:p>
          <a:p>
            <a:pPr marL="685800" indent="-685800" algn="l">
              <a:buFont typeface="Arial" panose="020B0604020202020204" pitchFamily="34" charset="0"/>
              <a:buChar char="•"/>
            </a:pPr>
            <a:r>
              <a:rPr lang="en-CA" dirty="0">
                <a:latin typeface="+mn-ea"/>
                <a:ea typeface="+mn-ea"/>
              </a:rPr>
              <a:t>Improve the EPUB3 specification to better communicate existing features for reading systems and </a:t>
            </a:r>
            <a:r>
              <a:rPr lang="en-CA" dirty="0" err="1">
                <a:latin typeface="+mn-ea"/>
                <a:ea typeface="+mn-ea"/>
              </a:rPr>
              <a:t>ebook</a:t>
            </a:r>
            <a:r>
              <a:rPr lang="en-CA" dirty="0">
                <a:latin typeface="+mn-ea"/>
                <a:ea typeface="+mn-ea"/>
              </a:rPr>
              <a:t> developers</a:t>
            </a:r>
          </a:p>
          <a:p>
            <a:pPr marL="685800" indent="-685800" algn="l">
              <a:buFont typeface="Arial" panose="020B0604020202020204" pitchFamily="34" charset="0"/>
              <a:buChar char="•"/>
            </a:pPr>
            <a:r>
              <a:rPr lang="en-CA" dirty="0">
                <a:latin typeface="+mn-ea"/>
                <a:ea typeface="+mn-ea"/>
              </a:rPr>
              <a:t>Add new features to EPUB3: Support for modern web standards (HTML5 and CSS3, </a:t>
            </a:r>
            <a:r>
              <a:rPr lang="en-CA" dirty="0" err="1">
                <a:latin typeface="+mn-ea"/>
                <a:ea typeface="+mn-ea"/>
              </a:rPr>
              <a:t>Javascript</a:t>
            </a:r>
            <a:r>
              <a:rPr lang="en-CA" dirty="0">
                <a:latin typeface="+mn-ea"/>
                <a:ea typeface="+mn-ea"/>
              </a:rPr>
              <a:t>)</a:t>
            </a:r>
          </a:p>
          <a:p>
            <a:pPr marL="685800" indent="-685800" algn="l">
              <a:buFont typeface="Arial" panose="020B0604020202020204" pitchFamily="34" charset="0"/>
              <a:buChar char="•"/>
            </a:pPr>
            <a:r>
              <a:rPr lang="en-CA" dirty="0">
                <a:latin typeface="+mn-ea"/>
                <a:ea typeface="+mn-ea"/>
              </a:rPr>
              <a:t>Improve EPUB3 documentation like the EPUB3 Accessibility Guidelines to help publishers produce Born Accessible content in accordance with WCAG and the EU Directive</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3456565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746528" y="60606"/>
            <a:ext cx="16890943" cy="2435124"/>
          </a:xfrm>
          <a:prstGeom prst="rect">
            <a:avLst/>
          </a:prstGeom>
        </p:spPr>
        <p:txBody>
          <a:bodyPr>
            <a:noAutofit/>
          </a:bodyPr>
          <a:lstStyle/>
          <a:p>
            <a:pPr defTabSz="607932">
              <a:defRPr sz="8288"/>
            </a:pPr>
            <a:r>
              <a:rPr lang="en-CA" dirty="0"/>
              <a:t>What are we doing with this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5597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Anything that requires more technical exploration was handed to the Publishing Community Group, who will work closely with the working group to promote any features ready for specification.</a:t>
            </a: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Outreach and information sharing is the responsibility of the Publishing Business Group. </a:t>
            </a: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algn="l"/>
            <a:r>
              <a:rPr lang="en-CA" dirty="0">
                <a:latin typeface="+mn-lt"/>
                <a:ea typeface="Geneva" panose="020B0503030404040204" pitchFamily="34" charset="0"/>
              </a:rPr>
              <a:t>Fundraising for improvements to </a:t>
            </a:r>
            <a:r>
              <a:rPr lang="en-CA" dirty="0" err="1">
                <a:latin typeface="+mn-lt"/>
                <a:ea typeface="Geneva" panose="020B0503030404040204" pitchFamily="34" charset="0"/>
              </a:rPr>
              <a:t>EPUBCheck</a:t>
            </a:r>
            <a:r>
              <a:rPr lang="en-CA" dirty="0">
                <a:latin typeface="+mn-lt"/>
                <a:ea typeface="Geneva" panose="020B0503030404040204" pitchFamily="34" charset="0"/>
              </a:rPr>
              <a:t> (now a W3C project) continues here: </a:t>
            </a:r>
            <a:r>
              <a:rPr lang="en-CA" dirty="0">
                <a:latin typeface="+mn-lt"/>
                <a:hlinkClick r:id="rId3"/>
              </a:rPr>
              <a:t>https://www.w3.org/publishing/epubcheck_fundraising</a:t>
            </a: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endParaRPr lang="en-CA" dirty="0">
              <a:latin typeface="Geneva" panose="020B0503030404040204" pitchFamily="34" charset="0"/>
              <a:ea typeface="Geneva" panose="020B0503030404040204" pitchFamily="34" charset="0"/>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4552726"/>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Today’s Talk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093050" y="1892968"/>
            <a:ext cx="21640729" cy="7739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sz="5400" dirty="0"/>
              <a:t>What is Publishing @W3C? </a:t>
            </a:r>
          </a:p>
          <a:p>
            <a:pPr marL="685800" indent="-685800" algn="l">
              <a:buFont typeface="Arial" panose="020B0604020202020204" pitchFamily="34" charset="0"/>
              <a:buChar char="•"/>
            </a:pPr>
            <a:r>
              <a:rPr lang="en-US" sz="5400" dirty="0"/>
              <a:t>Overview of goals of revamped Publishing@W3C </a:t>
            </a:r>
          </a:p>
          <a:p>
            <a:pPr marL="685800" indent="-685800" algn="l">
              <a:buFont typeface="Arial" panose="020B0604020202020204" pitchFamily="34" charset="0"/>
              <a:buChar char="•"/>
            </a:pPr>
            <a:r>
              <a:rPr lang="en-US" sz="5400" dirty="0"/>
              <a:t>Overview of the recent survey, plans moving forward</a:t>
            </a:r>
            <a:endParaRPr lang="en-US" dirty="0"/>
          </a:p>
          <a:p>
            <a:pPr marL="685800" indent="-685800" algn="l">
              <a:buFont typeface="Arial" panose="020B0604020202020204" pitchFamily="34" charset="0"/>
              <a:buChar char="•"/>
            </a:pPr>
            <a:r>
              <a:rPr lang="en-US" sz="5400" dirty="0"/>
              <a:t>Accessibility in Publishing: Preparing for Worldwide Impact</a:t>
            </a:r>
            <a:endParaRPr lang="en-US" dirty="0"/>
          </a:p>
          <a:p>
            <a:pPr marL="685800" indent="-685800" algn="l">
              <a:buFont typeface="Arial" panose="020B0604020202020204" pitchFamily="34" charset="0"/>
              <a:buChar char="•"/>
            </a:pPr>
            <a:r>
              <a:rPr lang="en-US" sz="5400" dirty="0"/>
              <a:t>Global participation </a:t>
            </a:r>
            <a:endParaRPr lang="en-US" dirty="0"/>
          </a:p>
          <a:p>
            <a:pPr marL="685800" indent="-685800" algn="l">
              <a:buFont typeface="Arial" panose="020B0604020202020204" pitchFamily="34" charset="0"/>
              <a:buChar char="•"/>
            </a:pPr>
            <a:r>
              <a:rPr lang="en-US" sz="5400" dirty="0"/>
              <a:t>Q&amp;A</a:t>
            </a: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2305345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3298311" y="843944"/>
            <a:ext cx="18595433" cy="2607294"/>
          </a:xfrm>
          <a:prstGeom prst="rect">
            <a:avLst/>
          </a:prstGeom>
        </p:spPr>
        <p:txBody>
          <a:bodyPr anchor="ctr">
            <a:normAutofit/>
          </a:bodyPr>
          <a:lstStyle/>
          <a:p>
            <a:r>
              <a:rPr lang="en-IN" dirty="0"/>
              <a:t>Accessibility in publishing</a:t>
            </a:r>
          </a:p>
          <a:p>
            <a:r>
              <a:rPr lang="en-IN" dirty="0"/>
              <a:t>Preparing for worldwide impact</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20</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8233386" y="4652401"/>
            <a:ext cx="7917228"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Avneesh</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Singh</a:t>
            </a:r>
          </a:p>
          <a:p>
            <a:r>
              <a:rPr lang="en-IN" dirty="0">
                <a:latin typeface="Avenir Next Condensed" panose="020B0506020202020204"/>
              </a:rPr>
              <a:t>COO, DAISY Consortium</a:t>
            </a:r>
          </a:p>
          <a:p>
            <a:r>
              <a:rPr lang="en-IN" dirty="0">
                <a:latin typeface="Avenir Next Condensed" panose="020B0506020202020204"/>
              </a:rPr>
              <a:t>Chair, Accessibility task forces</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7888455"/>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1809390"/>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9313408"/>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2940218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Plan for EPUB 3 WG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21</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21</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02127" y="2907342"/>
            <a:ext cx="2189384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IN" dirty="0"/>
              <a:t>Work Items planned for EPUB accessibility specification:</a:t>
            </a:r>
          </a:p>
          <a:p>
            <a:pPr marL="1970088" lvl="8" indent="-306388" algn="l">
              <a:buSzPct val="40000"/>
              <a:buFont typeface="Courier New" panose="02070309020205020404" pitchFamily="49" charset="0"/>
              <a:buChar char="o"/>
            </a:pPr>
            <a:r>
              <a:rPr lang="en-US" dirty="0"/>
              <a:t>Align with advancements in WCAG.</a:t>
            </a:r>
          </a:p>
          <a:p>
            <a:pPr marL="1970088" lvl="8" indent="-306388" algn="l">
              <a:buSzPct val="40000"/>
              <a:buFont typeface="Courier New" panose="02070309020205020404" pitchFamily="49" charset="0"/>
              <a:buChar char="o"/>
            </a:pPr>
            <a:r>
              <a:rPr lang="en-US" dirty="0"/>
              <a:t>Explore possibility of adding accessibility requirements for fixed layout.</a:t>
            </a:r>
          </a:p>
          <a:p>
            <a:pPr marL="1970088" lvl="8" indent="-306388" algn="l">
              <a:buSzPct val="40000"/>
              <a:buFont typeface="Courier New" panose="02070309020205020404" pitchFamily="49" charset="0"/>
              <a:buChar char="o"/>
            </a:pPr>
            <a:r>
              <a:rPr lang="en-US" dirty="0"/>
              <a:t>Align the specifications with the requirements of EU accessibility act.</a:t>
            </a:r>
          </a:p>
          <a:p>
            <a:pPr marL="1970088" lvl="8" indent="-306388" algn="l">
              <a:buSzPct val="40000"/>
              <a:buFont typeface="Courier New" panose="02070309020205020404" pitchFamily="49" charset="0"/>
              <a:buChar char="o"/>
            </a:pPr>
            <a:r>
              <a:rPr lang="en-US" dirty="0"/>
              <a:t>Update the techniques for EPUB accessibility.</a:t>
            </a:r>
          </a:p>
          <a:p>
            <a:pPr marL="685800" indent="-685800" algn="l">
              <a:buFont typeface="Arial" panose="020B0604020202020204" pitchFamily="34" charset="0"/>
              <a:buChar char="•"/>
            </a:pPr>
            <a:r>
              <a:rPr lang="en-US" dirty="0"/>
              <a:t>Facilitate horizontal review of EPUB 3 WG and maintenance of modules like DPUB ARIA.</a:t>
            </a:r>
          </a:p>
          <a:p>
            <a:pPr marL="685800" indent="-685800" algn="l">
              <a:buFont typeface="Arial" panose="020B0604020202020204" pitchFamily="34" charset="0"/>
              <a:buChar char="•"/>
            </a:pPr>
            <a:r>
              <a:rPr lang="en-US" dirty="0"/>
              <a:t>Collaborate with publishing community group for new accessibility features.</a:t>
            </a:r>
          </a:p>
          <a:p>
            <a:pPr marL="685800" indent="-685800" algn="l">
              <a:buFont typeface="Arial" panose="020B0604020202020204" pitchFamily="34" charset="0"/>
              <a:buChar char="•"/>
            </a:pPr>
            <a:endParaRPr lang="en-US" dirty="0"/>
          </a:p>
          <a:p>
            <a:pPr marL="685800" indent="-685800" algn="l">
              <a:buFont typeface="Arial" panose="020B0604020202020204" pitchFamily="34" charset="0"/>
              <a:buChar char="•"/>
            </a:pPr>
            <a:endParaRPr lang="en-IN" dirty="0"/>
          </a:p>
          <a:p>
            <a:pPr marL="685800" indent="-685800" algn="l">
              <a:buFont typeface="Arial" panose="020B0604020202020204" pitchFamily="34" charset="0"/>
              <a:buChar char="•"/>
            </a:pP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4290657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Work items in Publishing CG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22</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150374" y="1389972"/>
            <a:ext cx="22564335" cy="903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t>Continue developing best practices and guidelines for accessibility.</a:t>
            </a:r>
            <a:endParaRPr lang="en-IN" dirty="0"/>
          </a:p>
          <a:p>
            <a:pPr marL="685800" lvl="0" indent="-685800" algn="l">
              <a:buFont typeface="Arial" panose="020B0604020202020204" pitchFamily="34" charset="0"/>
              <a:buChar char="•"/>
            </a:pPr>
            <a:r>
              <a:rPr lang="en-US" dirty="0"/>
              <a:t>Guidance for publishers for identifying important accessibility metadata and using it.</a:t>
            </a:r>
            <a:endParaRPr lang="en-IN" dirty="0"/>
          </a:p>
          <a:p>
            <a:pPr marL="685800" lvl="0" indent="-685800" algn="l">
              <a:buFont typeface="Arial" panose="020B0604020202020204" pitchFamily="34" charset="0"/>
              <a:buChar char="•"/>
            </a:pPr>
            <a:r>
              <a:rPr lang="en-US" dirty="0"/>
              <a:t>Guidance for retailers &amp; distributers for interpreting accessibility metadata and displaying it in user friendly way.</a:t>
            </a:r>
            <a:endParaRPr lang="en-IN" dirty="0"/>
          </a:p>
          <a:p>
            <a:pPr marL="685800" lvl="0" indent="-685800" algn="l">
              <a:buFont typeface="Arial" panose="020B0604020202020204" pitchFamily="34" charset="0"/>
              <a:buChar char="•"/>
            </a:pPr>
            <a:r>
              <a:rPr lang="en-US" dirty="0"/>
              <a:t>Harmonize accessibility metadata of different metadata formats.</a:t>
            </a:r>
            <a:endParaRPr lang="en-IN" dirty="0"/>
          </a:p>
          <a:p>
            <a:pPr marL="685800" lvl="0" indent="-685800" algn="l">
              <a:buFont typeface="Arial" panose="020B0604020202020204" pitchFamily="34" charset="0"/>
              <a:buChar char="•"/>
            </a:pPr>
            <a:r>
              <a:rPr lang="en-US" dirty="0"/>
              <a:t>Work with the community and EPUB 3 WG for incubating new accessibility features &amp; techniques.</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0611171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362632" y="1"/>
            <a:ext cx="16633915" cy="2435124"/>
          </a:xfrm>
          <a:prstGeom prst="rect">
            <a:avLst/>
          </a:prstGeom>
        </p:spPr>
        <p:txBody>
          <a:bodyPr>
            <a:noAutofit/>
          </a:bodyPr>
          <a:lstStyle/>
          <a:p>
            <a:pPr defTabSz="607932">
              <a:defRPr sz="8288"/>
            </a:pPr>
            <a:r>
              <a:rPr lang="en-US" sz="8288" dirty="0"/>
              <a:t>Long term objectives for accessibility </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23</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23</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35125"/>
            <a:ext cx="2106069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r>
              <a:rPr lang="en-US" dirty="0"/>
              <a:t>Accessibility should remain high priority for all publishing groups in W3C.</a:t>
            </a:r>
            <a:endParaRPr lang="en-IN" dirty="0"/>
          </a:p>
          <a:p>
            <a:r>
              <a:rPr lang="en-US" dirty="0"/>
              <a:t> </a:t>
            </a:r>
            <a:endParaRPr lang="en-IN" dirty="0"/>
          </a:p>
          <a:p>
            <a:r>
              <a:rPr lang="en-US" dirty="0"/>
              <a:t>Collaboration with Accessibility Guidelines WG for incorporating publishing specific requirements in WCAG to maximize the global impact.</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22446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fontScale="62500" lnSpcReduction="20000"/>
          </a:bodyPr>
          <a:lstStyle/>
          <a:p>
            <a:r>
              <a:rPr lang="en-US" sz="8800" dirty="0"/>
              <a:t>Publishing Community Group</a:t>
            </a:r>
            <a:br>
              <a:rPr lang="en-US" sz="8800" dirty="0"/>
            </a:br>
            <a:r>
              <a:rPr lang="en-US" sz="8800" dirty="0"/>
              <a:t>and Global Participation</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24</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8571751" y="4904326"/>
            <a:ext cx="7284043"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rPr>
              <a:t>Mateus </a:t>
            </a:r>
            <a:r>
              <a:rPr kumimoji="0" lang="fr-FR" b="0" i="0" u="none" strike="noStrike" cap="none" spc="0" normalizeH="0" baseline="0" dirty="0" err="1">
                <a:ln>
                  <a:noFill/>
                </a:ln>
                <a:solidFill>
                  <a:srgbClr val="000000"/>
                </a:solidFill>
                <a:effectLst/>
                <a:uFillTx/>
                <a:latin typeface="Avenir Next Condensed" panose="020B0506020202020204" pitchFamily="34" charset="0"/>
                <a:sym typeface="Helvetica Light"/>
              </a:rPr>
              <a:t>Manço</a:t>
            </a:r>
            <a:r>
              <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rPr>
              <a:t> Teixeira</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Product Manager, W. W. Norton</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Co-chair, </a:t>
            </a:r>
            <a:r>
              <a:rPr lang="fr-FR" dirty="0" err="1">
                <a:latin typeface="Avenir Next Condensed" panose="020B0506020202020204" pitchFamily="34" charset="0"/>
              </a:rPr>
              <a:t>Publishing</a:t>
            </a:r>
            <a:r>
              <a:rPr lang="fr-FR" dirty="0">
                <a:latin typeface="Avenir Next Condensed" panose="020B0506020202020204" pitchFamily="34" charset="0"/>
              </a:rPr>
              <a:t> CG</a:t>
            </a:r>
            <a:endPar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5163698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CG: At a glance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991807"/>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The Publishing Community Group is an incubator.</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Our goals are to identify</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document, and prototype</a:t>
            </a:r>
          </a:p>
          <a:p>
            <a:pPr marL="685800" lvl="2" indent="-314325" algn="l">
              <a:buFont typeface="Arial" panose="020B0604020202020204" pitchFamily="34" charset="0"/>
              <a:buChar char="•"/>
            </a:pPr>
            <a:r>
              <a:rPr lang="en-US" sz="4200" dirty="0">
                <a:latin typeface="Helvetica" pitchFamily="2" charset="0"/>
                <a:ea typeface="Geneva" panose="020B0503030404040204" pitchFamily="34" charset="0"/>
              </a:rPr>
              <a:t>ideas for improvement of EPUB, its ecosystems and dependencies</a:t>
            </a:r>
          </a:p>
          <a:p>
            <a:pPr marL="685800" lvl="2" indent="-314325" algn="l">
              <a:buFont typeface="Arial" panose="020B0604020202020204" pitchFamily="34" charset="0"/>
              <a:buChar char="•"/>
            </a:pPr>
            <a:r>
              <a:rPr lang="en-US" sz="4200" dirty="0">
                <a:latin typeface="Helvetica" pitchFamily="2" charset="0"/>
                <a:ea typeface="Geneva" panose="020B0503030404040204" pitchFamily="34" charset="0"/>
              </a:rPr>
              <a:t>i</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nnovations for the </a:t>
            </a:r>
            <a:r>
              <a:rPr lang="en-US" sz="4200" dirty="0">
                <a:latin typeface="Helvetica" pitchFamily="2" charset="0"/>
                <a:ea typeface="Geneva" panose="020B0503030404040204" pitchFamily="34" charset="0"/>
              </a:rPr>
              <a:t>future of publishing on the Web</a:t>
            </a:r>
          </a:p>
          <a:p>
            <a:pPr marR="0" algn="l" defTabSz="821530" rtl="0" fontAlgn="auto" latinLnBrk="0" hangingPunct="0">
              <a:lnSpc>
                <a:spcPct val="100000"/>
              </a:lnSpc>
              <a:spcBef>
                <a:spcPts val="0"/>
              </a:spcBef>
              <a:spcAft>
                <a:spcPts val="0"/>
              </a:spcAft>
              <a:buClrTx/>
              <a:buSzTx/>
              <a:tabLst/>
            </a:pPr>
            <a:endParaRPr lang="en-US" sz="4200" dirty="0">
              <a:latin typeface="Helvetica" pitchFamily="2" charset="0"/>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US" sz="4200" b="1" dirty="0">
                <a:latin typeface="Helvetica" pitchFamily="2" charset="0"/>
                <a:ea typeface="Geneva" panose="020B0503030404040204" pitchFamily="34" charset="0"/>
              </a:rPr>
              <a:t>The CG is a bridge </a:t>
            </a:r>
            <a:r>
              <a:rPr lang="en-US" sz="4200" dirty="0">
                <a:latin typeface="Helvetica" pitchFamily="2" charset="0"/>
                <a:ea typeface="Geneva" panose="020B0503030404040204" pitchFamily="34" charset="0"/>
              </a:rPr>
              <a:t>between publishing and technology communities.</a:t>
            </a:r>
          </a:p>
          <a:p>
            <a:pPr marR="0" algn="l" defTabSz="821530" rtl="0" fontAlgn="auto" latinLnBrk="0" hangingPunct="0">
              <a:lnSpc>
                <a:spcPct val="100000"/>
              </a:lnSpc>
              <a:spcBef>
                <a:spcPts val="0"/>
              </a:spcBef>
              <a:spcAft>
                <a:spcPts val="0"/>
              </a:spcAft>
              <a:buClrTx/>
              <a:buSzTx/>
              <a:tabLst/>
            </a:pPr>
            <a:endParaRPr lang="en-US" sz="4200" dirty="0">
              <a:latin typeface="Helvetica" pitchFamily="2" charset="0"/>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US" sz="4200" dirty="0">
                <a:latin typeface="Helvetica" pitchFamily="2" charset="0"/>
                <a:ea typeface="Geneva" panose="020B0503030404040204" pitchFamily="34" charset="0"/>
              </a:rPr>
              <a:t>We r</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ally around </a:t>
            </a:r>
            <a:r>
              <a:rPr lang="en-US" sz="4200" b="1" dirty="0">
                <a:latin typeface="Helvetica" pitchFamily="2" charset="0"/>
                <a:ea typeface="Geneva" panose="020B0503030404040204" pitchFamily="34" charset="0"/>
              </a:rPr>
              <a:t>shared challenges </a:t>
            </a:r>
            <a:r>
              <a:rPr lang="en-US" sz="4200" dirty="0">
                <a:latin typeface="Helvetica" pitchFamily="2" charset="0"/>
                <a:ea typeface="Geneva" panose="020B0503030404040204" pitchFamily="34" charset="0"/>
              </a:rPr>
              <a:t>towards standardization proposals.</a:t>
            </a:r>
          </a:p>
          <a:p>
            <a:pPr marR="0" algn="l" defTabSz="821530" rtl="0" fontAlgn="auto" latinLnBrk="0" hangingPunct="0">
              <a:lnSpc>
                <a:spcPct val="100000"/>
              </a:lnSpc>
              <a:spcBef>
                <a:spcPts val="0"/>
              </a:spcBef>
              <a:spcAft>
                <a:spcPts val="0"/>
              </a:spcAft>
              <a:buClrTx/>
              <a:buSzTx/>
              <a:tabLst/>
            </a:pPr>
            <a:endPar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a:p>
            <a:pPr algn="l"/>
            <a:r>
              <a:rPr lang="en-US" sz="4200" dirty="0">
                <a:latin typeface="Helvetica" pitchFamily="2" charset="0"/>
                <a:ea typeface="Geneva" panose="020B0503030404040204" pitchFamily="34" charset="0"/>
              </a:rPr>
              <a:t>We </a:t>
            </a:r>
            <a:r>
              <a:rPr lang="en-US" sz="4200" b="1" dirty="0">
                <a:latin typeface="Helvetica" pitchFamily="2" charset="0"/>
                <a:ea typeface="Geneva" panose="020B0503030404040204" pitchFamily="34" charset="0"/>
              </a:rPr>
              <a:t>connect the dots</a:t>
            </a:r>
            <a:r>
              <a:rPr lang="en-US" sz="4200" dirty="0">
                <a:latin typeface="Helvetica" pitchFamily="2" charset="0"/>
                <a:ea typeface="Geneva" panose="020B0503030404040204" pitchFamily="34" charset="0"/>
              </a:rPr>
              <a:t> between business problems and the technical ideas to solve them.</a:t>
            </a:r>
          </a:p>
          <a:p>
            <a:pPr marL="0" marR="0" indent="0" algn="l" defTabSz="821530" rtl="0" fontAlgn="auto" latinLnBrk="0" hangingPunct="0">
              <a:lnSpc>
                <a:spcPct val="100000"/>
              </a:lnSpc>
              <a:spcBef>
                <a:spcPts val="0"/>
              </a:spcBef>
              <a:spcAft>
                <a:spcPts val="0"/>
              </a:spcAft>
              <a:buClrTx/>
              <a:buSzTx/>
              <a:buFontTx/>
              <a:buNone/>
              <a:tabLst/>
            </a:pPr>
            <a:endPar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6477194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CG “Funnel”</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26</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26</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991807"/>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Individuals or groups</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share </a:t>
            </a: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ideas</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The community </a:t>
            </a:r>
            <a:r>
              <a:rPr lang="en-US" sz="4200" b="1" dirty="0">
                <a:latin typeface="Helvetica" pitchFamily="2" charset="0"/>
                <a:ea typeface="Geneva" panose="020B0503030404040204" pitchFamily="34" charset="0"/>
              </a:rPr>
              <a:t>prioritizes</a:t>
            </a:r>
            <a:r>
              <a:rPr lang="en-US" sz="4200" dirty="0">
                <a:latin typeface="Helvetica" pitchFamily="2" charset="0"/>
                <a:ea typeface="Geneva" panose="020B0503030404040204" pitchFamily="34" charset="0"/>
              </a:rPr>
              <a:t> ideas with broad engagement, high value, and use cases.</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Task forces refine priorities and </a:t>
            </a:r>
            <a:r>
              <a:rPr lang="en-US" sz="4200" b="1" dirty="0">
                <a:latin typeface="Helvetica" pitchFamily="2" charset="0"/>
                <a:ea typeface="Geneva" panose="020B0503030404040204" pitchFamily="34" charset="0"/>
              </a:rPr>
              <a:t>requirements</a:t>
            </a:r>
            <a:r>
              <a:rPr lang="en-US" sz="4200" dirty="0">
                <a:latin typeface="Helvetica" pitchFamily="2" charset="0"/>
                <a:ea typeface="Geneva" panose="020B0503030404040204" pitchFamily="34" charset="0"/>
              </a:rPr>
              <a:t>, connect with other communities.</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Refined ideas with strong backing are collected into </a:t>
            </a:r>
            <a:r>
              <a:rPr lang="en-US" sz="4200" b="1" dirty="0">
                <a:latin typeface="Helvetica" pitchFamily="2" charset="0"/>
                <a:ea typeface="Geneva" panose="020B0503030404040204" pitchFamily="34" charset="0"/>
              </a:rPr>
              <a:t>proposals</a:t>
            </a:r>
            <a:r>
              <a:rPr lang="en-US" sz="4200" dirty="0">
                <a:latin typeface="Helvetica" pitchFamily="2" charset="0"/>
                <a:ea typeface="Geneva" panose="020B0503030404040204" pitchFamily="34" charset="0"/>
              </a:rPr>
              <a:t>.</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Proposals “graduate” to formal </a:t>
            </a:r>
            <a:r>
              <a:rPr lang="en-US" sz="4200" b="1" dirty="0">
                <a:latin typeface="Helvetica" pitchFamily="2" charset="0"/>
                <a:ea typeface="Geneva" panose="020B0503030404040204" pitchFamily="34" charset="0"/>
              </a:rPr>
              <a:t>standardization</a:t>
            </a:r>
            <a:r>
              <a:rPr lang="en-US" sz="4200" dirty="0">
                <a:latin typeface="Helvetica" pitchFamily="2" charset="0"/>
                <a:ea typeface="Geneva" panose="020B0503030404040204" pitchFamily="34" charset="0"/>
              </a:rPr>
              <a:t> work in a working group.</a:t>
            </a:r>
          </a:p>
          <a:p>
            <a:pPr marL="742950" marR="0" indent="-742950" algn="l" defTabSz="821530" rtl="0" fontAlgn="auto" latinLnBrk="0" hangingPunct="0">
              <a:lnSpc>
                <a:spcPct val="100000"/>
              </a:lnSpc>
              <a:spcBef>
                <a:spcPts val="0"/>
              </a:spcBef>
              <a:spcAft>
                <a:spcPts val="0"/>
              </a:spcAft>
              <a:buClrTx/>
              <a:buSzTx/>
              <a:buFont typeface="+mj-lt"/>
              <a:buAutoNum type="arabicPeriod"/>
              <a:tabLst/>
            </a:pPr>
            <a:endPar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447323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Global Participation</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730345"/>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Publishing is diverse—</a:t>
            </a:r>
            <a:b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b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demographically, technologicall</a:t>
            </a:r>
            <a:r>
              <a:rPr lang="en-US" sz="4200" dirty="0">
                <a:latin typeface="Helvetica" pitchFamily="2" charset="0"/>
                <a:ea typeface="Geneva" panose="020B0503030404040204" pitchFamily="34" charset="0"/>
              </a:rPr>
              <a:t>y, and economically.</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Solutions that work for one business may not work for all.</a:t>
            </a: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Features that seem inclusive to an audience may be inaccessible to others.</a:t>
            </a: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Technologies that are infallible in one language may be clunky globally.</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For good standards work, broad </a:t>
            </a:r>
            <a:r>
              <a:rPr lang="en-US" sz="4200" b="1" dirty="0">
                <a:latin typeface="Helvetica" pitchFamily="2" charset="0"/>
                <a:ea typeface="Geneva" panose="020B0503030404040204" pitchFamily="34" charset="0"/>
              </a:rPr>
              <a:t>community </a:t>
            </a: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engagement is critical.</a:t>
            </a:r>
            <a:b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br>
            <a:endPar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Join the CG—anyone can</a:t>
            </a:r>
            <a:r>
              <a:rPr lang="en-US" sz="4200" b="1" dirty="0">
                <a:latin typeface="Helvetica" pitchFamily="2" charset="0"/>
                <a:ea typeface="Geneva" panose="020B0503030404040204" pitchFamily="34" charset="0"/>
              </a:rPr>
              <a:t>, and we need your voice.</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48025654"/>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28</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13181071" y="2486091"/>
            <a:ext cx="10180152" cy="70692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a:t>
            </a:r>
          </a:p>
          <a:p>
            <a:r>
              <a:rPr lang="fr-FR" dirty="0">
                <a:latin typeface="Avenir Next Condensed" panose="020B0506020202020204" pitchFamily="34" charset="0"/>
                <a:hlinkClick r:id="rId3"/>
              </a:rPr>
              <a:t>avneesh.sg@gmail.com</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Cristina Mussinelli</a:t>
            </a:r>
          </a:p>
          <a:p>
            <a:r>
              <a:rPr lang="fr-FR" dirty="0">
                <a:latin typeface="Avenir Next Condensed" panose="020B0506020202020204" pitchFamily="34" charset="0"/>
                <a:hlinkClick r:id="rId4"/>
              </a:rPr>
              <a:t>cristina.mussinelli@fondazionelia.org</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Mateus </a:t>
            </a:r>
            <a:r>
              <a:rPr lang="fr-FR" dirty="0" err="1">
                <a:latin typeface="Avenir Next Condensed" panose="020B0506020202020204" pitchFamily="34" charset="0"/>
              </a:rPr>
              <a:t>Teixiera</a:t>
            </a:r>
            <a:endParaRPr lang="fr-FR" dirty="0">
              <a:latin typeface="Avenir Next Condensed" panose="020B0506020202020204" pitchFamily="34" charset="0"/>
            </a:endParaRPr>
          </a:p>
          <a:p>
            <a:r>
              <a:rPr lang="fr-FR" dirty="0">
                <a:latin typeface="Avenir Next Condensed" panose="020B0506020202020204" pitchFamily="34" charset="0"/>
                <a:hlinkClick r:id="rId5"/>
              </a:rPr>
              <a:t>mteixeira@wwnorton.com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1" name="TextBox 10">
            <a:extLst>
              <a:ext uri="{FF2B5EF4-FFF2-40B4-BE49-F238E27FC236}">
                <a16:creationId xmlns:a16="http://schemas.microsoft.com/office/drawing/2014/main" id="{2045CB66-FD59-A74A-8C15-D021303F16C4}"/>
              </a:ext>
            </a:extLst>
          </p:cNvPr>
          <p:cNvSpPr txBox="1"/>
          <p:nvPr/>
        </p:nvSpPr>
        <p:spPr>
          <a:xfrm>
            <a:off x="3688471" y="4658321"/>
            <a:ext cx="7104506"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hlinkClick r:id="rId7"/>
              </a:rPr>
              <a:t>tsiegman@wiley.com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a:t>
            </a:r>
          </a:p>
          <a:p>
            <a:r>
              <a:rPr lang="nl-NL" dirty="0">
                <a:latin typeface="Avenir Next Condensed" panose="020B0506020202020204" pitchFamily="34" charset="0"/>
                <a:hlinkClick r:id="rId8"/>
              </a:rPr>
              <a:t>wendy.reid@rakuten.com</a:t>
            </a:r>
            <a:r>
              <a:rPr lang="nl-NL" dirty="0">
                <a:latin typeface="Avenir Next Condensed" panose="020B0506020202020204" pitchFamily="34" charset="0"/>
              </a:rPr>
              <a:t> </a:t>
            </a:r>
            <a:b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b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Tree>
    <p:extLst>
      <p:ext uri="{BB962C8B-B14F-4D97-AF65-F5344CB8AC3E}">
        <p14:creationId xmlns:p14="http://schemas.microsoft.com/office/powerpoint/2010/main" val="26580262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Resources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EPUB 3 Working Group Charter </a:t>
            </a:r>
            <a:r>
              <a:rPr lang="en-US" dirty="0">
                <a:latin typeface="+mn-lt"/>
                <a:hlinkClick r:id="rId3"/>
              </a:rPr>
              <a:t>https://www.w3.org/2020/06/proposed-epub-3-charter.html</a:t>
            </a:r>
            <a:endParaRPr lang="en-US" dirty="0">
              <a:latin typeface="+mn-lt"/>
            </a:endParaRPr>
          </a:p>
          <a:p>
            <a:pPr marL="685800" lvl="1" indent="-685800" algn="l">
              <a:buFont typeface="Arial" panose="020B0604020202020204" pitchFamily="34" charset="0"/>
              <a:buChar char="•"/>
            </a:pPr>
            <a:r>
              <a:rPr lang="fr-FR" dirty="0">
                <a:latin typeface="+mn-lt"/>
                <a:ea typeface="Geneva" panose="020B0503030404040204" pitchFamily="34" charset="0"/>
              </a:rPr>
              <a:t>W3C </a:t>
            </a:r>
            <a:r>
              <a:rPr lang="fr-FR" dirty="0" err="1">
                <a:latin typeface="+mn-lt"/>
                <a:ea typeface="Geneva" panose="020B0503030404040204" pitchFamily="34" charset="0"/>
              </a:rPr>
              <a:t>Audiobooks</a:t>
            </a:r>
            <a:r>
              <a:rPr lang="fr-FR" dirty="0">
                <a:latin typeface="+mn-lt"/>
                <a:ea typeface="Geneva" panose="020B0503030404040204" pitchFamily="34" charset="0"/>
              </a:rPr>
              <a:t> </a:t>
            </a:r>
            <a:r>
              <a:rPr lang="en-US" dirty="0">
                <a:latin typeface="+mn-lt"/>
                <a:hlinkClick r:id="rId4"/>
              </a:rPr>
              <a:t>https://www.w3.org/TR/audiobooks/</a:t>
            </a:r>
            <a:r>
              <a:rPr lang="en-US" dirty="0">
                <a:latin typeface="+mn-lt"/>
              </a:rPr>
              <a:t> </a:t>
            </a:r>
          </a:p>
          <a:p>
            <a:pPr marL="685800" lvl="1" indent="-685800" algn="l">
              <a:buFont typeface="Arial" panose="020B0604020202020204" pitchFamily="34" charset="0"/>
              <a:buChar char="•"/>
            </a:pPr>
            <a:r>
              <a:rPr lang="en-US" dirty="0">
                <a:latin typeface="+mn-lt"/>
                <a:ea typeface="Geneva" panose="020B0503030404040204" pitchFamily="34" charset="0"/>
              </a:rPr>
              <a:t>W3C Publication Manifest </a:t>
            </a:r>
            <a:r>
              <a:rPr lang="en-US" dirty="0">
                <a:latin typeface="+mn-lt"/>
                <a:ea typeface="Geneva" panose="020B0503030404040204" pitchFamily="34" charset="0"/>
                <a:hlinkClick r:id="rId5"/>
              </a:rPr>
              <a:t>https://www.w3.org/TR/pub-manifest/ </a:t>
            </a:r>
            <a:endParaRPr lang="en-US" dirty="0">
              <a:latin typeface="+mn-lt"/>
              <a:ea typeface="Geneva" panose="020B0503030404040204" pitchFamily="34" charset="0"/>
            </a:endParaRPr>
          </a:p>
          <a:p>
            <a:pPr marL="685800" lvl="1" indent="-685800" algn="l">
              <a:buFont typeface="Arial" panose="020B0604020202020204" pitchFamily="34" charset="0"/>
              <a:buChar char="•"/>
            </a:pPr>
            <a:r>
              <a:rPr lang="en-US" dirty="0">
                <a:latin typeface="+mn-lt"/>
                <a:ea typeface="Geneva" panose="020B0503030404040204" pitchFamily="34" charset="0"/>
              </a:rPr>
              <a:t>EPUB Accessibility 1.0 </a:t>
            </a:r>
            <a:r>
              <a:rPr lang="en-US" dirty="0">
                <a:latin typeface="+mn-lt"/>
                <a:ea typeface="Geneva" panose="020B0503030404040204" pitchFamily="34" charset="0"/>
                <a:hlinkClick r:id="rId6"/>
              </a:rPr>
              <a:t>http://www.w3.org/Submission/epub-a11y/</a:t>
            </a:r>
            <a:endParaRPr lang="fr-FR" dirty="0">
              <a:latin typeface="+mn-lt"/>
              <a:ea typeface="Geneva" panose="020B0503030404040204" pitchFamily="34" charset="0"/>
            </a:endParaRPr>
          </a:p>
          <a:p>
            <a:pPr marL="685800" lvl="1" indent="-685800" algn="l">
              <a:buFont typeface="Arial" panose="020B0604020202020204" pitchFamily="34" charset="0"/>
              <a:buChar char="•"/>
            </a:pPr>
            <a:r>
              <a:rPr lang="fr-FR" dirty="0">
                <a:latin typeface="+mn-lt"/>
                <a:ea typeface="Geneva" panose="020B0503030404040204" pitchFamily="34" charset="0"/>
              </a:rPr>
              <a:t>EU </a:t>
            </a:r>
            <a:r>
              <a:rPr lang="fr-FR" dirty="0" err="1">
                <a:latin typeface="+mn-lt"/>
                <a:ea typeface="Geneva" panose="020B0503030404040204" pitchFamily="34" charset="0"/>
              </a:rPr>
              <a:t>Accessibility</a:t>
            </a:r>
            <a:r>
              <a:rPr lang="fr-FR" dirty="0">
                <a:latin typeface="+mn-lt"/>
                <a:ea typeface="Geneva" panose="020B0503030404040204" pitchFamily="34" charset="0"/>
              </a:rPr>
              <a:t> </a:t>
            </a:r>
            <a:r>
              <a:rPr lang="fr-FR" dirty="0" err="1">
                <a:latin typeface="+mn-lt"/>
                <a:ea typeface="Geneva" panose="020B0503030404040204" pitchFamily="34" charset="0"/>
              </a:rPr>
              <a:t>Act</a:t>
            </a:r>
            <a:r>
              <a:rPr lang="fr-FR" dirty="0">
                <a:latin typeface="+mn-lt"/>
                <a:ea typeface="Geneva" panose="020B0503030404040204" pitchFamily="34" charset="0"/>
              </a:rPr>
              <a:t> </a:t>
            </a:r>
            <a:r>
              <a:rPr lang="en-US" u="sng" dirty="0">
                <a:latin typeface="+mn-lt"/>
                <a:hlinkClick r:id="rId7"/>
              </a:rPr>
              <a:t>https://eur-lex.europa.eu/legal-content/EN/TXT/HTML/?uri=CELEX:52015PC0615&amp;from=EN</a:t>
            </a:r>
            <a:endParaRPr lang="en-US" u="sng" dirty="0">
              <a:latin typeface="+mn-lt"/>
            </a:endParaRPr>
          </a:p>
          <a:p>
            <a:pPr marL="685800" lvl="1" indent="-685800" algn="l">
              <a:buFont typeface="Arial" panose="020B0604020202020204" pitchFamily="34" charset="0"/>
              <a:buChar char="•"/>
            </a:pPr>
            <a:r>
              <a:rPr kumimoji="0" lang="en-US" i="0" strike="noStrike" cap="none" spc="0" normalizeH="0" baseline="0" dirty="0">
                <a:ln>
                  <a:noFill/>
                </a:ln>
                <a:solidFill>
                  <a:srgbClr val="000000"/>
                </a:solidFill>
                <a:effectLst/>
                <a:uFillTx/>
                <a:latin typeface="+mn-lt"/>
                <a:ea typeface="Geneva" panose="020B0503030404040204" pitchFamily="34" charset="0"/>
                <a:sym typeface="Helvetica Light"/>
              </a:rPr>
              <a:t>EPUB Survey Results</a:t>
            </a:r>
            <a:r>
              <a:rPr kumimoji="0" lang="en-US" i="0" u="sng" strike="noStrike" cap="none" spc="0" normalizeH="0" baseline="0" dirty="0">
                <a:ln>
                  <a:noFill/>
                </a:ln>
                <a:solidFill>
                  <a:srgbClr val="000000"/>
                </a:solidFill>
                <a:effectLst/>
                <a:uFillTx/>
                <a:latin typeface="+mn-lt"/>
                <a:ea typeface="Geneva" panose="020B0503030404040204" pitchFamily="34" charset="0"/>
                <a:sym typeface="Helvetica Light"/>
              </a:rPr>
              <a:t> </a:t>
            </a:r>
            <a:r>
              <a:rPr lang="en-CA" dirty="0">
                <a:latin typeface="+mn-lt"/>
                <a:ea typeface="Geneva" panose="020B0503030404040204" pitchFamily="34" charset="0"/>
                <a:hlinkClick r:id="rId8"/>
              </a:rPr>
              <a:t>https://docs.google.com/presentation/d/11KjkTzyuOeDLlCiAccQYSJ5J-vNHJ_s2U3r4ws1FPLA/edit?usp=sharing </a:t>
            </a:r>
            <a:endParaRPr lang="en-CA" dirty="0">
              <a:latin typeface="+mn-lt"/>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894405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What is Publishing@W3C</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3</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5155532" y="3345706"/>
            <a:ext cx="14055127"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Co-Chair Publishing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Steering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en-US" sz="5000" b="0" i="0" u="none" strike="noStrike" cap="none" spc="0" normalizeH="0" baseline="0" dirty="0">
                <a:ln>
                  <a:noFill/>
                </a:ln>
                <a:solidFill>
                  <a:srgbClr val="000000"/>
                </a:solidFill>
                <a:effectLst/>
                <a:uFillTx/>
                <a:latin typeface="Avenir Next Condensed" panose="020B0506020202020204" pitchFamily="34" charset="0"/>
                <a:sym typeface="Helvetica Light"/>
              </a:rPr>
              <a:t>Committee</a:t>
            </a:r>
            <a:r>
              <a:rPr lang="en-US" dirty="0">
                <a:latin typeface="Avenir Next Condensed" panose="020B0506020202020204" pitchFamily="34" charset="0"/>
              </a:rPr>
              <a:t> and</a:t>
            </a:r>
            <a:r>
              <a:rPr kumimoji="0" lang="en-US" sz="5000" b="0" i="0" u="none" strike="noStrike" cap="none" spc="0" normalizeH="0" baseline="0" dirty="0">
                <a:ln>
                  <a:noFill/>
                </a:ln>
                <a:solidFill>
                  <a:srgbClr val="000000"/>
                </a:solidFill>
                <a:effectLst/>
                <a:uFillTx/>
                <a:latin typeface="Avenir Next Condensed" panose="020B0506020202020204" pitchFamily="34" charset="0"/>
                <a:sym typeface="Helvetica Light"/>
              </a:rPr>
              <a:t> Working Group</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Advisory</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Board</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Member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7879016" y="5853168"/>
            <a:ext cx="8608124"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2020, Publishing Webinar</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6808633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4</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49167" y="2435125"/>
            <a:ext cx="21308149" cy="7207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Working Group (</a:t>
            </a:r>
            <a:r>
              <a:rPr lang="fr-FR" dirty="0" err="1">
                <a:latin typeface="+mn-lt"/>
                <a:ea typeface="Geneva" panose="020B0503030404040204" pitchFamily="34" charset="0"/>
              </a:rPr>
              <a:t>closing</a:t>
            </a:r>
            <a:r>
              <a:rPr lang="fr-FR" dirty="0">
                <a:latin typeface="+mn-lt"/>
                <a:ea typeface="Geneva" panose="020B0503030404040204" pitchFamily="34" charset="0"/>
              </a:rPr>
              <a:t> in </a:t>
            </a:r>
            <a:r>
              <a:rPr lang="fr-FR" dirty="0" err="1">
                <a:latin typeface="+mn-lt"/>
                <a:ea typeface="Geneva" panose="020B0503030404040204" pitchFamily="34" charset="0"/>
              </a:rPr>
              <a:t>September</a:t>
            </a:r>
            <a:r>
              <a:rPr lang="fr-FR" dirty="0">
                <a:latin typeface="+mn-lt"/>
                <a:ea typeface="Geneva" panose="020B0503030404040204" pitchFamily="34" charset="0"/>
              </a:rPr>
              <a:t>)</a:t>
            </a:r>
          </a:p>
          <a:p>
            <a:pPr marL="914400" lvl="2" indent="-685800" algn="l">
              <a:buFont typeface="Arial" panose="020B0604020202020204" pitchFamily="34" charset="0"/>
              <a:buChar char="•"/>
            </a:pPr>
            <a:r>
              <a:rPr lang="fr-FR" sz="4000" dirty="0">
                <a:latin typeface="+mn-lt"/>
                <a:ea typeface="Geneva" panose="020B0503030404040204" pitchFamily="34" charset="0"/>
              </a:rPr>
              <a:t>Major </a:t>
            </a:r>
            <a:r>
              <a:rPr lang="fr-FR" sz="4000" dirty="0" err="1">
                <a:latin typeface="+mn-lt"/>
                <a:ea typeface="Geneva" panose="020B0503030404040204" pitchFamily="34" charset="0"/>
              </a:rPr>
              <a:t>accomplishments</a:t>
            </a:r>
            <a:r>
              <a:rPr lang="fr-FR" sz="4000" dirty="0">
                <a:latin typeface="+mn-lt"/>
                <a:ea typeface="Geneva" panose="020B0503030404040204" pitchFamily="34" charset="0"/>
              </a:rPr>
              <a:t>: </a:t>
            </a:r>
            <a:r>
              <a:rPr lang="fr-FR" sz="4000" dirty="0" err="1">
                <a:latin typeface="+mn-lt"/>
                <a:ea typeface="Geneva" panose="020B0503030404040204" pitchFamily="34" charset="0"/>
              </a:rPr>
              <a:t>Audiobooks</a:t>
            </a:r>
            <a:r>
              <a:rPr lang="fr-FR" sz="4000" dirty="0">
                <a:latin typeface="+mn-lt"/>
                <a:ea typeface="Geneva" panose="020B0503030404040204" pitchFamily="34" charset="0"/>
              </a:rPr>
              <a:t> </a:t>
            </a:r>
            <a:r>
              <a:rPr lang="fr-FR" sz="4000" dirty="0" err="1">
                <a:latin typeface="+mn-lt"/>
                <a:ea typeface="Geneva" panose="020B0503030404040204" pitchFamily="34" charset="0"/>
              </a:rPr>
              <a:t>specification</a:t>
            </a:r>
            <a:r>
              <a:rPr lang="fr-FR" sz="4000" dirty="0">
                <a:latin typeface="+mn-lt"/>
                <a:ea typeface="Geneva" panose="020B0503030404040204" pitchFamily="34" charset="0"/>
              </a:rPr>
              <a:t>, Publication </a:t>
            </a:r>
            <a:r>
              <a:rPr lang="fr-FR" sz="4000" dirty="0" err="1">
                <a:latin typeface="+mn-lt"/>
                <a:ea typeface="Geneva" panose="020B0503030404040204" pitchFamily="34" charset="0"/>
              </a:rPr>
              <a:t>Manifest</a:t>
            </a:r>
            <a:endParaRPr lang="fr-FR" sz="4000" dirty="0">
              <a:latin typeface="+mn-lt"/>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EPUB 3 Working Group (</a:t>
            </a:r>
            <a:r>
              <a:rPr kumimoji="0" lang="fr-FR" b="0" i="0" u="none" strike="noStrike" cap="none" spc="0" normalizeH="0" baseline="0" dirty="0" err="1">
                <a:ln>
                  <a:noFill/>
                </a:ln>
                <a:solidFill>
                  <a:srgbClr val="000000"/>
                </a:solidFill>
                <a:effectLst/>
                <a:uFillTx/>
                <a:latin typeface="+mn-lt"/>
                <a:ea typeface="Geneva" panose="020B0503030404040204" pitchFamily="34" charset="0"/>
                <a:sym typeface="Helvetica Light"/>
              </a:rPr>
              <a:t>starting</a:t>
            </a: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 in </a:t>
            </a:r>
            <a:r>
              <a:rPr kumimoji="0" lang="fr-FR" b="0" i="0" u="none" strike="noStrike" cap="none" spc="0" normalizeH="0" baseline="0" dirty="0" err="1">
                <a:ln>
                  <a:noFill/>
                </a:ln>
                <a:solidFill>
                  <a:srgbClr val="000000"/>
                </a:solidFill>
                <a:effectLst/>
                <a:uFillTx/>
                <a:latin typeface="+mn-lt"/>
                <a:ea typeface="Geneva" panose="020B0503030404040204" pitchFamily="34" charset="0"/>
                <a:sym typeface="Helvetica Light"/>
              </a:rPr>
              <a:t>September</a:t>
            </a: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a:t>
            </a:r>
          </a:p>
          <a:p>
            <a:pPr marL="914400" lvl="3" indent="-685800" algn="l">
              <a:buFont typeface="Courier New" panose="02070309020205020404" pitchFamily="49" charset="0"/>
              <a:buChar char="o"/>
            </a:pPr>
            <a:r>
              <a:rPr lang="fr-FR" sz="4000" dirty="0">
                <a:latin typeface="+mn-lt"/>
                <a:ea typeface="Geneva" panose="020B0503030404040204" pitchFamily="34" charset="0"/>
              </a:rPr>
              <a:t>Chairs: Dave Cramer, Hachette Book Group, Wendy Reid, </a:t>
            </a:r>
            <a:r>
              <a:rPr lang="fr-FR" sz="4000" dirty="0" err="1">
                <a:latin typeface="+mn-lt"/>
                <a:ea typeface="Geneva" panose="020B0503030404040204" pitchFamily="34" charset="0"/>
              </a:rPr>
              <a:t>Rakuten</a:t>
            </a:r>
            <a:r>
              <a:rPr lang="fr-FR" sz="4000" dirty="0">
                <a:latin typeface="+mn-lt"/>
                <a:ea typeface="Geneva" panose="020B0503030404040204" pitchFamily="34" charset="0"/>
              </a:rPr>
              <a:t> Kobo, </a:t>
            </a:r>
            <a:r>
              <a:rPr lang="fr-FR" sz="4000" dirty="0" err="1">
                <a:latin typeface="+mn-lt"/>
                <a:ea typeface="Geneva" panose="020B0503030404040204" pitchFamily="34" charset="0"/>
              </a:rPr>
              <a:t>Shinya</a:t>
            </a:r>
            <a:r>
              <a:rPr lang="fr-FR" sz="4000" dirty="0">
                <a:latin typeface="+mn-lt"/>
                <a:ea typeface="Geneva" panose="020B0503030404040204" pitchFamily="34" charset="0"/>
              </a:rPr>
              <a:t> </a:t>
            </a:r>
            <a:r>
              <a:rPr lang="fr-FR" sz="4000" dirty="0" err="1">
                <a:latin typeface="+mn-lt"/>
                <a:ea typeface="Geneva" panose="020B0503030404040204" pitchFamily="34" charset="0"/>
              </a:rPr>
              <a:t>Takami</a:t>
            </a:r>
            <a:r>
              <a:rPr lang="fr-FR" sz="4000" dirty="0">
                <a:latin typeface="+mn-lt"/>
                <a:ea typeface="Geneva" panose="020B0503030404040204" pitchFamily="34" charset="0"/>
              </a:rPr>
              <a:t>, </a:t>
            </a:r>
            <a:r>
              <a:rPr lang="fr-FR" sz="4000" dirty="0" err="1">
                <a:latin typeface="+mn-lt"/>
                <a:ea typeface="Geneva" panose="020B0503030404040204" pitchFamily="34" charset="0"/>
              </a:rPr>
              <a:t>Kadokawa</a:t>
            </a:r>
            <a:r>
              <a:rPr lang="fr-FR" sz="4000" dirty="0">
                <a:latin typeface="+mn-lt"/>
                <a:ea typeface="Geneva" panose="020B0503030404040204" pitchFamily="34" charset="0"/>
              </a:rPr>
              <a:t> / </a:t>
            </a:r>
            <a:r>
              <a:rPr lang="fr-FR" sz="4000" dirty="0" err="1">
                <a:latin typeface="+mn-lt"/>
                <a:ea typeface="Geneva" panose="020B0503030404040204" pitchFamily="34" charset="0"/>
              </a:rPr>
              <a:t>Bookwalker</a:t>
            </a:r>
            <a:endParaRPr lang="fr-FR" sz="4000" dirty="0">
              <a:latin typeface="+mn-lt"/>
              <a:ea typeface="Geneva" panose="020B0503030404040204" pitchFamily="34" charset="0"/>
            </a:endParaRPr>
          </a:p>
          <a:p>
            <a:pPr marL="914400" lvl="3" indent="-685800" algn="l">
              <a:buFont typeface="Courier New" panose="02070309020205020404" pitchFamily="49" charset="0"/>
              <a:buChar char="o"/>
            </a:pPr>
            <a:r>
              <a:rPr lang="fr-FR" sz="4000" dirty="0">
                <a:latin typeface="+mn-lt"/>
                <a:ea typeface="Geneva" panose="020B0503030404040204" pitchFamily="34" charset="0"/>
              </a:rPr>
              <a:t>Focus: system </a:t>
            </a:r>
            <a:r>
              <a:rPr lang="fr-FR" sz="4000" dirty="0" err="1">
                <a:latin typeface="+mn-lt"/>
                <a:ea typeface="Geneva" panose="020B0503030404040204" pitchFamily="34" charset="0"/>
              </a:rPr>
              <a:t>reading</a:t>
            </a:r>
            <a:r>
              <a:rPr lang="fr-FR" sz="4000" dirty="0">
                <a:latin typeface="+mn-lt"/>
                <a:ea typeface="Geneva" panose="020B0503030404040204" pitchFamily="34" charset="0"/>
              </a:rPr>
              <a:t> system </a:t>
            </a:r>
            <a:r>
              <a:rPr lang="fr-FR" sz="4000" dirty="0" err="1">
                <a:latin typeface="+mn-lt"/>
                <a:ea typeface="Geneva" panose="020B0503030404040204" pitchFamily="34" charset="0"/>
              </a:rPr>
              <a:t>conformance</a:t>
            </a:r>
            <a:r>
              <a:rPr lang="fr-FR" sz="4000" dirty="0">
                <a:latin typeface="+mn-lt"/>
                <a:ea typeface="Geneva" panose="020B0503030404040204" pitchFamily="34" charset="0"/>
              </a:rPr>
              <a:t>, test suite, errata, EPUB </a:t>
            </a:r>
            <a:r>
              <a:rPr lang="fr-FR" sz="4000" dirty="0" err="1">
                <a:latin typeface="+mn-lt"/>
                <a:ea typeface="Geneva" panose="020B0503030404040204" pitchFamily="34" charset="0"/>
              </a:rPr>
              <a:t>accessibility</a:t>
            </a:r>
            <a:r>
              <a:rPr lang="fr-FR" sz="4000" dirty="0">
                <a:latin typeface="+mn-lt"/>
                <a:ea typeface="Geneva" panose="020B0503030404040204" pitchFamily="34" charset="0"/>
              </a:rPr>
              <a:t> </a:t>
            </a:r>
            <a:r>
              <a:rPr lang="fr-FR" sz="4000" dirty="0" err="1">
                <a:latin typeface="+mn-lt"/>
                <a:ea typeface="Geneva" panose="020B0503030404040204" pitchFamily="34" charset="0"/>
              </a:rPr>
              <a:t>while</a:t>
            </a:r>
            <a:r>
              <a:rPr lang="fr-FR" sz="4000" dirty="0">
                <a:latin typeface="+mn-lt"/>
                <a:ea typeface="Geneva" panose="020B0503030404040204" pitchFamily="34" charset="0"/>
              </a:rPr>
              <a:t> </a:t>
            </a:r>
            <a:r>
              <a:rPr lang="fr-FR" sz="4000" dirty="0" err="1">
                <a:latin typeface="+mn-lt"/>
                <a:ea typeface="Geneva" panose="020B0503030404040204" pitchFamily="34" charset="0"/>
              </a:rPr>
              <a:t>maintaining</a:t>
            </a:r>
            <a:r>
              <a:rPr lang="fr-FR" sz="4000" dirty="0">
                <a:latin typeface="+mn-lt"/>
                <a:ea typeface="Geneva" panose="020B0503030404040204" pitchFamily="34" charset="0"/>
              </a:rPr>
              <a:t> </a:t>
            </a:r>
            <a:r>
              <a:rPr lang="fr-FR" sz="4000" dirty="0" err="1">
                <a:latin typeface="+mn-lt"/>
                <a:ea typeface="Geneva" panose="020B0503030404040204" pitchFamily="34" charset="0"/>
              </a:rPr>
              <a:t>backward</a:t>
            </a:r>
            <a:r>
              <a:rPr lang="fr-FR" sz="4000" dirty="0">
                <a:latin typeface="+mn-lt"/>
                <a:ea typeface="Geneva" panose="020B0503030404040204" pitchFamily="34" charset="0"/>
              </a:rPr>
              <a:t> compatibility</a:t>
            </a: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909460" y="121756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Business Group</a:t>
            </a:r>
          </a:p>
          <a:p>
            <a:pPr marL="914400" lvl="3" indent="-685800" algn="l">
              <a:buFont typeface="Courier New" panose="02070309020205020404" pitchFamily="49" charset="0"/>
              <a:buChar char="o"/>
            </a:pPr>
            <a:r>
              <a:rPr lang="fr-FR" sz="4000" dirty="0">
                <a:latin typeface="+mn-lt"/>
                <a:ea typeface="Geneva" panose="020B0503030404040204" pitchFamily="34" charset="0"/>
              </a:rPr>
              <a:t>Chairs: Liisa McCloy-Kelley, Penguin </a:t>
            </a:r>
            <a:r>
              <a:rPr lang="fr-FR" sz="4000" dirty="0" err="1">
                <a:latin typeface="+mn-lt"/>
                <a:ea typeface="Geneva" panose="020B0503030404040204" pitchFamily="34" charset="0"/>
              </a:rPr>
              <a:t>Random</a:t>
            </a:r>
            <a:r>
              <a:rPr lang="fr-FR" sz="4000" dirty="0">
                <a:latin typeface="+mn-lt"/>
                <a:ea typeface="Geneva" panose="020B0503030404040204" pitchFamily="34" charset="0"/>
              </a:rPr>
              <a:t> House, Cristina Mussinelli, Fondazione LIA, </a:t>
            </a:r>
            <a:r>
              <a:rPr lang="fr-FR" sz="4000" dirty="0" err="1">
                <a:latin typeface="+mn-lt"/>
                <a:ea typeface="Geneva" panose="020B0503030404040204" pitchFamily="34" charset="0"/>
              </a:rPr>
              <a:t>Daihei</a:t>
            </a:r>
            <a:r>
              <a:rPr lang="fr-FR" sz="4000" dirty="0">
                <a:latin typeface="+mn-lt"/>
                <a:ea typeface="Geneva" panose="020B0503030404040204" pitchFamily="34" charset="0"/>
              </a:rPr>
              <a:t> </a:t>
            </a:r>
            <a:r>
              <a:rPr lang="fr-FR" sz="4000" dirty="0" err="1">
                <a:latin typeface="+mn-lt"/>
                <a:ea typeface="Geneva" panose="020B0503030404040204" pitchFamily="34" charset="0"/>
              </a:rPr>
              <a:t>Shiohama</a:t>
            </a:r>
            <a:r>
              <a:rPr lang="fr-FR" sz="4000" dirty="0">
                <a:latin typeface="+mn-lt"/>
                <a:ea typeface="Geneva" panose="020B0503030404040204" pitchFamily="34" charset="0"/>
              </a:rPr>
              <a:t> </a:t>
            </a:r>
            <a:r>
              <a:rPr lang="fr-FR" sz="4000" dirty="0" err="1">
                <a:latin typeface="+mn-lt"/>
                <a:ea typeface="Geneva" panose="020B0503030404040204" pitchFamily="34" charset="0"/>
              </a:rPr>
              <a:t>MediaDo</a:t>
            </a:r>
            <a:endParaRPr lang="fr-FR" sz="4000" dirty="0">
              <a:latin typeface="+mn-lt"/>
              <a:ea typeface="Geneva" panose="020B0503030404040204" pitchFamily="34" charset="0"/>
            </a:endParaRPr>
          </a:p>
          <a:p>
            <a:pPr marL="914400" lvl="3" indent="-685800" algn="l">
              <a:buFont typeface="Courier New" panose="02070309020205020404" pitchFamily="49" charset="0"/>
              <a:buChar char="o"/>
            </a:pPr>
            <a:r>
              <a:rPr lang="fr-FR" sz="4000" dirty="0" err="1">
                <a:latin typeface="+mn-lt"/>
                <a:ea typeface="Geneva" panose="020B0503030404040204" pitchFamily="34" charset="0"/>
              </a:rPr>
              <a:t>Discuss</a:t>
            </a:r>
            <a:r>
              <a:rPr lang="fr-FR" sz="4000" dirty="0">
                <a:latin typeface="+mn-lt"/>
                <a:ea typeface="Geneva" panose="020B0503030404040204" pitchFamily="34" charset="0"/>
              </a:rPr>
              <a:t> business </a:t>
            </a:r>
            <a:r>
              <a:rPr lang="fr-FR" sz="4000" dirty="0" err="1">
                <a:latin typeface="+mn-lt"/>
                <a:ea typeface="Geneva" panose="020B0503030404040204" pitchFamily="34" charset="0"/>
              </a:rPr>
              <a:t>needs</a:t>
            </a:r>
            <a:r>
              <a:rPr lang="fr-FR" sz="4000" dirty="0">
                <a:latin typeface="+mn-lt"/>
                <a:ea typeface="Geneva" panose="020B0503030404040204" pitchFamily="34" charset="0"/>
              </a:rPr>
              <a:t>, use cases. Showcase platforms and </a:t>
            </a:r>
            <a:r>
              <a:rPr lang="fr-FR" sz="4000" dirty="0" err="1">
                <a:latin typeface="+mn-lt"/>
                <a:ea typeface="Geneva" panose="020B0503030404040204" pitchFamily="34" charset="0"/>
              </a:rPr>
              <a:t>other</a:t>
            </a:r>
            <a:r>
              <a:rPr lang="fr-FR" sz="4000" dirty="0">
                <a:latin typeface="+mn-lt"/>
                <a:ea typeface="Geneva" panose="020B0503030404040204" pitchFamily="34" charset="0"/>
              </a:rPr>
              <a:t> W3C </a:t>
            </a:r>
            <a:r>
              <a:rPr lang="fr-FR" sz="4000" dirty="0" err="1">
                <a:latin typeface="+mn-lt"/>
                <a:ea typeface="Geneva" panose="020B0503030404040204" pitchFamily="34" charset="0"/>
              </a:rPr>
              <a:t>materials</a:t>
            </a:r>
            <a:r>
              <a:rPr lang="fr-FR" sz="4000" dirty="0">
                <a:latin typeface="+mn-lt"/>
                <a:ea typeface="Geneva" panose="020B0503030404040204" pitchFamily="34" charset="0"/>
              </a:rPr>
              <a:t>.</a:t>
            </a: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Publishing Community Group</a:t>
            </a:r>
          </a:p>
          <a:p>
            <a:pPr marL="914400" lvl="2" indent="-685800" algn="l">
              <a:buFont typeface="Courier New" panose="02070309020205020404" pitchFamily="49" charset="0"/>
              <a:buChar char="o"/>
            </a:pPr>
            <a:r>
              <a:rPr lang="fr-FR" sz="4000" dirty="0">
                <a:latin typeface="+mn-lt"/>
                <a:ea typeface="Geneva" panose="020B0503030404040204" pitchFamily="34" charset="0"/>
              </a:rPr>
              <a:t>Chairs: Mateus Teixeira, WW Norton, Jeff Xu, </a:t>
            </a:r>
            <a:r>
              <a:rPr lang="fr-FR" sz="4000" dirty="0" err="1">
                <a:latin typeface="+mn-lt"/>
                <a:ea typeface="Geneva" panose="020B0503030404040204" pitchFamily="34" charset="0"/>
              </a:rPr>
              <a:t>Rakuten</a:t>
            </a:r>
            <a:endParaRPr lang="fr-FR" sz="4000" dirty="0">
              <a:latin typeface="+mn-lt"/>
              <a:ea typeface="Geneva" panose="020B0503030404040204" pitchFamily="34" charset="0"/>
            </a:endParaRPr>
          </a:p>
          <a:p>
            <a:pPr marL="914400" lvl="2" indent="-685800" algn="l">
              <a:buFont typeface="Courier New" panose="02070309020205020404" pitchFamily="49" charset="0"/>
              <a:buChar char="o"/>
            </a:pPr>
            <a:r>
              <a:rPr kumimoji="0" lang="fr-FR" sz="4000" b="0" i="0" u="none" strike="noStrike" cap="none" spc="0" normalizeH="0" baseline="0" dirty="0" err="1">
                <a:ln>
                  <a:noFill/>
                </a:ln>
                <a:solidFill>
                  <a:srgbClr val="000000"/>
                </a:solidFill>
                <a:effectLst/>
                <a:uFillTx/>
                <a:latin typeface="+mn-lt"/>
                <a:ea typeface="Geneva" panose="020B0503030404040204" pitchFamily="34" charset="0"/>
                <a:sym typeface="Helvetica Light"/>
              </a:rPr>
              <a:t>Incubate</a:t>
            </a:r>
            <a:r>
              <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rPr>
              <a:t> </a:t>
            </a:r>
            <a:r>
              <a:rPr lang="fr-FR" sz="4000" dirty="0">
                <a:latin typeface="+mn-lt"/>
                <a:ea typeface="Geneva" panose="020B0503030404040204" pitchFamily="34" charset="0"/>
              </a:rPr>
              <a:t>new </a:t>
            </a:r>
            <a:r>
              <a:rPr lang="fr-FR" sz="4000" dirty="0" err="1">
                <a:latin typeface="+mn-lt"/>
                <a:ea typeface="Geneva" panose="020B0503030404040204" pitchFamily="34" charset="0"/>
              </a:rPr>
              <a:t>ideas</a:t>
            </a:r>
            <a:r>
              <a:rPr lang="fr-FR" sz="4000" dirty="0">
                <a:latin typeface="+mn-lt"/>
                <a:ea typeface="Geneva" panose="020B0503030404040204" pitchFamily="34" charset="0"/>
              </a:rPr>
              <a:t> to </a:t>
            </a:r>
            <a:r>
              <a:rPr lang="fr-FR" sz="4000" dirty="0" err="1">
                <a:latin typeface="+mn-lt"/>
                <a:ea typeface="Geneva" panose="020B0503030404040204" pitchFamily="34" charset="0"/>
              </a:rPr>
              <a:t>send</a:t>
            </a:r>
            <a:r>
              <a:rPr lang="fr-FR" sz="4000" dirty="0">
                <a:latin typeface="+mn-lt"/>
                <a:ea typeface="Geneva" panose="020B0503030404040204" pitchFamily="34" charset="0"/>
              </a:rPr>
              <a:t> to Working Groups</a:t>
            </a:r>
            <a:endPar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endParaRPr lang="fr-FR" dirty="0">
              <a:latin typeface="+mn-lt"/>
              <a:ea typeface="Geneva" panose="020B0503030404040204" pitchFamily="34" charset="0"/>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a:t>
            </a:r>
            <a:r>
              <a:rPr lang="fr-FR" dirty="0" err="1">
                <a:latin typeface="+mn-lt"/>
                <a:ea typeface="Geneva" panose="020B0503030404040204" pitchFamily="34" charset="0"/>
              </a:rPr>
              <a:t>Steering</a:t>
            </a:r>
            <a:r>
              <a:rPr lang="fr-FR" dirty="0">
                <a:latin typeface="+mn-lt"/>
                <a:ea typeface="Geneva" panose="020B0503030404040204" pitchFamily="34" charset="0"/>
              </a:rPr>
              <a:t> </a:t>
            </a:r>
            <a:r>
              <a:rPr lang="fr-FR" dirty="0" err="1">
                <a:latin typeface="+mn-lt"/>
                <a:ea typeface="Geneva" panose="020B0503030404040204" pitchFamily="34" charset="0"/>
              </a:rPr>
              <a:t>Committee</a:t>
            </a:r>
            <a:endParaRPr lang="fr-FR" dirty="0">
              <a:latin typeface="+mn-lt"/>
              <a:ea typeface="Geneva" panose="020B0503030404040204" pitchFamily="34" charset="0"/>
            </a:endParaRPr>
          </a:p>
          <a:p>
            <a:pPr marL="914400" lvl="2" indent="-685800" algn="l">
              <a:buFont typeface="Courier New" panose="02070309020205020404" pitchFamily="49" charset="0"/>
              <a:buChar char="o"/>
            </a:pPr>
            <a:r>
              <a:rPr lang="fr-FR" sz="4000" dirty="0" err="1">
                <a:latin typeface="+mn-lt"/>
                <a:ea typeface="Geneva" panose="020B0503030404040204" pitchFamily="34" charset="0"/>
              </a:rPr>
              <a:t>oversight</a:t>
            </a:r>
            <a:r>
              <a:rPr lang="fr-FR" sz="4000" dirty="0">
                <a:latin typeface="+mn-lt"/>
                <a:ea typeface="Geneva" panose="020B0503030404040204" pitchFamily="34" charset="0"/>
              </a:rPr>
              <a:t> </a:t>
            </a:r>
            <a:r>
              <a:rPr lang="fr-FR" sz="4000" dirty="0" err="1">
                <a:latin typeface="+mn-lt"/>
                <a:ea typeface="Geneva" panose="020B0503030404040204" pitchFamily="34" charset="0"/>
              </a:rPr>
              <a:t>committee</a:t>
            </a:r>
            <a:r>
              <a:rPr lang="fr-FR" sz="4000" dirty="0">
                <a:latin typeface="+mn-lt"/>
                <a:ea typeface="Geneva" panose="020B0503030404040204" pitchFamily="34" charset="0"/>
              </a:rPr>
              <a:t>, all chairs, W3C staff</a:t>
            </a:r>
            <a:endPar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0991204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404824" y="1693067"/>
            <a:ext cx="16135856" cy="1589488"/>
          </a:xfrm>
          <a:prstGeom prst="rect">
            <a:avLst/>
          </a:prstGeom>
        </p:spPr>
        <p:txBody>
          <a:bodyPr anchor="ctr">
            <a:normAutofit/>
          </a:bodyPr>
          <a:lstStyle/>
          <a:p>
            <a:r>
              <a:rPr lang="it-IT" dirty="0" err="1"/>
              <a:t>goals</a:t>
            </a:r>
            <a:r>
              <a:rPr lang="it-IT" dirty="0"/>
              <a:t> of </a:t>
            </a:r>
            <a:r>
              <a:rPr lang="it-IT" dirty="0" err="1"/>
              <a:t>renewed</a:t>
            </a:r>
            <a:r>
              <a:rPr lang="it-IT" dirty="0"/>
              <a:t> Publishing@W3C </a:t>
            </a:r>
            <a:r>
              <a:rPr lang="it-IT" dirty="0" err="1"/>
              <a:t>activity</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6</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468657" y="3345706"/>
            <a:ext cx="9428861"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dirty="0">
                <a:latin typeface="Avenir Next Condensed" panose="020B0506020202020204" pitchFamily="34" charset="0"/>
              </a:rPr>
              <a:t>Cristina Mussinelli</a:t>
            </a:r>
          </a:p>
          <a:p>
            <a:r>
              <a:rPr lang="fr-FR" dirty="0" err="1">
                <a:latin typeface="Avenir Next Condensed" panose="020B0506020202020204" pitchFamily="34" charset="0"/>
              </a:rPr>
              <a:t>Secretary</a:t>
            </a:r>
            <a:r>
              <a:rPr lang="fr-FR" dirty="0">
                <a:latin typeface="Avenir Next Condensed" panose="020B0506020202020204" pitchFamily="34" charset="0"/>
              </a:rPr>
              <a:t> General </a:t>
            </a:r>
            <a:r>
              <a:rPr lang="fr-FR" dirty="0" err="1">
                <a:latin typeface="Avenir Next Condensed" panose="020B0506020202020204" pitchFamily="34" charset="0"/>
              </a:rPr>
              <a:t>Fondazione</a:t>
            </a:r>
            <a:r>
              <a:rPr lang="fr-FR" dirty="0">
                <a:latin typeface="Avenir Next Condensed" panose="020B0506020202020204" pitchFamily="34" charset="0"/>
              </a:rPr>
              <a:t> LIA </a:t>
            </a:r>
          </a:p>
          <a:p>
            <a:r>
              <a:rPr lang="fr-FR" dirty="0">
                <a:latin typeface="Avenir Next Condensed" panose="020B0506020202020204" pitchFamily="34" charset="0"/>
              </a:rPr>
              <a:t>Co-Chair W3C </a:t>
            </a:r>
            <a:r>
              <a:rPr lang="it-IT" dirty="0">
                <a:latin typeface="Avenir Next Condensed" panose="020B0506020202020204" pitchFamily="34" charset="0"/>
              </a:rPr>
              <a:t>Publishing Business Group</a:t>
            </a:r>
            <a:endParaRPr lang="fr-FR" dirty="0">
              <a:latin typeface="Avenir Next Condensed" panose="020B0506020202020204" pitchFamily="34" charset="0"/>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8512439" y="6702591"/>
            <a:ext cx="7402666"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 </a:t>
            </a:r>
            <a:r>
              <a:rPr lang="it-IT" dirty="0">
                <a:latin typeface="Avenir Next Condensed" panose="020B0506020202020204" pitchFamily="34" charset="0"/>
              </a:rPr>
              <a:t>Publishing </a:t>
            </a:r>
            <a:r>
              <a:rPr lang="it-IT" dirty="0" err="1">
                <a:latin typeface="Avenir Next Condensed" panose="020B0506020202020204" pitchFamily="34" charset="0"/>
              </a:rPr>
              <a:t>Webinar</a:t>
            </a:r>
            <a:endParaRPr lang="it-IT" b="1" dirty="0"/>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21251662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New commitments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363586" y="1578867"/>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endParaRPr lang="it-IT" dirty="0"/>
          </a:p>
          <a:p>
            <a:pPr marL="685800" indent="-685800" algn="l">
              <a:buFont typeface="Arial" panose="020B0604020202020204" pitchFamily="34" charset="0"/>
              <a:buChar char="•"/>
            </a:pPr>
            <a:r>
              <a:rPr lang="en-US" dirty="0">
                <a:latin typeface="+mn-lt"/>
              </a:rPr>
              <a:t>Securing a </a:t>
            </a:r>
            <a:r>
              <a:rPr lang="en-US" b="1" dirty="0">
                <a:latin typeface="+mn-lt"/>
              </a:rPr>
              <a:t>strong future for EPUB </a:t>
            </a:r>
            <a:r>
              <a:rPr lang="en-US" dirty="0">
                <a:latin typeface="+mn-lt"/>
              </a:rPr>
              <a:t>as critically important element of the international digital publishing world (EPUB 3 as a formal W3C Recommendation)</a:t>
            </a:r>
          </a:p>
          <a:p>
            <a:pPr marL="685800" indent="-685800" algn="l">
              <a:buFont typeface="Arial" panose="020B0604020202020204" pitchFamily="34" charset="0"/>
              <a:buChar char="•"/>
            </a:pPr>
            <a:r>
              <a:rPr lang="en-US" b="1" dirty="0">
                <a:latin typeface="+mn-lt"/>
                <a:ea typeface="Geneva" panose="020B0503030404040204" pitchFamily="34" charset="0"/>
              </a:rPr>
              <a:t>Exploring and incubate new ideas</a:t>
            </a:r>
            <a:r>
              <a:rPr lang="en-US" dirty="0">
                <a:latin typeface="+mn-lt"/>
              </a:rPr>
              <a:t> for every sort of digital publication and more in general for the future of digital publishing</a:t>
            </a:r>
          </a:p>
          <a:p>
            <a:pPr marL="685800" indent="-685800" algn="l">
              <a:buFont typeface="Arial" panose="020B0604020202020204" pitchFamily="34" charset="0"/>
              <a:buChar char="•"/>
            </a:pPr>
            <a:r>
              <a:rPr lang="en-US" dirty="0">
                <a:latin typeface="+mn-lt"/>
              </a:rPr>
              <a:t>Bringing </a:t>
            </a:r>
            <a:r>
              <a:rPr lang="en-US" b="1" dirty="0">
                <a:latin typeface="+mn-lt"/>
              </a:rPr>
              <a:t>publishers’ needs to the technical community </a:t>
            </a:r>
            <a:r>
              <a:rPr lang="en-US" dirty="0">
                <a:latin typeface="+mn-lt"/>
              </a:rPr>
              <a:t>to promote the development of standard created taking in consideration concrete business opportunities and the perspective of the industry</a:t>
            </a:r>
          </a:p>
          <a:p>
            <a:pPr marL="685800" indent="-685800" algn="l">
              <a:buFont typeface="Arial" panose="020B0604020202020204" pitchFamily="34" charset="0"/>
              <a:buChar char="•"/>
            </a:pPr>
            <a:r>
              <a:rPr lang="en-US" b="1" dirty="0">
                <a:latin typeface="+mn-lt"/>
              </a:rPr>
              <a:t>Support the creation of the ecosystem </a:t>
            </a:r>
            <a:r>
              <a:rPr lang="en-US" dirty="0">
                <a:latin typeface="+mn-lt"/>
              </a:rPr>
              <a:t>= </a:t>
            </a:r>
            <a:r>
              <a:rPr lang="en-US" dirty="0" err="1">
                <a:latin typeface="+mn-lt"/>
              </a:rPr>
              <a:t>EPUBCheck</a:t>
            </a:r>
            <a:r>
              <a:rPr lang="en-US" dirty="0">
                <a:latin typeface="+mn-lt"/>
              </a:rPr>
              <a:t>, authoring tools, reading solutions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625070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How to achieve them</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8</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429312"/>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dirty="0">
                <a:latin typeface="+mn-lt"/>
              </a:rPr>
              <a:t>Start from the </a:t>
            </a:r>
            <a:r>
              <a:rPr lang="en-US" b="1" dirty="0">
                <a:latin typeface="+mn-lt"/>
              </a:rPr>
              <a:t>insight and the requirements of the publishing community </a:t>
            </a:r>
            <a:r>
              <a:rPr lang="en-US" dirty="0">
                <a:latin typeface="+mn-lt"/>
              </a:rPr>
              <a:t>(</a:t>
            </a:r>
            <a:r>
              <a:rPr lang="en-US" dirty="0" err="1">
                <a:latin typeface="+mn-lt"/>
              </a:rPr>
              <a:t>ie</a:t>
            </a:r>
            <a:r>
              <a:rPr lang="en-US" dirty="0">
                <a:latin typeface="+mn-lt"/>
              </a:rPr>
              <a:t>. new features and improvements, higher reading system support, more testing., etc.)</a:t>
            </a:r>
          </a:p>
          <a:p>
            <a:pPr marL="685800" indent="-685800" algn="l">
              <a:buFont typeface="Arial" panose="020B0604020202020204" pitchFamily="34" charset="0"/>
              <a:buChar char="•"/>
            </a:pPr>
            <a:r>
              <a:rPr lang="en-US" dirty="0">
                <a:latin typeface="+mn-lt"/>
              </a:rPr>
              <a:t>Involve the </a:t>
            </a:r>
            <a:r>
              <a:rPr lang="en-US" b="1" dirty="0">
                <a:latin typeface="+mn-lt"/>
              </a:rPr>
              <a:t>different W3C groups</a:t>
            </a:r>
            <a:r>
              <a:rPr lang="en-US" dirty="0">
                <a:latin typeface="+mn-lt"/>
              </a:rPr>
              <a:t>, each with a </a:t>
            </a:r>
            <a:r>
              <a:rPr lang="en-US" b="1" dirty="0">
                <a:latin typeface="+mn-lt"/>
              </a:rPr>
              <a:t>different role and scope  </a:t>
            </a:r>
            <a:r>
              <a:rPr lang="en-US" dirty="0">
                <a:latin typeface="+mn-lt"/>
              </a:rPr>
              <a:t>but working in </a:t>
            </a:r>
            <a:r>
              <a:rPr lang="en-US" b="1" dirty="0">
                <a:latin typeface="+mn-lt"/>
              </a:rPr>
              <a:t>coordinated way </a:t>
            </a:r>
            <a:r>
              <a:rPr lang="en-US" dirty="0">
                <a:latin typeface="+mn-lt"/>
              </a:rPr>
              <a:t>to maximize the overall results</a:t>
            </a:r>
          </a:p>
          <a:p>
            <a:pPr marL="685800" indent="-685800" algn="l">
              <a:buFont typeface="Arial" panose="020B0604020202020204" pitchFamily="34" charset="0"/>
              <a:buChar char="•"/>
            </a:pPr>
            <a:r>
              <a:rPr lang="en-US" dirty="0">
                <a:latin typeface="+mn-lt"/>
              </a:rPr>
              <a:t>Provide to the community an ongoing education, information and gather continuous feedbacks</a:t>
            </a:r>
          </a:p>
          <a:p>
            <a:pPr marL="685800" indent="-685800" algn="l">
              <a:buFont typeface="Arial" panose="020B0604020202020204" pitchFamily="34" charset="0"/>
              <a:buChar char="•"/>
            </a:pPr>
            <a:r>
              <a:rPr lang="en-US" dirty="0">
                <a:latin typeface="+mn-lt"/>
              </a:rPr>
              <a:t>Work on </a:t>
            </a:r>
            <a:r>
              <a:rPr lang="en-US" b="1" dirty="0">
                <a:latin typeface="+mn-lt"/>
              </a:rPr>
              <a:t>community expansion through communication and education activities </a:t>
            </a:r>
            <a:r>
              <a:rPr lang="en-US" dirty="0">
                <a:latin typeface="+mn-lt"/>
              </a:rPr>
              <a:t>to ensure that people have a place to share and get information both globally and locally</a:t>
            </a:r>
            <a:endParaRPr lang="it-IT" dirty="0">
              <a:latin typeface="+mn-lt"/>
            </a:endParaRPr>
          </a:p>
          <a:p>
            <a:pPr marL="685800" indent="-685800" algn="l">
              <a:buFont typeface="Arial" panose="020B0604020202020204" pitchFamily="34" charset="0"/>
              <a:buChar char="•"/>
            </a:pP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12709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The business value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35249" y="19584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latin typeface="+mn-lt"/>
              </a:rPr>
              <a:t>EPUB has been a tremendous success. It is mature, widely adopted around the world, and the foundation of a billion-dollar industry</a:t>
            </a:r>
          </a:p>
          <a:p>
            <a:pPr marL="685800" lvl="0" indent="-685800" algn="l">
              <a:buFont typeface="Arial" panose="020B0604020202020204" pitchFamily="34" charset="0"/>
              <a:buChar char="•"/>
            </a:pPr>
            <a:r>
              <a:rPr lang="en-US" dirty="0">
                <a:latin typeface="+mn-lt"/>
              </a:rPr>
              <a:t>W3C will continue working to address the needs of </a:t>
            </a:r>
            <a:r>
              <a:rPr lang="en-US" b="1" dirty="0">
                <a:latin typeface="+mn-lt"/>
              </a:rPr>
              <a:t>different publishing market segments </a:t>
            </a:r>
            <a:r>
              <a:rPr lang="en-US" dirty="0">
                <a:latin typeface="+mn-lt"/>
              </a:rPr>
              <a:t>(trade, scholarly  &amp; education, kids, comics, magazines, etc.) and of the </a:t>
            </a:r>
            <a:r>
              <a:rPr lang="en-US" b="1" dirty="0">
                <a:latin typeface="+mn-lt"/>
              </a:rPr>
              <a:t>corporate and documentation worlds </a:t>
            </a:r>
            <a:r>
              <a:rPr lang="en-US" dirty="0">
                <a:latin typeface="+mn-lt"/>
              </a:rPr>
              <a:t>and to make digital content easier to create</a:t>
            </a:r>
          </a:p>
          <a:p>
            <a:pPr marL="685800" lvl="0" indent="-685800" algn="l">
              <a:buFont typeface="Arial" panose="020B0604020202020204" pitchFamily="34" charset="0"/>
              <a:buChar char="•"/>
            </a:pPr>
            <a:r>
              <a:rPr lang="en-US" dirty="0">
                <a:latin typeface="+mn-lt"/>
              </a:rPr>
              <a:t>Commitment to i</a:t>
            </a:r>
            <a:r>
              <a:rPr lang="en-US" b="1" dirty="0">
                <a:latin typeface="+mn-lt"/>
              </a:rPr>
              <a:t>nteroperability</a:t>
            </a:r>
            <a:r>
              <a:rPr lang="en-US" dirty="0">
                <a:latin typeface="+mn-lt"/>
              </a:rPr>
              <a:t> (</a:t>
            </a:r>
            <a:r>
              <a:rPr lang="en-US" dirty="0" err="1">
                <a:latin typeface="+mn-lt"/>
              </a:rPr>
              <a:t>ie</a:t>
            </a:r>
            <a:r>
              <a:rPr lang="en-US" dirty="0">
                <a:latin typeface="+mn-lt"/>
              </a:rPr>
              <a:t>. authoring tools, reading solutions, different market segments) and </a:t>
            </a:r>
            <a:r>
              <a:rPr lang="en-US" b="1" dirty="0">
                <a:latin typeface="+mn-lt"/>
              </a:rPr>
              <a:t>backwards compatib</a:t>
            </a:r>
            <a:r>
              <a:rPr lang="en-US" dirty="0">
                <a:latin typeface="+mn-lt"/>
              </a:rPr>
              <a:t>ility</a:t>
            </a:r>
          </a:p>
          <a:p>
            <a:pPr marL="685800" lvl="0" indent="-685800" algn="l">
              <a:buFont typeface="Arial" panose="020B0604020202020204" pitchFamily="34" charset="0"/>
              <a:buChar char="•"/>
            </a:pPr>
            <a:r>
              <a:rPr lang="en-US" b="1" dirty="0">
                <a:latin typeface="+mn-lt"/>
              </a:rPr>
              <a:t>Accessibility</a:t>
            </a:r>
            <a:r>
              <a:rPr lang="en-US" dirty="0">
                <a:latin typeface="+mn-lt"/>
              </a:rPr>
              <a:t> as a key element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1706717"/>
      </p:ext>
    </p:extLst>
  </p:cSld>
  <p:clrMapOvr>
    <a:masterClrMapping/>
  </p:clrMapOvr>
  <p:transition spd="med">
    <p:wipe dir="r"/>
  </p:transition>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2.xml><?xml version="1.0" encoding="utf-8"?>
<a:theme xmlns:a="http://schemas.openxmlformats.org/drawingml/2006/main" name="W3C Publishing PPT Templa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D416CEBCFFA48AC6DF66E7653B520" ma:contentTypeVersion="12" ma:contentTypeDescription="Create a new document." ma:contentTypeScope="" ma:versionID="fe16b6be0ffd96ea449b940fc85fcc6d">
  <xsd:schema xmlns:xsd="http://www.w3.org/2001/XMLSchema" xmlns:xs="http://www.w3.org/2001/XMLSchema" xmlns:p="http://schemas.microsoft.com/office/2006/metadata/properties" xmlns:ns3="db5edce3-b6c1-4654-b3b3-6cd9bb35469f" xmlns:ns4="ccc39e4b-fc32-4b64-aea1-1d93aa3b0fe3" targetNamespace="http://schemas.microsoft.com/office/2006/metadata/properties" ma:root="true" ma:fieldsID="b88e4490429022bf8ccba3ce68155e19" ns3:_="" ns4:_="">
    <xsd:import namespace="db5edce3-b6c1-4654-b3b3-6cd9bb35469f"/>
    <xsd:import namespace="ccc39e4b-fc32-4b64-aea1-1d93aa3b0f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edce3-b6c1-4654-b3b3-6cd9bb35469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c39e4b-fc32-4b64-aea1-1d93aa3b0fe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79E80-DE75-4307-BFF8-902320A9AAB8}">
  <ds:schemaRefs>
    <ds:schemaRef ds:uri="http://schemas.microsoft.com/sharepoint/v3/contenttype/forms"/>
  </ds:schemaRefs>
</ds:datastoreItem>
</file>

<file path=customXml/itemProps2.xml><?xml version="1.0" encoding="utf-8"?>
<ds:datastoreItem xmlns:ds="http://schemas.openxmlformats.org/officeDocument/2006/customXml" ds:itemID="{DB7FCFEC-945E-4E64-B461-E64B391D98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edce3-b6c1-4654-b3b3-6cd9bb35469f"/>
    <ds:schemaRef ds:uri="ccc39e4b-fc32-4b64-aea1-1d93aa3b0f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C85792-71C8-4BF4-A31F-23A0E31FB7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W3C Publishing PPT Template</Template>
  <TotalTime>4832</TotalTime>
  <Words>2210</Words>
  <Application>Microsoft Macintosh PowerPoint</Application>
  <PresentationFormat>Custom</PresentationFormat>
  <Paragraphs>298</Paragraphs>
  <Slides>29</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Alegreya Sans</vt:lpstr>
      <vt:lpstr>Arial</vt:lpstr>
      <vt:lpstr>Avenir Next Condensed</vt:lpstr>
      <vt:lpstr>Courier New</vt:lpstr>
      <vt:lpstr>Futura PT Book</vt:lpstr>
      <vt:lpstr>Futura PT Heavy</vt:lpstr>
      <vt:lpstr>Geneva</vt:lpstr>
      <vt:lpstr>Helvetica</vt:lpstr>
      <vt:lpstr>Helvetica Light</vt:lpstr>
      <vt:lpstr>Helvetica Neue</vt:lpstr>
      <vt:lpstr>White</vt:lpstr>
      <vt:lpstr>W3C Publishing PPT Template</vt:lpstr>
      <vt:lpstr>PowerPoint Presentation</vt:lpstr>
      <vt:lpstr>Today’s Talk</vt:lpstr>
      <vt:lpstr>PowerPoint Presentation</vt:lpstr>
      <vt:lpstr>Publishing @ W3C: Who Are We?</vt:lpstr>
      <vt:lpstr>Publishing @ W3C: Who Are We?</vt:lpstr>
      <vt:lpstr>PowerPoint Presentation</vt:lpstr>
      <vt:lpstr>New commitments</vt:lpstr>
      <vt:lpstr>How to achieve them</vt:lpstr>
      <vt:lpstr>The business value</vt:lpstr>
      <vt:lpstr>PowerPoint Presentation</vt:lpstr>
      <vt:lpstr>Survey Overview</vt:lpstr>
      <vt:lpstr>Demographics and Audience</vt:lpstr>
      <vt:lpstr>EPUB Today</vt:lpstr>
      <vt:lpstr>EPUB Tomorrow</vt:lpstr>
      <vt:lpstr>Reading Systems Feedback</vt:lpstr>
      <vt:lpstr>Reader Feedback</vt:lpstr>
      <vt:lpstr>Accessibility</vt:lpstr>
      <vt:lpstr>What are we doing with this feedback?</vt:lpstr>
      <vt:lpstr>What are we doing with this feedback?</vt:lpstr>
      <vt:lpstr>PowerPoint Presentation</vt:lpstr>
      <vt:lpstr>Plan for EPUB 3 WG</vt:lpstr>
      <vt:lpstr>Work items in Publishing CG</vt:lpstr>
      <vt:lpstr>Long term objectives for accessibility </vt:lpstr>
      <vt:lpstr>PowerPoint Presentation</vt:lpstr>
      <vt:lpstr>Publishing CG: At a glance</vt:lpstr>
      <vt:lpstr>Publishing CG “Funnel”</vt:lpstr>
      <vt:lpstr>Global Participation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Siegman, Tzviya</dc:creator>
  <cp:lastModifiedBy>Reid, Wendy</cp:lastModifiedBy>
  <cp:revision>10</cp:revision>
  <dcterms:created xsi:type="dcterms:W3CDTF">2020-07-09T15:30:20Z</dcterms:created>
  <dcterms:modified xsi:type="dcterms:W3CDTF">2020-07-24T13:48:32Z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0x0101008CED416CEBCFFA48AC6DF66E7653B520</vt:lpwstr>
  </property>
</Properties>
</file>