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4120" y="1599840"/>
            <a:ext cx="567468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26.4.15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7C9FEB-3E79-41B4-8DA4-43C3ADA39725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Для правки текста заголовка щелкните мышьюClick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Седьмой уровень структурыClick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1200">
                <a:solidFill>
                  <a:srgbClr val="8b8b8b"/>
                </a:solidFill>
                <a:latin typeface="Calibri"/>
              </a:rPr>
              <a:t>26.4.15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C5AD00-BDF8-4476-B0F7-5C9112AECB5B}" type="slidenum">
              <a:rPr lang="ru-RU" sz="1200">
                <a:solidFill>
                  <a:srgbClr val="8b8b8b"/>
                </a:solidFill>
                <a:latin typeface="Calibri"/>
              </a:rPr>
              <a:t>&lt;номер&gt;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71600" y="382968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ru-RU" sz="6000">
                <a:solidFill>
                  <a:srgbClr val="000000"/>
                </a:solidFill>
                <a:latin typeface="Calibri"/>
              </a:rPr>
              <a:t>SensorLog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6000">
                <a:solidFill>
                  <a:srgbClr val="8b8b8b"/>
                </a:solidFill>
                <a:latin typeface="Calibri"/>
              </a:rPr>
              <a:t>Собирать может каждый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79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00680" y="512280"/>
            <a:ext cx="3063240" cy="30441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Нужны данные!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398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Исследования...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Подтвердить теорию...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Узнать реальное положение дел...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Точка отсчета...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Современные мир очень динамичен. Данные устаревают быстрее, чем их собирают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Зачастую необходимых данных просто нет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5400">
                <a:latin typeface="Calibri"/>
              </a:rPr>
              <a:t> </a:t>
            </a:r>
            <a:r>
              <a:rPr lang="ru-RU" sz="5400">
                <a:latin typeface="Calibri"/>
              </a:rPr>
              <a:t>Цены на оборудование зашкаливают</a:t>
            </a:r>
            <a:endParaRPr/>
          </a:p>
        </p:txBody>
      </p:sp>
      <p:pic>
        <p:nvPicPr>
          <p:cNvPr id="8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Компромисс есть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398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Данные можно собрать самому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Собирать можно каждые день (или чаще)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Можно собирать вместе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ru-RU" sz="3200">
                <a:solidFill>
                  <a:srgbClr val="000000"/>
                </a:solidFill>
                <a:latin typeface="Calibri"/>
              </a:rPr>
              <a:t> </a:t>
            </a:r>
            <a:r>
              <a:rPr i="1" lang="ru-RU" sz="3200">
                <a:solidFill>
                  <a:srgbClr val="000000"/>
                </a:solidFill>
                <a:latin typeface="Calibri"/>
              </a:rPr>
              <a:t>Оборудование можно сделать самому*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i="1" lang="ru-RU">
                <a:solidFill>
                  <a:srgbClr val="000000"/>
                </a:solidFill>
                <a:latin typeface="Calibri"/>
              </a:rPr>
              <a:t>*2.000 р + студент 2 курса + смартфон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Для кого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39812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Энтузиасты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Студенты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???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Все желающие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Нам могли бы помочь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Эксперт по ПДК ЗВ А\полевому сбору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Эксперт, знающий город</a:t>
            </a:r>
            <a:endParaRPr/>
          </a:p>
        </p:txBody>
      </p:sp>
      <p:pic>
        <p:nvPicPr>
          <p:cNvPr id="9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Что уже сделано? 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Приложение NextGIS Logger (GSM, GPS)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Тестовые прошивки для Arduino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Тестовый запуск прототипа</a:t>
            </a:r>
            <a:endParaRPr/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Немного о нас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ru-RU" sz="3200">
                <a:latin typeface="Calibri"/>
              </a:rPr>
              <a:t>Создаем</a:t>
            </a:r>
            <a:r>
              <a:rPr lang="ru-RU" sz="3200">
                <a:latin typeface="Calibri"/>
              </a:rPr>
              <a:t> открытые ГИС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ru-RU" sz="3200">
                <a:latin typeface="Calibri"/>
              </a:rPr>
              <a:t>Создаем</a:t>
            </a:r>
            <a:r>
              <a:rPr lang="ru-RU" sz="3200">
                <a:latin typeface="Calibri"/>
              </a:rPr>
              <a:t> открытые данные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b="1" lang="ru-RU" sz="3200">
                <a:latin typeface="Calibri"/>
              </a:rPr>
              <a:t>Участвуем</a:t>
            </a:r>
            <a:r>
              <a:rPr lang="ru-RU" sz="3200">
                <a:latin typeface="Calibri"/>
              </a:rPr>
              <a:t> в социальных проектах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Calibri"/>
              </a:rPr>
              <a:t>Организуем и </a:t>
            </a:r>
            <a:r>
              <a:rPr b="1" lang="ru-RU" sz="3200">
                <a:latin typeface="Calibri"/>
              </a:rPr>
              <a:t>ведем</a:t>
            </a:r>
            <a:r>
              <a:rPr lang="ru-RU" sz="3200">
                <a:latin typeface="Calibri"/>
              </a:rPr>
              <a:t> социальные проекты</a:t>
            </a:r>
            <a:endParaRPr/>
          </a:p>
        </p:txBody>
      </p:sp>
      <p:pic>
        <p:nvPicPr>
          <p:cNvPr id="104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780680" y="5581800"/>
            <a:ext cx="929880" cy="9298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32000" y="5976000"/>
            <a:ext cx="1656000" cy="34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