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2" r:id="rId14"/>
    <p:sldId id="268" r:id="rId15"/>
    <p:sldId id="273" r:id="rId16"/>
    <p:sldId id="269" r:id="rId17"/>
    <p:sldId id="274" r:id="rId18"/>
    <p:sldId id="271" r:id="rId19"/>
    <p:sldId id="270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7C51-04AC-4D09-9BB6-F164A619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D9E8-AB41-45B9-87B4-D4820448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2DA6-10EA-4AE7-BCE1-0C57E09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1D26-E3ED-4D5E-B8E1-3B12DE8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5C4A-27C1-4741-9D98-0FA2CA6F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63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EF48-776B-4C21-8EEF-D9921D95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D030-710F-4DF0-A30B-6F746A4C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9BB5-5403-4C0D-8657-2C83703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A76C-027F-459F-AE06-25B0CA5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9493-FE41-4FBF-939A-A31375E7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049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55F-4209-42B9-A31C-75DA4C15C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FB34-DF77-4B3F-A8A2-A7C7CD30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4B5C-90ED-46A8-A908-4D5D8A7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C830-D04C-4E37-BDD6-478BFD3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25B4-B51B-40E7-A9FD-3935A297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8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A19F-DF0E-4565-BFFF-3435047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EE8E-4862-4721-916A-1D0CE0AF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BD98-4CB9-4D0F-8C5C-B6FD24F2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27C8-90A1-4619-AC73-47004CF6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9177-B263-40CB-B4E1-44AFBA2A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9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9AA-DEC4-41E6-A376-701F0817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DECD4-489D-4549-B44E-558EA041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5930-C30D-4349-9379-20FF1088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2289-C5D0-4477-845E-A59C10CA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118-D8A1-4A00-B1BE-D5B7A490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1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D8ED-CAEA-4407-9ECD-C03513A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289C-E8DA-4C69-BDD4-45E55744C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35E7-CA43-4D54-A12A-44E57F00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FAFCE-580A-4D22-83A3-85D1EE75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201EE-FF39-471B-AA73-BC8C66B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A5F12-A321-4A14-BF44-4F2DC68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96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5634-883B-49E2-BE0F-2FCEBFCB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06AE-C910-4DB0-BF9D-3481170C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48E27-3396-4D7D-B19C-847B36CA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14C9F-E5BC-4853-BF60-277AF870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A56CF-AF24-4C22-BA38-ABC46E607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D4A09-BB7E-43A3-A2E2-C3C7625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F4879-03F4-45AF-B484-85188E3A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218DC-3D77-4C8F-80A3-3A676E7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1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0914-3581-4FD3-AA4A-86A16F9E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C1B4-66A5-45C3-8335-3CE0A3D8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E4FA6-792A-42E1-9485-6F350EC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2BD0-E02C-4302-ABAD-5EE33B9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6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4F6AC-A37D-42E9-BBBF-8F285A7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D2EAD-380C-458C-AAF2-B70C33F3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01AA6-0CFF-4BEC-8CB2-3AD9E6C2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6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4680-ED44-438B-83E3-3235C485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BB24-79BC-4F9D-BCD3-5968C86F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6D721-EC4C-438D-BC7B-22A3834D0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A642-AE2D-48A5-9561-4775788A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D56E-A2FF-44FD-BC19-3DEE8267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C6119-ACAE-4DDD-9F28-A2EB1532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9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ECA-B178-48A6-8C83-4115437E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45C75-3C29-492D-A5CC-F3262D35B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14D5-8A94-417E-8CE6-2F547CA9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AC0B3-2754-4FCA-A2BD-A9A5511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0950-2419-42C5-965E-93DD28E3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1A1F-A416-4A71-91FF-AABBDA1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2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687CC-2551-46CF-A926-933D1D4C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AF56-D3BE-4339-86A3-03E2DED1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7033-36EB-4103-A63D-6B9F0A454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3C1A-635B-4148-BCCB-DA471B288F50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900E-E5C8-44D6-9DF0-DA626C0D7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9984-373E-4F64-BC45-7C37718D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8709-CBA5-44F8-91E0-19CE2097B6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506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aining-conditioning.com/article/injury-rates-for-practice-vs-compet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nfl-playing-surface-analytics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E34B3-D6B9-473C-94C9-F03D951F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302005"/>
            <a:ext cx="10053763" cy="3833768"/>
          </a:xfrm>
        </p:spPr>
        <p:txBody>
          <a:bodyPr anchor="b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5000" dirty="0" err="1">
                <a:solidFill>
                  <a:srgbClr val="FFFFFF"/>
                </a:solidFill>
              </a:rPr>
              <a:t>Sports</a:t>
            </a:r>
            <a:r>
              <a:rPr lang="nl-BE" sz="5000" dirty="0">
                <a:solidFill>
                  <a:srgbClr val="FFFFFF"/>
                </a:solidFill>
              </a:rPr>
              <a:t> </a:t>
            </a:r>
            <a:r>
              <a:rPr lang="nl-BE" sz="5000" dirty="0" err="1">
                <a:solidFill>
                  <a:srgbClr val="FFFFFF"/>
                </a:solidFill>
              </a:rPr>
              <a:t>Injury</a:t>
            </a:r>
            <a:r>
              <a:rPr lang="nl-BE" sz="5000" dirty="0">
                <a:solidFill>
                  <a:srgbClr val="FFFFFF"/>
                </a:solidFill>
              </a:rPr>
              <a:t> </a:t>
            </a:r>
            <a:r>
              <a:rPr lang="nl-BE" sz="5000" dirty="0" err="1">
                <a:solidFill>
                  <a:srgbClr val="FFFFFF"/>
                </a:solidFill>
              </a:rPr>
              <a:t>Prediction</a:t>
            </a:r>
            <a:br>
              <a:rPr lang="nl-BE" sz="4800" dirty="0">
                <a:solidFill>
                  <a:srgbClr val="FFFFFF"/>
                </a:solidFill>
              </a:rPr>
            </a:br>
            <a:br>
              <a:rPr lang="nl-BE" sz="4800" dirty="0">
                <a:solidFill>
                  <a:srgbClr val="FFFFFF"/>
                </a:solidFill>
              </a:rPr>
            </a:br>
            <a:r>
              <a:rPr lang="nl-BE" sz="1800" dirty="0" err="1">
                <a:solidFill>
                  <a:schemeClr val="bg1"/>
                </a:solidFill>
              </a:rPr>
              <a:t>Predictive</a:t>
            </a:r>
            <a:r>
              <a:rPr lang="nl-BE" sz="1800" dirty="0">
                <a:solidFill>
                  <a:schemeClr val="bg1"/>
                </a:solidFill>
              </a:rPr>
              <a:t> Analytics Project – D7056E</a:t>
            </a:r>
            <a:br>
              <a:rPr lang="nl-BE" sz="1800" dirty="0">
                <a:solidFill>
                  <a:schemeClr val="bg1"/>
                </a:solidFill>
              </a:rPr>
            </a:br>
            <a:r>
              <a:rPr lang="nl-BE" sz="1800" dirty="0">
                <a:solidFill>
                  <a:schemeClr val="bg1"/>
                </a:solidFill>
              </a:rPr>
              <a:t>Group 3:</a:t>
            </a:r>
            <a:br>
              <a:rPr lang="nl-BE" sz="18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Athanasios Koutoulas</a:t>
            </a:r>
            <a:br>
              <a:rPr lang="nl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Bruno Reis Da Silva</a:t>
            </a:r>
            <a:br>
              <a:rPr lang="nl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Isabella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Södergren</a:t>
            </a:r>
            <a:br>
              <a:rPr lang="nl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Venkata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Sreenadh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Movva</a:t>
            </a:r>
            <a:endParaRPr lang="nl-BE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C30A7-0416-4960-8A14-AEC53C8E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66" y="4350882"/>
            <a:ext cx="6685647" cy="25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Data Understanding &amp; </a:t>
            </a:r>
            <a:r>
              <a:rPr lang="nl-BE" sz="4000" dirty="0" err="1">
                <a:solidFill>
                  <a:srgbClr val="FFFFFF"/>
                </a:solidFill>
              </a:rPr>
              <a:t>Preparation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PlayList</a:t>
            </a:r>
            <a:r>
              <a:rPr lang="nl-BE" sz="2500" dirty="0">
                <a:solidFill>
                  <a:srgbClr val="FFFFFF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12108106" cy="51047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Continuous features ABT					      Categorical features ABT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	 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missing values with mode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  - Normalize features with high cardinal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ity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  	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Weather: Rain, Rainy, Light rain -&gt; Rainy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Stadium Type: Indoor, Indoors, Closed -&gt; Indoors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9% of temperatures replaced with median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Negative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PlayerDay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replaced with abs value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outliers after replacements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duplicated rows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4521BC-019B-4FDF-A242-1AEE83F7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" y="2105784"/>
            <a:ext cx="4688635" cy="2868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C84C7-5ED4-4739-98F9-0B84294BD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50" y="2105785"/>
            <a:ext cx="6202260" cy="1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Data Understanding &amp; </a:t>
            </a:r>
            <a:r>
              <a:rPr lang="nl-BE" sz="4000" dirty="0" err="1">
                <a:solidFill>
                  <a:srgbClr val="FFFFFF"/>
                </a:solidFill>
              </a:rPr>
              <a:t>Preparation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Injury</a:t>
            </a:r>
            <a:r>
              <a:rPr lang="nl-BE" sz="2500" dirty="0">
                <a:solidFill>
                  <a:srgbClr val="FFFFFF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12108106" cy="51047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Continuous features ABT					      Categorical features ABT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	 	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issues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columns with repetitive info (Surface)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 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	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duplicates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outliers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feature with cardinality 1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6CDCA-1A85-4631-8D83-32DC349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5" y="2093155"/>
            <a:ext cx="3761905" cy="291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00454-C5E6-4A45-8065-8F04968FA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938" y="2121727"/>
            <a:ext cx="3095238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Modeling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Phase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Task</a:t>
            </a:r>
            <a:r>
              <a:rPr lang="nl-BE" sz="2500" dirty="0">
                <a:solidFill>
                  <a:srgbClr val="FFFFFF"/>
                </a:solidFill>
              </a:rPr>
              <a:t> 1: </a:t>
            </a:r>
            <a:r>
              <a:rPr lang="nl-BE" sz="2500" dirty="0" err="1">
                <a:solidFill>
                  <a:srgbClr val="FFFFFF"/>
                </a:solidFill>
              </a:rPr>
              <a:t>Predict</a:t>
            </a:r>
            <a:r>
              <a:rPr lang="nl-BE" sz="2500" dirty="0">
                <a:solidFill>
                  <a:srgbClr val="FFFFFF"/>
                </a:solidFill>
              </a:rPr>
              <a:t> </a:t>
            </a:r>
            <a:r>
              <a:rPr lang="nl-BE" sz="2500" dirty="0" err="1">
                <a:solidFill>
                  <a:srgbClr val="FFFFFF"/>
                </a:solidFill>
              </a:rPr>
              <a:t>Injury</a:t>
            </a:r>
            <a:endParaRPr lang="nl-BE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432"/>
            <a:ext cx="12191996" cy="526056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datasets on 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GameID</a:t>
            </a: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5712 data points, 105 injuries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Injury features</a:t>
            </a:r>
          </a:p>
          <a:p>
            <a:pPr marL="914400" lvl="2" indent="0">
              <a:buNone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DM_M1, DM_M7, DM_M28, DM_M42 -&gt; Injury {0, 1}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encode categorical features</a:t>
            </a:r>
          </a:p>
          <a:p>
            <a:pPr marL="914400" lvl="2" indent="0">
              <a:buNone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Weather -&gt;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weather_Rainy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weather_Snowy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 descriptive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feature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0: no injury, 1: injury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Oversampling 1:4 ratio - 7010 rows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0: 5608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1402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– Test dataset: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models 80-20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 70-30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</a:t>
            </a:r>
            <a:endParaRPr lang="nl-BE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3EB0-D388-4D4A-B4D7-9D6A3F82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05" y="1614367"/>
            <a:ext cx="2556148" cy="2556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C7433-B120-4CBB-9F14-5D63823D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356" y="1614367"/>
            <a:ext cx="2556148" cy="2562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8D0F30-DAE0-4395-BCCF-0D0C74093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846" y="4280601"/>
            <a:ext cx="2562322" cy="2562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7CB129-E1DF-4066-BB2E-AE73A5190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800" y="4280601"/>
            <a:ext cx="2574701" cy="25623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397C00-F876-411D-9127-93FBC3BBD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892" y="4280599"/>
            <a:ext cx="2562322" cy="25623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9E68C6-1FA6-40B6-A1D6-84688D25D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79" y="2078155"/>
            <a:ext cx="1961905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Modeling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Phase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Task</a:t>
            </a:r>
            <a:r>
              <a:rPr lang="nl-BE" sz="2500" dirty="0">
                <a:solidFill>
                  <a:srgbClr val="FFFFFF"/>
                </a:solidFill>
              </a:rPr>
              <a:t> 1: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432"/>
            <a:ext cx="12191996" cy="526056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decision trees for each sample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trees generate output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voting for final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2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</a:p>
          <a:p>
            <a:pPr lvl="1"/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128</a:t>
            </a:r>
          </a:p>
          <a:p>
            <a:pPr lvl="1"/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n_jobs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</a:t>
            </a:r>
          </a:p>
          <a:p>
            <a:pPr lvl="1"/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auto</a:t>
            </a:r>
          </a:p>
          <a:p>
            <a:pPr lvl="1"/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criterion: Gini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nl-B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79EF3A-8479-4411-B253-55A05098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43" y="1597430"/>
            <a:ext cx="2242651" cy="2053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E3625-B8E0-4221-A686-F20A9309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37" y="1665393"/>
            <a:ext cx="2013304" cy="199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A1604-C2C4-494E-A127-36B2203B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823" y="3711919"/>
            <a:ext cx="4250637" cy="31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Modeling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Phase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Task</a:t>
            </a:r>
            <a:r>
              <a:rPr lang="nl-BE" sz="2500" dirty="0">
                <a:solidFill>
                  <a:srgbClr val="FFFFFF"/>
                </a:solidFill>
              </a:rPr>
              <a:t> 2: </a:t>
            </a:r>
            <a:r>
              <a:rPr lang="nl-BE" sz="2500" dirty="0" err="1">
                <a:solidFill>
                  <a:srgbClr val="FFFFFF"/>
                </a:solidFill>
              </a:rPr>
              <a:t>Predict</a:t>
            </a:r>
            <a:r>
              <a:rPr lang="nl-BE" sz="2500" dirty="0">
                <a:solidFill>
                  <a:srgbClr val="FFFFFF"/>
                </a:solidFill>
              </a:rPr>
              <a:t> Body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741"/>
            <a:ext cx="12191996" cy="526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datasets on 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GameID</a:t>
            </a: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5712 data points, 105 injuries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only the injured cases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encode categorical features</a:t>
            </a:r>
          </a:p>
          <a:p>
            <a:pPr lvl="2">
              <a:buFontTx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Filedtype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Fieldtype_Natural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Fieldtype_Synthetic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 descriptive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feature: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part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encoding for NNs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Oversampling x10 – 1050 rows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Ankle: 420, Foot:70, Heel: 10, </a:t>
            </a:r>
          </a:p>
          <a:p>
            <a:pPr marL="457200" lvl="1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Knee: 480, Toes: 70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– Test dataset: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models 80-20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 70-30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nl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1D6286-E7F6-42B1-86F2-569DD7C4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66" y="3413838"/>
            <a:ext cx="1943100" cy="125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457F1-EB79-418C-9EA9-2912DCEC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25" y="1618505"/>
            <a:ext cx="2590956" cy="2578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48695B-6D31-4BDF-B4BE-2ED9B9B2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508" y="1595189"/>
            <a:ext cx="2618492" cy="26059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0C05A-16FE-40D8-9BE5-DB8A9C9BE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26" y="4294475"/>
            <a:ext cx="2569703" cy="25635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A53D6A-BCE6-4826-9EE6-64D0877D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293" y="4287784"/>
            <a:ext cx="2569703" cy="25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Modeling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Phase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Task</a:t>
            </a:r>
            <a:r>
              <a:rPr lang="nl-BE" sz="2500" dirty="0">
                <a:solidFill>
                  <a:srgbClr val="FFFFFF"/>
                </a:solidFill>
              </a:rPr>
              <a:t> 2: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741"/>
            <a:ext cx="12191996" cy="526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Multi-Layer Perceptron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 connected NN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Feedforward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Layers: input, hidden, output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2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endParaRPr lang="en-US" sz="22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</a:p>
          <a:p>
            <a:pPr lvl="1"/>
            <a:r>
              <a:rPr lang="nl-BE" sz="1800" i="1" dirty="0" err="1">
                <a:solidFill>
                  <a:srgbClr val="212529"/>
                </a:solidFill>
                <a:effectLst/>
              </a:rPr>
              <a:t>hidden_layer_sizes</a:t>
            </a:r>
            <a:r>
              <a:rPr lang="nl-BE" sz="1800" b="1" i="0" dirty="0">
                <a:solidFill>
                  <a:srgbClr val="212529"/>
                </a:solidFill>
                <a:effectLst/>
              </a:rPr>
              <a:t>: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1 layer, 100 neurons </a:t>
            </a:r>
          </a:p>
          <a:p>
            <a:pPr lvl="1"/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activation: </a:t>
            </a:r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solver: </a:t>
            </a:r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learning_rate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constant</a:t>
            </a:r>
          </a:p>
          <a:p>
            <a:pPr lvl="1"/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(L2): 0.0001 </a:t>
            </a: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7AF05-B822-4A5F-92B9-C6A61793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23" y="1604750"/>
            <a:ext cx="3344094" cy="33279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BAB081-8D90-4924-80A2-0DCF5E41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66389-AC3F-4BBC-8A9B-0A30CDD20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871" y="1637633"/>
            <a:ext cx="3622287" cy="33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7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Modeling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Phase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Task</a:t>
            </a:r>
            <a:r>
              <a:rPr lang="nl-BE" sz="2500" dirty="0">
                <a:solidFill>
                  <a:srgbClr val="FFFFFF"/>
                </a:solidFill>
              </a:rPr>
              <a:t> 3: </a:t>
            </a:r>
            <a:r>
              <a:rPr lang="nl-BE" sz="2500" dirty="0" err="1">
                <a:solidFill>
                  <a:srgbClr val="FFFFFF"/>
                </a:solidFill>
              </a:rPr>
              <a:t>Predict</a:t>
            </a:r>
            <a:r>
              <a:rPr lang="nl-BE" sz="2500" dirty="0">
                <a:solidFill>
                  <a:srgbClr val="FFFFFF"/>
                </a:solidFill>
              </a:rPr>
              <a:t> </a:t>
            </a:r>
            <a:r>
              <a:rPr lang="nl-BE" sz="2500" dirty="0" err="1">
                <a:solidFill>
                  <a:srgbClr val="FFFFFF"/>
                </a:solidFill>
              </a:rPr>
              <a:t>Resting</a:t>
            </a:r>
            <a:r>
              <a:rPr lang="nl-BE" sz="2500" dirty="0">
                <a:solidFill>
                  <a:srgbClr val="FFFFFF"/>
                </a:solidFill>
              </a:rPr>
              <a:t>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" y="1590741"/>
            <a:ext cx="12182558" cy="526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datasets on 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GameID</a:t>
            </a: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5712 data points, 105 injuries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only the injured cases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encode categorical features</a:t>
            </a:r>
          </a:p>
          <a:p>
            <a:pPr lvl="2">
              <a:buFontTx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Field_type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Fieldtype_Natural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Fieldtype_Synthetic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 descriptive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feature: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Resting 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Oversampling x100 – 10500 rows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1-6: 2900, 7-14: 3900, 15-28: 800, 19-42: 2900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days within intervals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– Test dataset: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models 80-20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 70-30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 marL="0" indent="0">
              <a:buNone/>
            </a:pPr>
            <a:endParaRPr lang="nl-BE" sz="2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DFDA82-F8CF-4360-A6FD-BD7C5C94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73" y="2454993"/>
            <a:ext cx="2047875" cy="8953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FC15AB-D1A4-4973-A8EE-DD530320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090" y="4283656"/>
            <a:ext cx="2574344" cy="25743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339219-4038-4A6D-8A77-712D7CE29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146" y="1590740"/>
            <a:ext cx="2595415" cy="25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615B5-5132-437D-A9E9-56D30A66A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899" y="4283656"/>
            <a:ext cx="2599156" cy="25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2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Modeling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Phase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Task</a:t>
            </a:r>
            <a:r>
              <a:rPr lang="nl-BE" sz="2500" dirty="0">
                <a:solidFill>
                  <a:srgbClr val="FFFFFF"/>
                </a:solidFill>
              </a:rPr>
              <a:t> 3: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" y="1590741"/>
            <a:ext cx="12182558" cy="526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nl-BE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nl-B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endParaRPr lang="nl-B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decision trees for each sample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trees generate output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for final output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nl-BE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endParaRPr lang="nl-BE" sz="2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endParaRPr lang="nl-B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BE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nl-BE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100</a:t>
            </a:r>
          </a:p>
          <a:p>
            <a:pPr lvl="1"/>
            <a:r>
              <a:rPr lang="nl-BE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nl-BE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</a:t>
            </a:r>
            <a:r>
              <a:rPr lang="nl-B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nl-BE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nl-BE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BE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squared_error</a:t>
            </a:r>
            <a:r>
              <a:rPr lang="nl-BE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nl-BE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 marL="0" indent="0">
              <a:buNone/>
            </a:pPr>
            <a:endParaRPr lang="nl-BE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70193B-D9D1-408D-A849-5784FFBA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30ECE-EB6A-467F-88A4-CCE39692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071" y="1688241"/>
            <a:ext cx="3076076" cy="3095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F562C-0F30-49FD-9696-09996B3E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767" y="1694933"/>
            <a:ext cx="1552381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Deployment &amp; </a:t>
            </a:r>
            <a:r>
              <a:rPr lang="nl-BE" sz="4000" dirty="0" err="1">
                <a:solidFill>
                  <a:srgbClr val="FFFFFF"/>
                </a:solidFill>
              </a:rPr>
              <a:t>Utilization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endParaRPr lang="nl-BE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" y="1590741"/>
            <a:ext cx="12182558" cy="526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Part of </a:t>
            </a:r>
            <a:r>
              <a:rPr lang="nl-BE" sz="2200" dirty="0" err="1"/>
              <a:t>internal</a:t>
            </a:r>
            <a:r>
              <a:rPr lang="nl-BE" sz="2200" dirty="0"/>
              <a:t> </a:t>
            </a:r>
            <a:r>
              <a:rPr lang="nl-BE" sz="2200" dirty="0" err="1"/>
              <a:t>application</a:t>
            </a: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nl-BE" sz="2200" dirty="0" err="1"/>
              <a:t>Interaction</a:t>
            </a:r>
            <a:r>
              <a:rPr lang="nl-BE" sz="2200" dirty="0"/>
              <a:t> </a:t>
            </a:r>
            <a:r>
              <a:rPr lang="nl-BE" sz="2200" dirty="0" err="1"/>
              <a:t>through</a:t>
            </a:r>
            <a:r>
              <a:rPr lang="nl-BE" sz="2200" dirty="0"/>
              <a:t> User </a:t>
            </a:r>
            <a:r>
              <a:rPr lang="nl-BE" sz="2200" dirty="0" err="1"/>
              <a:t>Intrface</a:t>
            </a:r>
            <a:endParaRPr lang="nl-BE" sz="2200" dirty="0"/>
          </a:p>
          <a:p>
            <a:pPr lvl="1"/>
            <a:r>
              <a:rPr lang="nl-BE" sz="1800" dirty="0" err="1"/>
              <a:t>Task</a:t>
            </a:r>
            <a:r>
              <a:rPr lang="nl-BE" sz="1800" dirty="0"/>
              <a:t> 1 &amp; 2:</a:t>
            </a:r>
          </a:p>
          <a:p>
            <a:pPr marL="914400" lvl="2" indent="0">
              <a:buNone/>
            </a:pPr>
            <a:r>
              <a:rPr lang="nl-BE" sz="1400" b="1" dirty="0"/>
              <a:t>-</a:t>
            </a:r>
            <a:r>
              <a:rPr lang="nl-BE" sz="1400" dirty="0"/>
              <a:t> Select next game </a:t>
            </a:r>
            <a:r>
              <a:rPr lang="nl-BE" sz="1400" dirty="0" err="1"/>
              <a:t>specifics</a:t>
            </a:r>
            <a:r>
              <a:rPr lang="nl-BE" sz="1400" dirty="0"/>
              <a:t> &amp; </a:t>
            </a:r>
            <a:r>
              <a:rPr lang="nl-BE" sz="1400" dirty="0" err="1"/>
              <a:t>player</a:t>
            </a:r>
            <a:r>
              <a:rPr lang="nl-BE" sz="1400" dirty="0"/>
              <a:t> list</a:t>
            </a:r>
          </a:p>
          <a:p>
            <a:pPr marL="914400" lvl="2" indent="0">
              <a:buNone/>
            </a:pPr>
            <a:r>
              <a:rPr lang="nl-BE" sz="1400" b="1" dirty="0"/>
              <a:t>-</a:t>
            </a:r>
            <a:r>
              <a:rPr lang="nl-BE" sz="1400" dirty="0"/>
              <a:t> </a:t>
            </a:r>
            <a:r>
              <a:rPr lang="nl-BE" sz="1400" dirty="0" err="1"/>
              <a:t>Result</a:t>
            </a:r>
            <a:r>
              <a:rPr lang="nl-BE" sz="1400" dirty="0"/>
              <a:t>: </a:t>
            </a:r>
            <a:r>
              <a:rPr lang="nl-BE" sz="1400" dirty="0" err="1"/>
              <a:t>player</a:t>
            </a:r>
            <a:r>
              <a:rPr lang="nl-BE" sz="1400" dirty="0"/>
              <a:t>, body part </a:t>
            </a:r>
            <a:r>
              <a:rPr lang="nl-BE" sz="1400" dirty="0" err="1"/>
              <a:t>to</a:t>
            </a:r>
            <a:r>
              <a:rPr lang="nl-BE" sz="1400" dirty="0"/>
              <a:t> be </a:t>
            </a:r>
            <a:r>
              <a:rPr lang="nl-BE" sz="1400" dirty="0" err="1"/>
              <a:t>injured</a:t>
            </a:r>
            <a:endParaRPr lang="nl-BE" sz="1400" dirty="0"/>
          </a:p>
          <a:p>
            <a:pPr lvl="1"/>
            <a:r>
              <a:rPr lang="nl-BE" sz="1800" dirty="0" err="1"/>
              <a:t>Task</a:t>
            </a:r>
            <a:r>
              <a:rPr lang="nl-BE" sz="1800" dirty="0"/>
              <a:t> 3:</a:t>
            </a:r>
          </a:p>
          <a:p>
            <a:pPr marL="914400" lvl="2" indent="0">
              <a:buNone/>
            </a:pPr>
            <a:r>
              <a:rPr lang="nl-BE" sz="1400" b="1" dirty="0"/>
              <a:t>-</a:t>
            </a:r>
            <a:r>
              <a:rPr lang="nl-BE" sz="1400" dirty="0"/>
              <a:t> Select </a:t>
            </a:r>
            <a:r>
              <a:rPr lang="nl-BE" sz="1400" dirty="0" err="1"/>
              <a:t>occured</a:t>
            </a:r>
            <a:r>
              <a:rPr lang="nl-BE" sz="1400" dirty="0"/>
              <a:t> </a:t>
            </a:r>
            <a:r>
              <a:rPr lang="nl-BE" sz="1400" dirty="0" err="1"/>
              <a:t>injury</a:t>
            </a:r>
            <a:r>
              <a:rPr lang="nl-BE" sz="1400" dirty="0"/>
              <a:t> </a:t>
            </a:r>
            <a:r>
              <a:rPr lang="nl-BE" sz="1400" dirty="0" err="1"/>
              <a:t>specifics</a:t>
            </a:r>
            <a:r>
              <a:rPr lang="nl-BE" sz="1400" dirty="0"/>
              <a:t> </a:t>
            </a:r>
          </a:p>
          <a:p>
            <a:pPr lvl="2">
              <a:buFontTx/>
              <a:buChar char="-"/>
            </a:pPr>
            <a:r>
              <a:rPr lang="nl-BE" sz="1400" dirty="0" err="1"/>
              <a:t>Result</a:t>
            </a:r>
            <a:r>
              <a:rPr lang="nl-BE" sz="1400" dirty="0"/>
              <a:t>: </a:t>
            </a:r>
            <a:r>
              <a:rPr lang="nl-BE" sz="1400" dirty="0" err="1"/>
              <a:t>number</a:t>
            </a:r>
            <a:r>
              <a:rPr lang="nl-BE" sz="1400" dirty="0"/>
              <a:t> of </a:t>
            </a:r>
            <a:r>
              <a:rPr lang="nl-BE" sz="1400" dirty="0" err="1"/>
              <a:t>resting</a:t>
            </a:r>
            <a:r>
              <a:rPr lang="nl-BE" sz="1400" dirty="0"/>
              <a:t> </a:t>
            </a:r>
            <a:r>
              <a:rPr lang="nl-BE" sz="1400" dirty="0" err="1"/>
              <a:t>days</a:t>
            </a:r>
            <a:endParaRPr lang="nl-BE" sz="1400" dirty="0"/>
          </a:p>
          <a:p>
            <a:pPr marL="914400" lvl="2" indent="0">
              <a:buNone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 err="1"/>
              <a:t>Challenges</a:t>
            </a:r>
            <a:r>
              <a:rPr lang="nl-BE" sz="2200" dirty="0"/>
              <a:t>:</a:t>
            </a:r>
          </a:p>
          <a:p>
            <a:pPr lvl="1"/>
            <a:r>
              <a:rPr lang="nl-BE" sz="1800" dirty="0"/>
              <a:t>Data-</a:t>
            </a:r>
            <a:r>
              <a:rPr lang="nl-BE" sz="1800" dirty="0" err="1"/>
              <a:t>driven</a:t>
            </a:r>
            <a:r>
              <a:rPr lang="nl-BE" sz="1800" dirty="0"/>
              <a:t> </a:t>
            </a:r>
            <a:r>
              <a:rPr lang="nl-BE" sz="1800" dirty="0" err="1"/>
              <a:t>decision</a:t>
            </a:r>
            <a:r>
              <a:rPr lang="nl-BE" sz="1800" dirty="0"/>
              <a:t>-making </a:t>
            </a:r>
            <a:r>
              <a:rPr lang="nl-BE" sz="1800" dirty="0" err="1"/>
              <a:t>process</a:t>
            </a:r>
            <a:endParaRPr lang="nl-BE" sz="1800" dirty="0"/>
          </a:p>
          <a:p>
            <a:pPr lvl="1"/>
            <a:r>
              <a:rPr lang="nl-BE" sz="1800" dirty="0"/>
              <a:t>Extra </a:t>
            </a:r>
            <a:r>
              <a:rPr lang="nl-BE" sz="1800" dirty="0" err="1"/>
              <a:t>costs</a:t>
            </a:r>
            <a:r>
              <a:rPr lang="nl-BE" sz="1800" dirty="0"/>
              <a:t> </a:t>
            </a:r>
            <a:r>
              <a:rPr lang="nl-BE" sz="1800" dirty="0" err="1"/>
              <a:t>from</a:t>
            </a:r>
            <a:r>
              <a:rPr lang="nl-BE" sz="1800" dirty="0"/>
              <a:t> model </a:t>
            </a:r>
            <a:r>
              <a:rPr lang="nl-BE" sz="1800" dirty="0" err="1"/>
              <a:t>utilization</a:t>
            </a:r>
            <a:endParaRPr lang="nl-BE" sz="1800" dirty="0"/>
          </a:p>
          <a:p>
            <a:pPr marL="914400" lvl="2" indent="0">
              <a:buNone/>
            </a:pPr>
            <a:r>
              <a:rPr lang="nl-BE" sz="1400" b="1" dirty="0"/>
              <a:t>-</a:t>
            </a:r>
            <a:r>
              <a:rPr lang="nl-BE" sz="1400" dirty="0"/>
              <a:t> Data </a:t>
            </a:r>
            <a:r>
              <a:rPr lang="nl-BE" sz="1400" dirty="0" err="1"/>
              <a:t>collection</a:t>
            </a:r>
            <a:r>
              <a:rPr lang="nl-BE" sz="1400" dirty="0"/>
              <a:t>, storage, </a:t>
            </a:r>
            <a:r>
              <a:rPr lang="nl-BE" sz="1400" dirty="0" err="1"/>
              <a:t>infrastructre</a:t>
            </a:r>
            <a:r>
              <a:rPr lang="nl-BE" sz="1400" dirty="0"/>
              <a:t>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565239-57E6-47B4-AF7A-7C85766A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Thank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you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for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your</a:t>
            </a:r>
            <a:r>
              <a:rPr lang="nl-BE" sz="4000" dirty="0">
                <a:solidFill>
                  <a:srgbClr val="FFFFFF"/>
                </a:solidFill>
              </a:rPr>
              <a:t> attention!</a:t>
            </a:r>
            <a:endParaRPr lang="nl-BE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" y="1590741"/>
            <a:ext cx="12182558" cy="526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 marL="0" indent="0" algn="ctr">
              <a:buNone/>
            </a:pPr>
            <a:r>
              <a:rPr lang="nl-BE" sz="4000" dirty="0" err="1"/>
              <a:t>Questions</a:t>
            </a:r>
            <a:r>
              <a:rPr lang="nl-BE" sz="4000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 marL="0" indent="0">
              <a:buNone/>
            </a:pPr>
            <a:endParaRPr lang="nl-BE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11116E-779C-45B4-83A4-CA59B134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9311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What</a:t>
            </a:r>
            <a:r>
              <a:rPr lang="nl-BE" sz="4000" dirty="0">
                <a:solidFill>
                  <a:srgbClr val="FFFFFF"/>
                </a:solidFill>
              </a:rPr>
              <a:t> is </a:t>
            </a:r>
            <a:r>
              <a:rPr lang="nl-BE" sz="4000" dirty="0" err="1">
                <a:solidFill>
                  <a:srgbClr val="FFFFFF"/>
                </a:solidFill>
              </a:rPr>
              <a:t>Injury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Prediction</a:t>
            </a:r>
            <a:r>
              <a:rPr lang="nl-BE" sz="40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8EB042-77F7-42AE-97E1-71566920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1825624"/>
            <a:ext cx="11295077" cy="4927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sz="2200" dirty="0" err="1"/>
              <a:t>Injuries</a:t>
            </a:r>
            <a:r>
              <a:rPr lang="nl-BE" sz="2200" dirty="0"/>
              <a:t> common in </a:t>
            </a:r>
            <a:r>
              <a:rPr lang="nl-BE" sz="2200" dirty="0" err="1"/>
              <a:t>sports</a:t>
            </a:r>
            <a:r>
              <a:rPr lang="nl-BE" sz="2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nl-BE" sz="2200" dirty="0" err="1"/>
              <a:t>Negative</a:t>
            </a:r>
            <a:r>
              <a:rPr lang="nl-BE" sz="2200" dirty="0"/>
              <a:t> impact on </a:t>
            </a:r>
            <a:r>
              <a:rPr lang="nl-BE" sz="2200" dirty="0" err="1"/>
              <a:t>athletes</a:t>
            </a:r>
            <a:r>
              <a:rPr lang="nl-BE" sz="2200" dirty="0"/>
              <a:t>, teams, coaches </a:t>
            </a:r>
            <a:r>
              <a:rPr lang="nl-BE" sz="2200" dirty="0" err="1"/>
              <a:t>sports</a:t>
            </a:r>
            <a:r>
              <a:rPr lang="nl-BE" sz="2200" dirty="0"/>
              <a:t> </a:t>
            </a:r>
            <a:r>
              <a:rPr lang="nl-BE" sz="2200" dirty="0" err="1"/>
              <a:t>organizations</a:t>
            </a:r>
            <a:r>
              <a:rPr lang="nl-BE" sz="2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nl-BE" sz="2200" dirty="0" err="1"/>
              <a:t>Imperative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tackle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problem</a:t>
            </a:r>
            <a:r>
              <a:rPr lang="nl-BE" sz="2200" dirty="0"/>
              <a:t>!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nl-BE" sz="2200" dirty="0" err="1"/>
              <a:t>Process</a:t>
            </a:r>
            <a:r>
              <a:rPr lang="nl-BE" sz="2200" dirty="0"/>
              <a:t> of building </a:t>
            </a:r>
            <a:r>
              <a:rPr lang="nl-BE" sz="2200" dirty="0" err="1"/>
              <a:t>predictive</a:t>
            </a:r>
            <a:r>
              <a:rPr lang="nl-BE" sz="2200" dirty="0"/>
              <a:t> </a:t>
            </a:r>
            <a:r>
              <a:rPr lang="nl-BE" sz="2200" dirty="0" err="1"/>
              <a:t>models</a:t>
            </a:r>
            <a:r>
              <a:rPr lang="nl-BE" sz="2200" dirty="0"/>
              <a:t> </a:t>
            </a:r>
            <a:r>
              <a:rPr lang="nl-BE" sz="2200" dirty="0" err="1"/>
              <a:t>and</a:t>
            </a:r>
            <a:r>
              <a:rPr lang="nl-BE" sz="2200" dirty="0"/>
              <a:t> </a:t>
            </a:r>
            <a:r>
              <a:rPr lang="nl-BE" sz="2200" dirty="0" err="1"/>
              <a:t>integrating</a:t>
            </a:r>
            <a:r>
              <a:rPr lang="nl-BE" sz="2200" dirty="0"/>
              <a:t> </a:t>
            </a:r>
            <a:r>
              <a:rPr lang="nl-BE" sz="2200" dirty="0" err="1"/>
              <a:t>them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</a:t>
            </a:r>
            <a:r>
              <a:rPr lang="nl-BE" sz="2200" dirty="0" err="1"/>
              <a:t>sports</a:t>
            </a:r>
            <a:r>
              <a:rPr lang="nl-BE" sz="2200" dirty="0"/>
              <a:t> culture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nl-BE" sz="2200" dirty="0" err="1"/>
              <a:t>Tasks</a:t>
            </a:r>
            <a:r>
              <a:rPr lang="nl-BE" sz="2200" dirty="0"/>
              <a:t>:</a:t>
            </a:r>
          </a:p>
          <a:p>
            <a:pPr lvl="1"/>
            <a:r>
              <a:rPr lang="nl-BE" sz="1800" dirty="0" err="1"/>
              <a:t>injury</a:t>
            </a:r>
            <a:r>
              <a:rPr lang="nl-BE" sz="1800" dirty="0"/>
              <a:t> </a:t>
            </a:r>
            <a:r>
              <a:rPr lang="nl-BE" sz="1800" dirty="0" err="1"/>
              <a:t>prediction</a:t>
            </a:r>
            <a:endParaRPr lang="nl-BE" sz="1800" dirty="0"/>
          </a:p>
          <a:p>
            <a:pPr lvl="1"/>
            <a:r>
              <a:rPr lang="nl-BE" sz="1800" dirty="0"/>
              <a:t>body </a:t>
            </a:r>
            <a:r>
              <a:rPr lang="nl-BE" sz="1800" dirty="0" err="1"/>
              <a:t>parts</a:t>
            </a:r>
            <a:r>
              <a:rPr lang="nl-BE" sz="1800" dirty="0"/>
              <a:t> </a:t>
            </a:r>
            <a:r>
              <a:rPr lang="nl-BE" sz="1800" dirty="0" err="1"/>
              <a:t>likely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be </a:t>
            </a:r>
            <a:r>
              <a:rPr lang="nl-BE" sz="1800" dirty="0" err="1"/>
              <a:t>injured</a:t>
            </a:r>
            <a:endParaRPr lang="nl-BE" sz="1800" dirty="0"/>
          </a:p>
          <a:p>
            <a:pPr lvl="1"/>
            <a:r>
              <a:rPr lang="nl-BE" sz="1800" dirty="0" err="1"/>
              <a:t>severity</a:t>
            </a:r>
            <a:r>
              <a:rPr lang="nl-BE" sz="1800" dirty="0"/>
              <a:t> </a:t>
            </a:r>
            <a:r>
              <a:rPr lang="nl-BE" sz="1800" dirty="0" err="1"/>
              <a:t>prediction</a:t>
            </a:r>
            <a:r>
              <a:rPr lang="nl-BE" sz="1800" dirty="0"/>
              <a:t> </a:t>
            </a:r>
          </a:p>
          <a:p>
            <a:pPr lvl="1"/>
            <a:r>
              <a:rPr lang="nl-BE" sz="1800" dirty="0" err="1"/>
              <a:t>suggest</a:t>
            </a:r>
            <a:r>
              <a:rPr lang="nl-BE" sz="1800" dirty="0"/>
              <a:t> </a:t>
            </a:r>
            <a:r>
              <a:rPr lang="nl-BE" sz="1800" dirty="0" err="1"/>
              <a:t>resting</a:t>
            </a:r>
            <a:r>
              <a:rPr lang="nl-BE" sz="1800" dirty="0"/>
              <a:t> </a:t>
            </a:r>
            <a:r>
              <a:rPr lang="nl-BE" sz="1800" dirty="0" err="1"/>
              <a:t>days</a:t>
            </a:r>
            <a:r>
              <a:rPr lang="nl-BE" sz="1800" dirty="0"/>
              <a:t> </a:t>
            </a:r>
            <a:r>
              <a:rPr lang="nl-BE" sz="1800" dirty="0" err="1"/>
              <a:t>after</a:t>
            </a:r>
            <a:r>
              <a:rPr lang="nl-BE" sz="1800" dirty="0"/>
              <a:t> </a:t>
            </a:r>
            <a:r>
              <a:rPr lang="nl-BE" sz="1800" dirty="0" err="1"/>
              <a:t>injury</a:t>
            </a:r>
            <a:endParaRPr lang="nl-BE" sz="1800" dirty="0"/>
          </a:p>
          <a:p>
            <a:pPr marL="457200" lvl="1" indent="0">
              <a:buNone/>
            </a:pPr>
            <a:r>
              <a:rPr lang="nl-BE" sz="1800" dirty="0"/>
              <a:t> </a:t>
            </a:r>
          </a:p>
          <a:p>
            <a:pPr marL="457200" lvl="1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44BA9-8E92-47AA-96D9-95B1FAE4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9311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Business Problem</a:t>
            </a:r>
            <a:endParaRPr lang="nl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12013035" cy="510470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nl-BE" sz="2200" dirty="0" err="1"/>
              <a:t>Negative</a:t>
            </a:r>
            <a:r>
              <a:rPr lang="nl-BE" sz="2200" dirty="0"/>
              <a:t> Impact on </a:t>
            </a:r>
            <a:r>
              <a:rPr lang="nl-BE" sz="2200" dirty="0" err="1"/>
              <a:t>organization’s</a:t>
            </a:r>
            <a:r>
              <a:rPr lang="nl-BE" sz="2200" dirty="0"/>
              <a:t> </a:t>
            </a:r>
            <a:r>
              <a:rPr lang="nl-BE" sz="2200" dirty="0" err="1"/>
              <a:t>revenue</a:t>
            </a:r>
            <a:endParaRPr lang="nl-B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Cover operation and treatment costs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Dedicate extra resources - doctors, physiotherapists, special trainers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Purchase equipment to ensure smooth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Salary payment during player’s injury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Negative impact on a future transfer profit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2200" dirty="0"/>
              <a:t>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Player’s popularity in the market drops -&gt; Negative impact on jersey selling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Negative impact on team’s win-loss record -&gt; Negative impact on ticket, subscription selling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Injuries in high frequency -&gt; Concern for future player transfers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6E478-91D5-4AEE-A92A-6DE285E8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Potential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Analytical</a:t>
            </a:r>
            <a:r>
              <a:rPr lang="nl-BE" sz="4000" dirty="0">
                <a:solidFill>
                  <a:srgbClr val="FFFFFF"/>
                </a:solidFill>
              </a:rPr>
              <a:t> Solutions 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>
                <a:solidFill>
                  <a:srgbClr val="FFFFFF"/>
                </a:solidFill>
              </a:rPr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9882231" cy="510470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sz="2400" dirty="0"/>
              <a:t> </a:t>
            </a:r>
            <a:r>
              <a:rPr lang="en-US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Injury prediction models based on metrics from wearable technology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 injury risk, improve training quality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data from wearable devices during practices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odysuits, vests, wristbands, GPS devices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data from sensor metrics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running distance, speeds, accelerations, decelerations, body part reaction times, heart rates,   	  body temperatures, respiration rates, quality of sleep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on players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 intensity, physical condition, body core weaknesses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injury, severity, body parts based on combinations of metric values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Potential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Analytical</a:t>
            </a:r>
            <a:r>
              <a:rPr lang="nl-BE" sz="4000" dirty="0">
                <a:solidFill>
                  <a:srgbClr val="FFFFFF"/>
                </a:solidFill>
              </a:rPr>
              <a:t> Solutions 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>
                <a:solidFill>
                  <a:srgbClr val="FFFFFF"/>
                </a:solidFill>
              </a:rPr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10863743" cy="510470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sz="2400" dirty="0"/>
              <a:t> 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Injury prediction models based on historical injury data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uncorrelated factors, improve team formation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injury data from previous games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part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injury/recovery duration  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game data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stadium type, field type, weather, temperature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player data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games, participation time, roster position, game position, play type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injury, body parts, suggest resting days based on past occurrences 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Potential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 err="1">
                <a:solidFill>
                  <a:srgbClr val="FFFFFF"/>
                </a:solidFill>
              </a:rPr>
              <a:t>Analytical</a:t>
            </a:r>
            <a:r>
              <a:rPr lang="nl-BE" sz="4000" dirty="0">
                <a:solidFill>
                  <a:srgbClr val="FFFFFF"/>
                </a:solidFill>
              </a:rPr>
              <a:t> Solutions 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>
                <a:solidFill>
                  <a:srgbClr val="FFFFFF"/>
                </a:solidFill>
              </a:rPr>
              <a:t>Solution </a:t>
            </a:r>
            <a:r>
              <a:rPr lang="nl-BE" sz="2500" dirty="0" err="1">
                <a:solidFill>
                  <a:srgbClr val="FFFFFF"/>
                </a:solidFill>
              </a:rPr>
              <a:t>Comparison</a:t>
            </a:r>
            <a:r>
              <a:rPr lang="nl-BE" sz="25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7" y="1590741"/>
            <a:ext cx="12108106" cy="52672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njury rates are about 2.7 times higher in competition compared to practice</a:t>
            </a:r>
          </a:p>
          <a:p>
            <a:pPr marL="0" indent="0" algn="ctr">
              <a:buNone/>
            </a:pP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https://training-conditioning.com/article/injury-rates-for-practice-vs-competition/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BC600-7D7D-4D9E-A914-079517239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301" y="1842544"/>
            <a:ext cx="6675398" cy="40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7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>
                <a:solidFill>
                  <a:srgbClr val="FFFFFF"/>
                </a:solidFill>
              </a:rPr>
              <a:t>Selected</a:t>
            </a:r>
            <a:r>
              <a:rPr lang="nl-BE" sz="4000" dirty="0">
                <a:solidFill>
                  <a:srgbClr val="FFFFFF"/>
                </a:solidFill>
              </a:rPr>
              <a:t> Solution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1600" dirty="0">
                <a:latin typeface="+mn-lt"/>
              </a:rPr>
              <a:t> </a:t>
            </a:r>
            <a:r>
              <a:rPr lang="nl-BE" sz="2200" dirty="0">
                <a:solidFill>
                  <a:schemeClr val="bg1"/>
                </a:solidFill>
                <a:latin typeface="+mn-lt"/>
              </a:rPr>
              <a:t>Solution 1: </a:t>
            </a:r>
            <a:r>
              <a:rPr lang="en-US" sz="22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Injury prediction models based on historical injury data</a:t>
            </a:r>
            <a:endParaRPr lang="nl-BE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590741"/>
            <a:ext cx="12028881" cy="5267257"/>
          </a:xfrm>
        </p:spPr>
        <p:txBody>
          <a:bodyPr anchor="t">
            <a:norm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US NFL injury prediction</a:t>
            </a:r>
          </a:p>
          <a:p>
            <a:r>
              <a:rPr lang="en-US" sz="2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Datasets:</a:t>
            </a:r>
            <a:endParaRPr lang="en-US" sz="1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 List: information on players and game specifics</a:t>
            </a:r>
          </a:p>
          <a:p>
            <a:pPr marL="914400" lvl="2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GameID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Injury Record: information on injuries over two seasons</a:t>
            </a:r>
          </a:p>
          <a:p>
            <a:pPr marL="914400" lvl="2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GameID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pproach problem with 3 predictive tasks: </a:t>
            </a:r>
          </a:p>
          <a:p>
            <a:pPr marL="457200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1) Injury prediction</a:t>
            </a:r>
          </a:p>
          <a:p>
            <a:pPr lvl="2">
              <a:buFontTx/>
              <a:buChar char="-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classification</a:t>
            </a:r>
          </a:p>
          <a:p>
            <a:pPr lvl="2">
              <a:buFontTx/>
              <a:buChar char="-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 validity: 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between previous and next game </a:t>
            </a:r>
            <a:r>
              <a:rPr lang="en-US" sz="15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body parts likely to be injured</a:t>
            </a:r>
          </a:p>
          <a:p>
            <a:pPr lvl="2">
              <a:buFontTx/>
              <a:buChar char="-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classification </a:t>
            </a:r>
          </a:p>
          <a:p>
            <a:pPr lvl="2">
              <a:buFontTx/>
              <a:buChar char="-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 validity: 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between previous and next game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uggest resting days after injury</a:t>
            </a:r>
          </a:p>
          <a:p>
            <a:pPr marL="457200" lvl="1" indent="0"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</a:t>
            </a:r>
          </a:p>
          <a:p>
            <a:pPr marL="457200" lvl="1" indent="0"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Insight validity: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from injury until end of resting period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                                                             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source: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https://www.kaggle.com/c/nfl-playing-surface-analytics/data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Dataset </a:t>
            </a:r>
            <a:r>
              <a:rPr lang="nl-BE" sz="4000" dirty="0" err="1">
                <a:solidFill>
                  <a:srgbClr val="FFFFFF"/>
                </a:solidFill>
              </a:rPr>
              <a:t>Description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>
                <a:solidFill>
                  <a:srgbClr val="FFFFFF"/>
                </a:solidFill>
              </a:rPr>
              <a:t>Play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10863743" cy="51047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BE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3B234-A10A-406B-BB05-DF50F9C0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30" y="1746608"/>
            <a:ext cx="7046754" cy="51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17A7-955E-45C2-AA17-8CC69CC5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198702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Dataset </a:t>
            </a:r>
            <a:r>
              <a:rPr lang="nl-BE" sz="4000" dirty="0" err="1">
                <a:solidFill>
                  <a:srgbClr val="FFFFFF"/>
                </a:solidFill>
              </a:rPr>
              <a:t>Description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2500" dirty="0" err="1">
                <a:solidFill>
                  <a:srgbClr val="FFFFFF"/>
                </a:solidFill>
              </a:rPr>
              <a:t>Injury</a:t>
            </a:r>
            <a:r>
              <a:rPr lang="nl-BE" sz="2500" dirty="0">
                <a:solidFill>
                  <a:srgbClr val="FFFFFF"/>
                </a:solidFill>
              </a:rPr>
              <a:t>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D98E-F513-4409-A081-E2E04B09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753299"/>
            <a:ext cx="10863743" cy="51047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6BAB3-0B9B-4118-BD51-3652768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60" y="5939405"/>
            <a:ext cx="966940" cy="918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E22B0-AFA8-4E41-88AE-BD639227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02" y="2558894"/>
            <a:ext cx="7428571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Widescreen</PresentationFormat>
  <Paragraphs>253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Sports Injury Prediction  Predictive Analytics Project – D7056E Group 3: Athanasios Koutoulas Bruno Reis Da Silva Isabella Södergren Venkata Sreenadh Movva</vt:lpstr>
      <vt:lpstr>What is Injury Prediction?</vt:lpstr>
      <vt:lpstr>Business Problem</vt:lpstr>
      <vt:lpstr>Potential Analytical Solutions  Solution 1</vt:lpstr>
      <vt:lpstr>Potential Analytical Solutions  Solution 2</vt:lpstr>
      <vt:lpstr>Potential Analytical Solutions  Solution Comparison </vt:lpstr>
      <vt:lpstr>Selected Solution  Solution 1: Injury prediction models based on historical injury data</vt:lpstr>
      <vt:lpstr>Dataset Description Play List</vt:lpstr>
      <vt:lpstr>Dataset Description Injury Record</vt:lpstr>
      <vt:lpstr>Data Understanding &amp; Preparation PlayList dataset</vt:lpstr>
      <vt:lpstr>Data Understanding &amp; Preparation Injury dataset</vt:lpstr>
      <vt:lpstr>Modeling Phase Task 1: Predict Injury</vt:lpstr>
      <vt:lpstr>Modeling Phase Task 1: Best Model</vt:lpstr>
      <vt:lpstr>Modeling Phase Task 2: Predict Body Part</vt:lpstr>
      <vt:lpstr>Modeling Phase Task 2: Best Model</vt:lpstr>
      <vt:lpstr>Modeling Phase Task 3: Predict Resting Days</vt:lpstr>
      <vt:lpstr>Modeling Phase Task 3: Best Model</vt:lpstr>
      <vt:lpstr>Deployment &amp; Utilization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Injury Prediction Predictive Analytics Project   </dc:title>
  <dc:creator>Koutoulas, Athanasios</dc:creator>
  <cp:lastModifiedBy>Koutoulas, Athanasios</cp:lastModifiedBy>
  <cp:revision>157</cp:revision>
  <dcterms:created xsi:type="dcterms:W3CDTF">2022-04-14T19:39:13Z</dcterms:created>
  <dcterms:modified xsi:type="dcterms:W3CDTF">2022-05-11T18:31:54Z</dcterms:modified>
</cp:coreProperties>
</file>