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27"/>
  </p:notesMasterIdLst>
  <p:handoutMasterIdLst>
    <p:handoutMasterId r:id="rId28"/>
  </p:handoutMasterIdLst>
  <p:sldIdLst>
    <p:sldId id="257" r:id="rId2"/>
    <p:sldId id="263" r:id="rId3"/>
    <p:sldId id="264" r:id="rId4"/>
    <p:sldId id="265" r:id="rId5"/>
    <p:sldId id="266" r:id="rId6"/>
    <p:sldId id="261" r:id="rId7"/>
    <p:sldId id="267" r:id="rId8"/>
    <p:sldId id="268" r:id="rId9"/>
    <p:sldId id="262" r:id="rId10"/>
    <p:sldId id="269" r:id="rId11"/>
    <p:sldId id="270" r:id="rId12"/>
    <p:sldId id="271" r:id="rId13"/>
    <p:sldId id="273" r:id="rId14"/>
    <p:sldId id="274" r:id="rId15"/>
    <p:sldId id="272" r:id="rId16"/>
    <p:sldId id="275" r:id="rId17"/>
    <p:sldId id="276" r:id="rId18"/>
    <p:sldId id="277" r:id="rId19"/>
    <p:sldId id="279" r:id="rId20"/>
    <p:sldId id="280" r:id="rId21"/>
    <p:sldId id="278" r:id="rId22"/>
    <p:sldId id="281" r:id="rId23"/>
    <p:sldId id="282" r:id="rId24"/>
    <p:sldId id="284" r:id="rId25"/>
    <p:sldId id="283" r:id="rId2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60"/>
  </p:normalViewPr>
  <p:slideViewPr>
    <p:cSldViewPr snapToGrid="0" showGuides="1">
      <p:cViewPr varScale="1">
        <p:scale>
          <a:sx n="38" d="100"/>
          <a:sy n="38" d="100"/>
        </p:scale>
        <p:origin x="2394" y="54"/>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06/12/2024</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06/12/2024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06/12/2024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95032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06/12/2024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8293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06/12/2024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41694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06/12/2024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84738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06/12/2024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35818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25CAA1B-DFB8-467D-A20E-1BF5C572C99B}" type="datetime1">
              <a:rPr lang="pt-BR" smtClean="0"/>
              <a:t>06/12/2024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88149907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06/12/2024</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0926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06/12/2024</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4457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06/12/2024</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3574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06/12/2024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85848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25CAA1B-DFB8-467D-A20E-1BF5C572C99B}" type="datetime1">
              <a:rPr lang="pt-BR" smtClean="0"/>
              <a:t>06/12/2024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62502991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925CAA1B-DFB8-467D-A20E-1BF5C572C99B}" type="datetime1">
              <a:rPr lang="pt-BR" smtClean="0"/>
              <a:t>06/12/2024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23881124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C59D0F3-0831-BB4F-5869-4C89A7608B75}"/>
              </a:ext>
            </a:extLst>
          </p:cNvPr>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odape">
            <a:extLst>
              <a:ext uri="{FF2B5EF4-FFF2-40B4-BE49-F238E27FC236}">
                <a16:creationId xmlns:a16="http://schemas.microsoft.com/office/drawing/2014/main" id="{6275A980-272E-6995-30C1-C7DA34BD34F2}"/>
              </a:ext>
            </a:extLst>
          </p:cNvPr>
          <p:cNvSpPr txBox="1"/>
          <p:nvPr/>
        </p:nvSpPr>
        <p:spPr>
          <a:xfrm>
            <a:off x="3008282" y="11632661"/>
            <a:ext cx="3584636" cy="830997"/>
          </a:xfrm>
          <a:prstGeom prst="rect">
            <a:avLst/>
          </a:prstGeom>
          <a:noFill/>
        </p:spPr>
        <p:txBody>
          <a:bodyPr wrap="square" rtlCol="0">
            <a:spAutoFit/>
          </a:bodyPr>
          <a:lstStyle/>
          <a:p>
            <a:r>
              <a:rPr lang="pt-BR" sz="4800" dirty="0">
                <a:solidFill>
                  <a:srgbClr val="0D0A27"/>
                </a:solidFill>
                <a:latin typeface="Impact" panose="020B0806030902050204" pitchFamily="34" charset="0"/>
              </a:rPr>
              <a:t>FELIPE AGUIAR</a:t>
            </a:r>
          </a:p>
        </p:txBody>
      </p:sp>
      <p:pic>
        <p:nvPicPr>
          <p:cNvPr id="4" name="Imagem 3" descr="Interface gráfica do usuário, Aplicativo&#10;&#10;Descrição gerada automaticamente">
            <a:extLst>
              <a:ext uri="{FF2B5EF4-FFF2-40B4-BE49-F238E27FC236}">
                <a16:creationId xmlns:a16="http://schemas.microsoft.com/office/drawing/2014/main" id="{FF4E3CD4-1CD3-57C1-7676-95B807095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601200" cy="12801600"/>
          </a:xfrm>
          <a:prstGeom prst="rect">
            <a:avLst/>
          </a:prstGeom>
        </p:spPr>
      </p:pic>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descendente permite que você selecione elementos dentro de outros elementos. Por exemplo, para estilizar todas as listas não ordenadas dentro de uma </a:t>
            </a:r>
            <a:r>
              <a:rPr lang="pt-BR" sz="2400" dirty="0" err="1"/>
              <a:t>div</a:t>
            </a:r>
            <a:r>
              <a:rPr lang="pt-BR" sz="2400" dirty="0"/>
              <a:t> com a classe "container", você pode usar o seletor .container </a:t>
            </a:r>
            <a:r>
              <a:rPr lang="pt-BR" sz="2400" dirty="0" err="1"/>
              <a:t>ul</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493094" y="777781"/>
            <a:ext cx="7816645" cy="707886"/>
          </a:xfrm>
          <a:prstGeom prst="rect">
            <a:avLst/>
          </a:prstGeom>
          <a:noFill/>
        </p:spPr>
        <p:txBody>
          <a:bodyPr wrap="square" rtlCol="0">
            <a:spAutoFit/>
          </a:bodyPr>
          <a:lstStyle/>
          <a:p>
            <a:r>
              <a:rPr lang="pt-BR" sz="4000" dirty="0">
                <a:latin typeface="Impact" panose="020B0806030902050204" pitchFamily="34" charset="0"/>
              </a:rPr>
              <a:t>SELETOR DE DESCENDENTE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A95D5724-24DA-ADC3-C379-B601C7A51FD0}"/>
              </a:ext>
            </a:extLst>
          </p:cNvPr>
          <p:cNvPicPr>
            <a:picLocks noChangeAspect="1"/>
          </p:cNvPicPr>
          <p:nvPr/>
        </p:nvPicPr>
        <p:blipFill>
          <a:blip r:embed="rId2"/>
          <a:stretch>
            <a:fillRect/>
          </a:stretch>
        </p:blipFill>
        <p:spPr>
          <a:xfrm>
            <a:off x="-21510" y="5329404"/>
            <a:ext cx="9601200" cy="4384548"/>
          </a:xfrm>
          <a:prstGeom prst="rect">
            <a:avLst/>
          </a:prstGeom>
        </p:spPr>
      </p:pic>
      <p:sp>
        <p:nvSpPr>
          <p:cNvPr id="12" name="Espaço Reservado para Número de Slide 11">
            <a:extLst>
              <a:ext uri="{FF2B5EF4-FFF2-40B4-BE49-F238E27FC236}">
                <a16:creationId xmlns:a16="http://schemas.microsoft.com/office/drawing/2014/main" id="{30BC083C-9C5F-F316-D781-2502741E52CB}"/>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14" name="logo_css" descr="Ícone&#10;&#10;Descrição gerada automaticamente">
            <a:extLst>
              <a:ext uri="{FF2B5EF4-FFF2-40B4-BE49-F238E27FC236}">
                <a16:creationId xmlns:a16="http://schemas.microsoft.com/office/drawing/2014/main" id="{48CEEBD9-BF75-49F8-2AA7-2B759F4CF8ED}"/>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Espaço Reservado para Rodapé 9">
            <a:extLst>
              <a:ext uri="{FF2B5EF4-FFF2-40B4-BE49-F238E27FC236}">
                <a16:creationId xmlns:a16="http://schemas.microsoft.com/office/drawing/2014/main" id="{5E0CA152-2DAE-C8E2-0E76-86936491C922}"/>
              </a:ext>
            </a:extLst>
          </p:cNvPr>
          <p:cNvSpPr>
            <a:spLocks noGrp="1"/>
          </p:cNvSpPr>
          <p:nvPr>
            <p:ph type="ftr" sz="quarter" idx="11"/>
          </p:nvPr>
        </p:nvSpPr>
        <p:spPr>
          <a:xfrm>
            <a:off x="2820353" y="11864975"/>
            <a:ext cx="4447955" cy="681038"/>
          </a:xfrm>
        </p:spPr>
        <p:txBody>
          <a:bodyPr/>
          <a:lstStyle/>
          <a:p>
            <a:r>
              <a:rPr lang="pt-BR" dirty="0"/>
              <a:t>SELETORES CSS PARA INICIANTES – ISABELLA REIS</a:t>
            </a:r>
          </a:p>
        </p:txBody>
      </p:sp>
    </p:spTree>
    <p:extLst>
      <p:ext uri="{BB962C8B-B14F-4D97-AF65-F5344CB8AC3E}">
        <p14:creationId xmlns:p14="http://schemas.microsoft.com/office/powerpoint/2010/main" val="379734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just"/>
            <a:r>
              <a:rPr lang="pt-BR" sz="2400" dirty="0"/>
              <a:t>O seletor de filho direto é semelhante ao seletor de descendente, mas seleciona apenas os elementos filhos diretos de um elemento pai. Por exemplo, para estilizar apenas os parágrafos que são filhos diretos de uma </a:t>
            </a:r>
            <a:r>
              <a:rPr lang="pt-BR" sz="2400" dirty="0" err="1"/>
              <a:t>div</a:t>
            </a:r>
            <a:r>
              <a:rPr lang="pt-BR" sz="2400" dirty="0"/>
              <a:t> com a classe "destaque", você pode usar o seletor .destaque &gt;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86612" y="777781"/>
            <a:ext cx="7816645" cy="707886"/>
          </a:xfrm>
          <a:prstGeom prst="rect">
            <a:avLst/>
          </a:prstGeom>
          <a:noFill/>
        </p:spPr>
        <p:txBody>
          <a:bodyPr wrap="square" rtlCol="0">
            <a:spAutoFit/>
          </a:bodyPr>
          <a:lstStyle/>
          <a:p>
            <a:r>
              <a:rPr lang="pt-BR" sz="4000" dirty="0">
                <a:latin typeface="Impact" panose="020B0806030902050204" pitchFamily="34" charset="0"/>
              </a:rPr>
              <a:t> SELETOR DE FILHO DIRETO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E37A2726-DEDE-D6F8-5606-6CD681A8B339}"/>
              </a:ext>
            </a:extLst>
          </p:cNvPr>
          <p:cNvPicPr>
            <a:picLocks noChangeAspect="1"/>
          </p:cNvPicPr>
          <p:nvPr/>
        </p:nvPicPr>
        <p:blipFill>
          <a:blip r:embed="rId2"/>
          <a:stretch>
            <a:fillRect/>
          </a:stretch>
        </p:blipFill>
        <p:spPr>
          <a:xfrm>
            <a:off x="0" y="4916449"/>
            <a:ext cx="9601200" cy="4384548"/>
          </a:xfrm>
          <a:prstGeom prst="rect">
            <a:avLst/>
          </a:prstGeom>
        </p:spPr>
      </p:pic>
      <p:sp>
        <p:nvSpPr>
          <p:cNvPr id="12" name="Espaço Reservado para Número de Slide 11">
            <a:extLst>
              <a:ext uri="{FF2B5EF4-FFF2-40B4-BE49-F238E27FC236}">
                <a16:creationId xmlns:a16="http://schemas.microsoft.com/office/drawing/2014/main" id="{C0112A6A-8045-BDE1-CBCD-30BA39BF33D2}"/>
              </a:ext>
            </a:extLst>
          </p:cNvPr>
          <p:cNvSpPr>
            <a:spLocks noGrp="1"/>
          </p:cNvSpPr>
          <p:nvPr>
            <p:ph type="sldNum" sz="quarter" idx="12"/>
          </p:nvPr>
        </p:nvSpPr>
        <p:spPr/>
        <p:txBody>
          <a:bodyPr/>
          <a:lstStyle/>
          <a:p>
            <a:fld id="{9BB46D60-96CE-4402-8D7C-2F4B1C382689}" type="slidenum">
              <a:rPr lang="pt-BR" smtClean="0"/>
              <a:t>11</a:t>
            </a:fld>
            <a:endParaRPr lang="pt-BR"/>
          </a:p>
        </p:txBody>
      </p:sp>
      <p:pic>
        <p:nvPicPr>
          <p:cNvPr id="14" name="logo_css" descr="Ícone&#10;&#10;Descrição gerada automaticamente">
            <a:extLst>
              <a:ext uri="{FF2B5EF4-FFF2-40B4-BE49-F238E27FC236}">
                <a16:creationId xmlns:a16="http://schemas.microsoft.com/office/drawing/2014/main" id="{EBCB20CD-08E1-2EC3-7810-0B62B57993E6}"/>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Espaço Reservado para Rodapé 9">
            <a:extLst>
              <a:ext uri="{FF2B5EF4-FFF2-40B4-BE49-F238E27FC236}">
                <a16:creationId xmlns:a16="http://schemas.microsoft.com/office/drawing/2014/main" id="{059549B7-6EA1-7A3C-E145-4289C8553A12}"/>
              </a:ext>
            </a:extLst>
          </p:cNvPr>
          <p:cNvSpPr>
            <a:spLocks noGrp="1"/>
          </p:cNvSpPr>
          <p:nvPr>
            <p:ph type="ftr" sz="quarter" idx="11"/>
          </p:nvPr>
        </p:nvSpPr>
        <p:spPr>
          <a:xfrm>
            <a:off x="2820353" y="11864975"/>
            <a:ext cx="4541739" cy="681038"/>
          </a:xfrm>
        </p:spPr>
        <p:txBody>
          <a:bodyPr/>
          <a:lstStyle/>
          <a:p>
            <a:r>
              <a:rPr lang="pt-BR" dirty="0"/>
              <a:t>SELETORES CSS PARA INICIANTES – ISABELLA REIS</a:t>
            </a:r>
          </a:p>
        </p:txBody>
      </p:sp>
    </p:spTree>
    <p:extLst>
      <p:ext uri="{BB962C8B-B14F-4D97-AF65-F5344CB8AC3E}">
        <p14:creationId xmlns:p14="http://schemas.microsoft.com/office/powerpoint/2010/main" val="404907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ATRIBUTO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04</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just"/>
            <a:r>
              <a:rPr lang="pt-BR" sz="2400" dirty="0">
                <a:solidFill>
                  <a:schemeClr val="bg1"/>
                </a:solidFill>
              </a:rPr>
              <a:t>Os seletores de atributo permitem que você selecione elementos com base em seus atributos HTML. Eles são úteis quando você precisa estilizar elementos com atributos específicos. Veja os exemplos abaixo</a:t>
            </a:r>
          </a:p>
        </p:txBody>
      </p:sp>
      <p:sp>
        <p:nvSpPr>
          <p:cNvPr id="11" name="Espaço Reservado para Número de Slide 10">
            <a:extLst>
              <a:ext uri="{FF2B5EF4-FFF2-40B4-BE49-F238E27FC236}">
                <a16:creationId xmlns:a16="http://schemas.microsoft.com/office/drawing/2014/main" id="{A26FB245-ED35-8115-4128-B27CC5C397F6}"/>
              </a:ext>
            </a:extLst>
          </p:cNvPr>
          <p:cNvSpPr>
            <a:spLocks noGrp="1"/>
          </p:cNvSpPr>
          <p:nvPr>
            <p:ph type="sldNum" sz="quarter" idx="12"/>
          </p:nvPr>
        </p:nvSpPr>
        <p:spPr/>
        <p:txBody>
          <a:bodyPr/>
          <a:lstStyle/>
          <a:p>
            <a:fld id="{9BB46D60-96CE-4402-8D7C-2F4B1C382689}" type="slidenum">
              <a:rPr lang="pt-BR" smtClean="0"/>
              <a:t>12</a:t>
            </a:fld>
            <a:endParaRPr lang="pt-BR"/>
          </a:p>
        </p:txBody>
      </p:sp>
      <p:sp>
        <p:nvSpPr>
          <p:cNvPr id="7" name="Espaço Reservado para Rodapé 9">
            <a:extLst>
              <a:ext uri="{FF2B5EF4-FFF2-40B4-BE49-F238E27FC236}">
                <a16:creationId xmlns:a16="http://schemas.microsoft.com/office/drawing/2014/main" id="{60DB2D03-E554-875E-119D-3D6A3579AB7E}"/>
              </a:ext>
            </a:extLst>
          </p:cNvPr>
          <p:cNvSpPr>
            <a:spLocks noGrp="1"/>
          </p:cNvSpPr>
          <p:nvPr>
            <p:ph type="ftr" sz="quarter" idx="11"/>
          </p:nvPr>
        </p:nvSpPr>
        <p:spPr>
          <a:xfrm>
            <a:off x="2597739" y="11820692"/>
            <a:ext cx="4236385" cy="681038"/>
          </a:xfrm>
        </p:spPr>
        <p:txBody>
          <a:bodyPr/>
          <a:lstStyle/>
          <a:p>
            <a:r>
              <a:rPr lang="pt-BR" dirty="0"/>
              <a:t>SELETORES CSS PARA INICIANTES – ISABELLA REIS</a:t>
            </a:r>
          </a:p>
        </p:txBody>
      </p:sp>
    </p:spTree>
    <p:extLst>
      <p:ext uri="{BB962C8B-B14F-4D97-AF65-F5344CB8AC3E}">
        <p14:creationId xmlns:p14="http://schemas.microsoft.com/office/powerpoint/2010/main" val="233837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atributo existente permite selecionar elementos que possuem um determinado atributo, independentemente de seu valor. Por exemplo, para estilizar todos os elementos que possuem o atributo target, você pode usar o seletor [target].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55676"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EXISTENTE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9ACEA64-FFEE-2FE8-BAA7-33FF738ED09F}"/>
              </a:ext>
            </a:extLst>
          </p:cNvPr>
          <p:cNvPicPr>
            <a:picLocks noChangeAspect="1"/>
          </p:cNvPicPr>
          <p:nvPr/>
        </p:nvPicPr>
        <p:blipFill>
          <a:blip r:embed="rId2"/>
          <a:stretch>
            <a:fillRect/>
          </a:stretch>
        </p:blipFill>
        <p:spPr>
          <a:xfrm>
            <a:off x="206478" y="4761070"/>
            <a:ext cx="9601200" cy="4384548"/>
          </a:xfrm>
          <a:prstGeom prst="rect">
            <a:avLst/>
          </a:prstGeom>
        </p:spPr>
      </p:pic>
      <p:sp>
        <p:nvSpPr>
          <p:cNvPr id="12" name="Espaço Reservado para Número de Slide 11">
            <a:extLst>
              <a:ext uri="{FF2B5EF4-FFF2-40B4-BE49-F238E27FC236}">
                <a16:creationId xmlns:a16="http://schemas.microsoft.com/office/drawing/2014/main" id="{B63FA121-A564-460E-9CA1-4990FBE50974}"/>
              </a:ext>
            </a:extLst>
          </p:cNvPr>
          <p:cNvSpPr>
            <a:spLocks noGrp="1"/>
          </p:cNvSpPr>
          <p:nvPr>
            <p:ph type="sldNum" sz="quarter" idx="12"/>
          </p:nvPr>
        </p:nvSpPr>
        <p:spPr/>
        <p:txBody>
          <a:bodyPr/>
          <a:lstStyle/>
          <a:p>
            <a:fld id="{9BB46D60-96CE-4402-8D7C-2F4B1C382689}" type="slidenum">
              <a:rPr lang="pt-BR" smtClean="0"/>
              <a:t>13</a:t>
            </a:fld>
            <a:endParaRPr lang="pt-BR"/>
          </a:p>
        </p:txBody>
      </p:sp>
      <p:pic>
        <p:nvPicPr>
          <p:cNvPr id="15" name="logo_css" descr="Ícone&#10;&#10;Descrição gerada automaticamente">
            <a:extLst>
              <a:ext uri="{FF2B5EF4-FFF2-40B4-BE49-F238E27FC236}">
                <a16:creationId xmlns:a16="http://schemas.microsoft.com/office/drawing/2014/main" id="{FF240750-F9D4-4FC8-D708-5DC2067695A6}"/>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7" name="Espaço Reservado para Rodapé 9">
            <a:extLst>
              <a:ext uri="{FF2B5EF4-FFF2-40B4-BE49-F238E27FC236}">
                <a16:creationId xmlns:a16="http://schemas.microsoft.com/office/drawing/2014/main" id="{F8E93042-A9DA-B78F-A121-E105B2AE6F14}"/>
              </a:ext>
            </a:extLst>
          </p:cNvPr>
          <p:cNvSpPr>
            <a:spLocks noGrp="1"/>
          </p:cNvSpPr>
          <p:nvPr>
            <p:ph type="ftr" sz="quarter" idx="11"/>
          </p:nvPr>
        </p:nvSpPr>
        <p:spPr>
          <a:xfrm>
            <a:off x="3003837" y="11820261"/>
            <a:ext cx="4006482" cy="681038"/>
          </a:xfrm>
        </p:spPr>
        <p:txBody>
          <a:bodyPr/>
          <a:lstStyle/>
          <a:p>
            <a:r>
              <a:rPr lang="pt-BR" dirty="0"/>
              <a:t>SELETORES CSS PARA INICIANTES – ISABELLA REIS</a:t>
            </a:r>
          </a:p>
        </p:txBody>
      </p:sp>
    </p:spTree>
    <p:extLst>
      <p:ext uri="{BB962C8B-B14F-4D97-AF65-F5344CB8AC3E}">
        <p14:creationId xmlns:p14="http://schemas.microsoft.com/office/powerpoint/2010/main" val="81706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atributo com valor permite selecionar elementos que possuem um determinado atributo com um valor específico. Por exemplo, para estilizar links com o atributo target="_</a:t>
            </a:r>
            <a:r>
              <a:rPr lang="pt-BR" sz="2400" dirty="0" err="1"/>
              <a:t>blank</a:t>
            </a:r>
            <a:r>
              <a:rPr lang="pt-BR" sz="2400" dirty="0"/>
              <a:t>", você pode usar o seletor [target="_</a:t>
            </a:r>
            <a:r>
              <a:rPr lang="pt-BR" sz="2400" dirty="0" err="1"/>
              <a:t>blank</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873660"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COM VALOR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68987B24-9DDF-4663-F088-33B3F5C3143D}"/>
              </a:ext>
            </a:extLst>
          </p:cNvPr>
          <p:cNvPicPr>
            <a:picLocks noChangeAspect="1"/>
          </p:cNvPicPr>
          <p:nvPr/>
        </p:nvPicPr>
        <p:blipFill>
          <a:blip r:embed="rId2"/>
          <a:stretch>
            <a:fillRect/>
          </a:stretch>
        </p:blipFill>
        <p:spPr>
          <a:xfrm>
            <a:off x="-21510" y="4908555"/>
            <a:ext cx="9601200" cy="4384548"/>
          </a:xfrm>
          <a:prstGeom prst="rect">
            <a:avLst/>
          </a:prstGeom>
        </p:spPr>
      </p:pic>
      <p:sp>
        <p:nvSpPr>
          <p:cNvPr id="11" name="Espaço Reservado para Rodapé 10">
            <a:extLst>
              <a:ext uri="{FF2B5EF4-FFF2-40B4-BE49-F238E27FC236}">
                <a16:creationId xmlns:a16="http://schemas.microsoft.com/office/drawing/2014/main" id="{EBBD7D6B-A7D1-64E1-F39F-726E19D7A31B}"/>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77C0DBF8-7774-E6C9-AF39-A8AF77ABF1B9}"/>
              </a:ext>
            </a:extLst>
          </p:cNvPr>
          <p:cNvSpPr>
            <a:spLocks noGrp="1"/>
          </p:cNvSpPr>
          <p:nvPr>
            <p:ph type="sldNum" sz="quarter" idx="12"/>
          </p:nvPr>
        </p:nvSpPr>
        <p:spPr/>
        <p:txBody>
          <a:bodyPr/>
          <a:lstStyle/>
          <a:p>
            <a:fld id="{9BB46D60-96CE-4402-8D7C-2F4B1C382689}" type="slidenum">
              <a:rPr lang="pt-BR" smtClean="0"/>
              <a:t>14</a:t>
            </a:fld>
            <a:endParaRPr lang="pt-BR"/>
          </a:p>
        </p:txBody>
      </p:sp>
      <p:pic>
        <p:nvPicPr>
          <p:cNvPr id="14" name="logo_css" descr="Ícone&#10;&#10;Descrição gerada automaticamente">
            <a:extLst>
              <a:ext uri="{FF2B5EF4-FFF2-40B4-BE49-F238E27FC236}">
                <a16:creationId xmlns:a16="http://schemas.microsoft.com/office/drawing/2014/main" id="{6EC815F2-8914-BD35-2029-E0A5D3C6F67C}"/>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84887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PSEUDO-CLASSES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05</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just"/>
            <a:r>
              <a:rPr lang="pt-BR" sz="2400" dirty="0">
                <a:solidFill>
                  <a:schemeClr val="bg1"/>
                </a:solidFill>
              </a:rPr>
              <a:t>Os seletores de </a:t>
            </a:r>
            <a:r>
              <a:rPr lang="pt-BR" sz="2400" dirty="0" err="1">
                <a:solidFill>
                  <a:schemeClr val="bg1"/>
                </a:solidFill>
              </a:rPr>
              <a:t>pseudo-classes</a:t>
            </a:r>
            <a:r>
              <a:rPr lang="pt-BR" sz="2400" dirty="0">
                <a:solidFill>
                  <a:schemeClr val="bg1"/>
                </a:solidFill>
              </a:rPr>
              <a:t> permitem selecionar elementos em estados específicos ou com base em ações do usuário. Eles são úteis para estilizar elementos interativos. Veja os exemplos a seguir:</a:t>
            </a:r>
          </a:p>
        </p:txBody>
      </p:sp>
      <p:sp>
        <p:nvSpPr>
          <p:cNvPr id="11" name="Espaço Reservado para Número de Slide 10">
            <a:extLst>
              <a:ext uri="{FF2B5EF4-FFF2-40B4-BE49-F238E27FC236}">
                <a16:creationId xmlns:a16="http://schemas.microsoft.com/office/drawing/2014/main" id="{D0F6146A-7175-FD15-9D6E-9F3335CC0086}"/>
              </a:ext>
            </a:extLst>
          </p:cNvPr>
          <p:cNvSpPr>
            <a:spLocks noGrp="1"/>
          </p:cNvSpPr>
          <p:nvPr>
            <p:ph type="sldNum" sz="quarter" idx="12"/>
          </p:nvPr>
        </p:nvSpPr>
        <p:spPr/>
        <p:txBody>
          <a:bodyPr/>
          <a:lstStyle/>
          <a:p>
            <a:fld id="{9BB46D60-96CE-4402-8D7C-2F4B1C382689}" type="slidenum">
              <a:rPr lang="pt-BR" smtClean="0"/>
              <a:t>15</a:t>
            </a:fld>
            <a:endParaRPr lang="pt-BR"/>
          </a:p>
        </p:txBody>
      </p:sp>
      <p:sp>
        <p:nvSpPr>
          <p:cNvPr id="8" name="Espaço Reservado para Rodapé 9">
            <a:extLst>
              <a:ext uri="{FF2B5EF4-FFF2-40B4-BE49-F238E27FC236}">
                <a16:creationId xmlns:a16="http://schemas.microsoft.com/office/drawing/2014/main" id="{C2A96DD8-B4BD-DA2B-9166-8CFFE6F15423}"/>
              </a:ext>
            </a:extLst>
          </p:cNvPr>
          <p:cNvSpPr>
            <a:spLocks noGrp="1"/>
          </p:cNvSpPr>
          <p:nvPr>
            <p:ph type="ftr" sz="quarter" idx="11"/>
          </p:nvPr>
        </p:nvSpPr>
        <p:spPr>
          <a:xfrm>
            <a:off x="2805156" y="11865189"/>
            <a:ext cx="3947868" cy="681038"/>
          </a:xfrm>
        </p:spPr>
        <p:txBody>
          <a:bodyPr/>
          <a:lstStyle/>
          <a:p>
            <a:r>
              <a:rPr lang="pt-BR" dirty="0"/>
              <a:t>SELETORES CSS PARA INICIANTES – ISABELLA REIS</a:t>
            </a:r>
          </a:p>
        </p:txBody>
      </p:sp>
    </p:spTree>
    <p:extLst>
      <p:ext uri="{BB962C8B-B14F-4D97-AF65-F5344CB8AC3E}">
        <p14:creationId xmlns:p14="http://schemas.microsoft.com/office/powerpoint/2010/main" val="406556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a:t>
            </a:r>
            <a:r>
              <a:rPr lang="pt-BR" sz="2400" dirty="0" err="1"/>
              <a:t>pseudo-classe</a:t>
            </a:r>
            <a:r>
              <a:rPr lang="pt-BR" sz="2400" dirty="0"/>
              <a:t> :</a:t>
            </a:r>
            <a:r>
              <a:rPr lang="pt-BR" sz="2400" dirty="0" err="1"/>
              <a:t>hover</a:t>
            </a:r>
            <a:r>
              <a:rPr lang="pt-BR" sz="2400" dirty="0"/>
              <a:t> permite estilizar um elemento quando o cursor do mouse está sobre ele. Por exemplo, para alterar a cor de fundo de um botão quando ele é </a:t>
            </a:r>
            <a:r>
              <a:rPr lang="pt-BR" sz="2400" dirty="0" err="1"/>
              <a:t>hover</a:t>
            </a:r>
            <a:r>
              <a:rPr lang="pt-BR" sz="2400" dirty="0"/>
              <a:t>, você pode usar o seletor .</a:t>
            </a:r>
            <a:r>
              <a:rPr lang="pt-BR" sz="2400" dirty="0" err="1"/>
              <a:t>botão:hover</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01712" y="777781"/>
            <a:ext cx="7816645" cy="707886"/>
          </a:xfrm>
          <a:prstGeom prst="rect">
            <a:avLst/>
          </a:prstGeom>
          <a:noFill/>
        </p:spPr>
        <p:txBody>
          <a:bodyPr wrap="square" rtlCol="0">
            <a:spAutoFit/>
          </a:bodyPr>
          <a:lstStyle/>
          <a:p>
            <a:r>
              <a:rPr lang="pt-BR" sz="4000" dirty="0">
                <a:latin typeface="Impact" panose="020B0806030902050204" pitchFamily="34" charset="0"/>
              </a:rPr>
              <a:t>SELETOR DE PSEUDO-CLASSE :HOVER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FAAB438A-929B-6DAA-A27F-589E3E24E6AB}"/>
              </a:ext>
            </a:extLst>
          </p:cNvPr>
          <p:cNvPicPr>
            <a:picLocks noChangeAspect="1"/>
          </p:cNvPicPr>
          <p:nvPr/>
        </p:nvPicPr>
        <p:blipFill>
          <a:blip r:embed="rId2"/>
          <a:stretch>
            <a:fillRect/>
          </a:stretch>
        </p:blipFill>
        <p:spPr>
          <a:xfrm>
            <a:off x="0" y="4761070"/>
            <a:ext cx="9601200" cy="4384548"/>
          </a:xfrm>
          <a:prstGeom prst="rect">
            <a:avLst/>
          </a:prstGeom>
        </p:spPr>
      </p:pic>
      <p:sp>
        <p:nvSpPr>
          <p:cNvPr id="12" name="Espaço Reservado para Número de Slide 11">
            <a:extLst>
              <a:ext uri="{FF2B5EF4-FFF2-40B4-BE49-F238E27FC236}">
                <a16:creationId xmlns:a16="http://schemas.microsoft.com/office/drawing/2014/main" id="{6A6DBD76-473B-80B1-4F20-86CD5BF35A61}"/>
              </a:ext>
            </a:extLst>
          </p:cNvPr>
          <p:cNvSpPr>
            <a:spLocks noGrp="1"/>
          </p:cNvSpPr>
          <p:nvPr>
            <p:ph type="sldNum" sz="quarter" idx="12"/>
          </p:nvPr>
        </p:nvSpPr>
        <p:spPr/>
        <p:txBody>
          <a:bodyPr/>
          <a:lstStyle/>
          <a:p>
            <a:fld id="{9BB46D60-96CE-4402-8D7C-2F4B1C382689}" type="slidenum">
              <a:rPr lang="pt-BR" smtClean="0"/>
              <a:t>16</a:t>
            </a:fld>
            <a:endParaRPr lang="pt-BR"/>
          </a:p>
        </p:txBody>
      </p:sp>
      <p:pic>
        <p:nvPicPr>
          <p:cNvPr id="14" name="logo_css" descr="Ícone&#10;&#10;Descrição gerada automaticamente">
            <a:extLst>
              <a:ext uri="{FF2B5EF4-FFF2-40B4-BE49-F238E27FC236}">
                <a16:creationId xmlns:a16="http://schemas.microsoft.com/office/drawing/2014/main" id="{A1F36D00-6AEF-DAD9-1469-397615F692D3}"/>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Espaço Reservado para Rodapé 9">
            <a:extLst>
              <a:ext uri="{FF2B5EF4-FFF2-40B4-BE49-F238E27FC236}">
                <a16:creationId xmlns:a16="http://schemas.microsoft.com/office/drawing/2014/main" id="{3548504B-0486-30C2-6D6F-9FF1331C6E26}"/>
              </a:ext>
            </a:extLst>
          </p:cNvPr>
          <p:cNvSpPr>
            <a:spLocks noGrp="1"/>
          </p:cNvSpPr>
          <p:nvPr>
            <p:ph type="ftr" sz="quarter" idx="11"/>
          </p:nvPr>
        </p:nvSpPr>
        <p:spPr>
          <a:xfrm>
            <a:off x="2798842" y="11865189"/>
            <a:ext cx="3960495" cy="681038"/>
          </a:xfrm>
        </p:spPr>
        <p:txBody>
          <a:bodyPr/>
          <a:lstStyle/>
          <a:p>
            <a:r>
              <a:rPr lang="pt-BR" dirty="0"/>
              <a:t>SELETORES CSS PARA INICIANTES – ISABELLA REIS</a:t>
            </a:r>
          </a:p>
        </p:txBody>
      </p:sp>
    </p:spTree>
    <p:extLst>
      <p:ext uri="{BB962C8B-B14F-4D97-AF65-F5344CB8AC3E}">
        <p14:creationId xmlns:p14="http://schemas.microsoft.com/office/powerpoint/2010/main" val="300641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a:t>
            </a:r>
            <a:r>
              <a:rPr lang="pt-BR" sz="2400" dirty="0" err="1"/>
              <a:t>pseudo-classe:nth-child</a:t>
            </a:r>
            <a:r>
              <a:rPr lang="pt-BR" sz="2400" dirty="0"/>
              <a:t>() permite selecionar elementos com base em sua posição em relação a seus irmãos. Por exemplo, para estilizar cada segundo item de uma lista não ordenada, você pode usar o seletor </a:t>
            </a:r>
            <a:r>
              <a:rPr lang="pt-BR" sz="2400" dirty="0" err="1"/>
              <a:t>li:nth-child</a:t>
            </a:r>
            <a:r>
              <a:rPr lang="pt-BR" sz="2400" dirty="0"/>
              <a:t>(2n).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165735" y="777781"/>
            <a:ext cx="8955142" cy="707886"/>
          </a:xfrm>
          <a:prstGeom prst="rect">
            <a:avLst/>
          </a:prstGeom>
          <a:noFill/>
        </p:spPr>
        <p:txBody>
          <a:bodyPr wrap="square" rtlCol="0">
            <a:spAutoFit/>
          </a:bodyPr>
          <a:lstStyle/>
          <a:p>
            <a:r>
              <a:rPr lang="pt-BR" sz="4000" dirty="0">
                <a:latin typeface="Impact" panose="020B0806030902050204" pitchFamily="34" charset="0"/>
              </a:rPr>
              <a:t>SELETOR DE PSEUDO-CLASSE :NTH-CHILD()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ABE245E4-5C60-4961-8926-F62B5F31C685}"/>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2" name="Espaço Reservado para Número de Slide 11">
            <a:extLst>
              <a:ext uri="{FF2B5EF4-FFF2-40B4-BE49-F238E27FC236}">
                <a16:creationId xmlns:a16="http://schemas.microsoft.com/office/drawing/2014/main" id="{473182F9-777D-1298-4A4B-E5E9A9138028}"/>
              </a:ext>
            </a:extLst>
          </p:cNvPr>
          <p:cNvSpPr>
            <a:spLocks noGrp="1"/>
          </p:cNvSpPr>
          <p:nvPr>
            <p:ph type="sldNum" sz="quarter" idx="12"/>
          </p:nvPr>
        </p:nvSpPr>
        <p:spPr/>
        <p:txBody>
          <a:bodyPr/>
          <a:lstStyle/>
          <a:p>
            <a:fld id="{9BB46D60-96CE-4402-8D7C-2F4B1C382689}" type="slidenum">
              <a:rPr lang="pt-BR" smtClean="0"/>
              <a:t>17</a:t>
            </a:fld>
            <a:endParaRPr lang="pt-BR"/>
          </a:p>
        </p:txBody>
      </p:sp>
      <p:pic>
        <p:nvPicPr>
          <p:cNvPr id="16" name="logo_css" descr="Ícone&#10;&#10;Descrição gerada automaticamente">
            <a:extLst>
              <a:ext uri="{FF2B5EF4-FFF2-40B4-BE49-F238E27FC236}">
                <a16:creationId xmlns:a16="http://schemas.microsoft.com/office/drawing/2014/main" id="{677DCDF5-3F67-F5D7-7A61-9CD8F072AACE}"/>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Rectangle 1">
            <a:extLst>
              <a:ext uri="{FF2B5EF4-FFF2-40B4-BE49-F238E27FC236}">
                <a16:creationId xmlns:a16="http://schemas.microsoft.com/office/drawing/2014/main" id="{C416AA3E-DBBD-EF02-4F4D-623DDC2147C9}"/>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O seletor de pseudo-classe </a:t>
            </a:r>
            <a:r>
              <a:rPr kumimoji="0" lang="pt-BR" altLang="pt-BR" sz="1000" b="0" i="0" u="none" strike="noStrike" cap="none" normalizeH="0" baseline="0">
                <a:ln>
                  <a:noFill/>
                </a:ln>
                <a:solidFill>
                  <a:schemeClr val="tx1"/>
                </a:solidFill>
                <a:effectLst/>
                <a:latin typeface="Arial Unicode MS"/>
              </a:rPr>
              <a:t>:nth-child()</a:t>
            </a:r>
            <a:r>
              <a:rPr kumimoji="0" lang="pt-BR" altLang="pt-BR" sz="800" b="0" i="0" u="none" strike="noStrike" cap="none" normalizeH="0" baseline="0">
                <a:ln>
                  <a:noFill/>
                </a:ln>
                <a:solidFill>
                  <a:schemeClr val="tx1"/>
                </a:solidFill>
                <a:effectLst/>
              </a:rPr>
              <a:t> permite selecionar elementos com base na sua posição entre os irmãos. Por exemplo, para estilizar cada segundo item de uma lista não ordenada, você pode usar o seletor </a:t>
            </a:r>
            <a:r>
              <a:rPr kumimoji="0" lang="pt-BR" altLang="pt-BR" sz="1000" b="0" i="0" u="none" strike="noStrike" cap="none" normalizeH="0" baseline="0">
                <a:ln>
                  <a:noFill/>
                </a:ln>
                <a:solidFill>
                  <a:schemeClr val="tx1"/>
                </a:solidFill>
                <a:effectLst/>
                <a:latin typeface="Arial Unicode MS"/>
              </a:rPr>
              <a:t>li:nth-child(2n)</a:t>
            </a:r>
            <a:r>
              <a:rPr kumimoji="0" lang="pt-BR" altLang="pt-BR" sz="800" b="0" i="0" u="none" strike="noStrike" cap="none" normalizeH="0" baseline="0">
                <a:ln>
                  <a:noFill/>
                </a:ln>
                <a:solidFill>
                  <a:schemeClr val="tx1"/>
                </a:solidFill>
                <a:effectLst/>
              </a:rPr>
              <a:t>. Veja o exemplo abaixo: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7" name="Espaço Reservado para Rodapé 9">
            <a:extLst>
              <a:ext uri="{FF2B5EF4-FFF2-40B4-BE49-F238E27FC236}">
                <a16:creationId xmlns:a16="http://schemas.microsoft.com/office/drawing/2014/main" id="{DC1425E0-AC4E-7E00-CA51-B656955B1B27}"/>
              </a:ext>
            </a:extLst>
          </p:cNvPr>
          <p:cNvSpPr>
            <a:spLocks noGrp="1"/>
          </p:cNvSpPr>
          <p:nvPr>
            <p:ph type="ftr" sz="quarter" idx="11"/>
          </p:nvPr>
        </p:nvSpPr>
        <p:spPr>
          <a:xfrm>
            <a:off x="2846186" y="11739983"/>
            <a:ext cx="3865807" cy="681038"/>
          </a:xfrm>
        </p:spPr>
        <p:txBody>
          <a:bodyPr/>
          <a:lstStyle/>
          <a:p>
            <a:r>
              <a:rPr lang="pt-BR" dirty="0"/>
              <a:t>SELETORES CSS PARA INICIANTES – ISABELLA REIS</a:t>
            </a:r>
          </a:p>
        </p:txBody>
      </p:sp>
    </p:spTree>
    <p:extLst>
      <p:ext uri="{BB962C8B-B14F-4D97-AF65-F5344CB8AC3E}">
        <p14:creationId xmlns:p14="http://schemas.microsoft.com/office/powerpoint/2010/main" val="105712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FILHOS E IRMÃOS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06</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just"/>
            <a:r>
              <a:rPr lang="pt-BR" sz="2400" dirty="0">
                <a:solidFill>
                  <a:schemeClr val="bg1"/>
                </a:solidFill>
              </a:rPr>
              <a:t>Os seletores de filhos e irmãos permitem selecionar elementos com base em sua relação com outros elementos. Eles são úteis quando você deseja estilizar elementos específicos em uma estrutura hierárquica. Veja os exemplos a seguir:</a:t>
            </a:r>
          </a:p>
        </p:txBody>
      </p:sp>
      <p:sp>
        <p:nvSpPr>
          <p:cNvPr id="11" name="Espaço Reservado para Número de Slide 10">
            <a:extLst>
              <a:ext uri="{FF2B5EF4-FFF2-40B4-BE49-F238E27FC236}">
                <a16:creationId xmlns:a16="http://schemas.microsoft.com/office/drawing/2014/main" id="{981968B5-ADB4-7523-F4E9-54DB02B757A9}"/>
              </a:ext>
            </a:extLst>
          </p:cNvPr>
          <p:cNvSpPr>
            <a:spLocks noGrp="1"/>
          </p:cNvSpPr>
          <p:nvPr>
            <p:ph type="sldNum" sz="quarter" idx="12"/>
          </p:nvPr>
        </p:nvSpPr>
        <p:spPr/>
        <p:txBody>
          <a:bodyPr/>
          <a:lstStyle/>
          <a:p>
            <a:fld id="{9BB46D60-96CE-4402-8D7C-2F4B1C382689}" type="slidenum">
              <a:rPr lang="pt-BR" smtClean="0"/>
              <a:t>18</a:t>
            </a:fld>
            <a:endParaRPr lang="pt-BR"/>
          </a:p>
        </p:txBody>
      </p:sp>
      <p:sp>
        <p:nvSpPr>
          <p:cNvPr id="7" name="Espaço Reservado para Rodapé 9">
            <a:extLst>
              <a:ext uri="{FF2B5EF4-FFF2-40B4-BE49-F238E27FC236}">
                <a16:creationId xmlns:a16="http://schemas.microsoft.com/office/drawing/2014/main" id="{46700237-5B7E-D0D6-26C2-1C09953F2B45}"/>
              </a:ext>
            </a:extLst>
          </p:cNvPr>
          <p:cNvSpPr>
            <a:spLocks noGrp="1"/>
          </p:cNvSpPr>
          <p:nvPr>
            <p:ph type="ftr" sz="quarter" idx="11"/>
          </p:nvPr>
        </p:nvSpPr>
        <p:spPr>
          <a:xfrm>
            <a:off x="2738741" y="11844667"/>
            <a:ext cx="4123715" cy="681038"/>
          </a:xfrm>
        </p:spPr>
        <p:txBody>
          <a:bodyPr/>
          <a:lstStyle/>
          <a:p>
            <a:r>
              <a:rPr lang="pt-BR" dirty="0"/>
              <a:t>SELETORES CSS PARA INICIANTES – ISABELLA REIS</a:t>
            </a:r>
          </a:p>
        </p:txBody>
      </p:sp>
    </p:spTree>
    <p:extLst>
      <p:ext uri="{BB962C8B-B14F-4D97-AF65-F5344CB8AC3E}">
        <p14:creationId xmlns:p14="http://schemas.microsoft.com/office/powerpoint/2010/main" val="390783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filho adjacente (+) permite selecionar o primeiro elemento irmão imediatamente após outro elemento. Por exemplo, para estilizar o primeiro parágrafo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777781"/>
            <a:ext cx="7816645" cy="707886"/>
          </a:xfrm>
          <a:prstGeom prst="rect">
            <a:avLst/>
          </a:prstGeom>
          <a:noFill/>
        </p:spPr>
        <p:txBody>
          <a:bodyPr wrap="square" rtlCol="0">
            <a:spAutoFit/>
          </a:bodyPr>
          <a:lstStyle/>
          <a:p>
            <a:r>
              <a:rPr lang="pt-BR" sz="4000" dirty="0">
                <a:latin typeface="Impact" panose="020B0806030902050204" pitchFamily="34" charset="0"/>
              </a:rPr>
              <a:t>SELETOR DE FILHO ADJACENTE (+)</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0DFB6260-AABE-15DB-6F26-5599A27F59D2}"/>
              </a:ext>
            </a:extLst>
          </p:cNvPr>
          <p:cNvPicPr>
            <a:picLocks noChangeAspect="1"/>
          </p:cNvPicPr>
          <p:nvPr/>
        </p:nvPicPr>
        <p:blipFill>
          <a:blip r:embed="rId2"/>
          <a:stretch>
            <a:fillRect/>
          </a:stretch>
        </p:blipFill>
        <p:spPr>
          <a:xfrm>
            <a:off x="0" y="4945945"/>
            <a:ext cx="9601200" cy="4384548"/>
          </a:xfrm>
          <a:prstGeom prst="rect">
            <a:avLst/>
          </a:prstGeom>
        </p:spPr>
      </p:pic>
      <p:sp>
        <p:nvSpPr>
          <p:cNvPr id="12" name="Espaço Reservado para Número de Slide 11">
            <a:extLst>
              <a:ext uri="{FF2B5EF4-FFF2-40B4-BE49-F238E27FC236}">
                <a16:creationId xmlns:a16="http://schemas.microsoft.com/office/drawing/2014/main" id="{E6B5828F-4648-B570-E408-7CDFB1A4F9EB}"/>
              </a:ext>
            </a:extLst>
          </p:cNvPr>
          <p:cNvSpPr>
            <a:spLocks noGrp="1"/>
          </p:cNvSpPr>
          <p:nvPr>
            <p:ph type="sldNum" sz="quarter" idx="12"/>
          </p:nvPr>
        </p:nvSpPr>
        <p:spPr/>
        <p:txBody>
          <a:bodyPr/>
          <a:lstStyle/>
          <a:p>
            <a:fld id="{9BB46D60-96CE-4402-8D7C-2F4B1C382689}" type="slidenum">
              <a:rPr lang="pt-BR" smtClean="0"/>
              <a:t>19</a:t>
            </a:fld>
            <a:endParaRPr lang="pt-BR"/>
          </a:p>
        </p:txBody>
      </p:sp>
      <p:pic>
        <p:nvPicPr>
          <p:cNvPr id="14" name="logo_css" descr="Ícone&#10;&#10;Descrição gerada automaticamente">
            <a:extLst>
              <a:ext uri="{FF2B5EF4-FFF2-40B4-BE49-F238E27FC236}">
                <a16:creationId xmlns:a16="http://schemas.microsoft.com/office/drawing/2014/main" id="{B63594D7-68CF-29FC-A0D9-3B7E8A5A1E37}"/>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Espaço Reservado para Rodapé 9">
            <a:extLst>
              <a:ext uri="{FF2B5EF4-FFF2-40B4-BE49-F238E27FC236}">
                <a16:creationId xmlns:a16="http://schemas.microsoft.com/office/drawing/2014/main" id="{A4D2AA27-FC2D-E78E-3A12-A5C4B291553E}"/>
              </a:ext>
            </a:extLst>
          </p:cNvPr>
          <p:cNvSpPr>
            <a:spLocks noGrp="1"/>
          </p:cNvSpPr>
          <p:nvPr>
            <p:ph type="ftr" sz="quarter" idx="11"/>
          </p:nvPr>
        </p:nvSpPr>
        <p:spPr>
          <a:xfrm>
            <a:off x="2600002" y="11865189"/>
            <a:ext cx="4358176" cy="681038"/>
          </a:xfrm>
        </p:spPr>
        <p:txBody>
          <a:bodyPr/>
          <a:lstStyle/>
          <a:p>
            <a:r>
              <a:rPr lang="pt-BR" dirty="0"/>
              <a:t>SELETORES CSS PARA INICIANTES – ISABELLA REIS</a:t>
            </a:r>
          </a:p>
        </p:txBody>
      </p:sp>
    </p:spTree>
    <p:extLst>
      <p:ext uri="{BB962C8B-B14F-4D97-AF65-F5344CB8AC3E}">
        <p14:creationId xmlns:p14="http://schemas.microsoft.com/office/powerpoint/2010/main" val="102738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2677656"/>
          </a:xfrm>
          <a:prstGeom prst="rect">
            <a:avLst/>
          </a:prstGeom>
          <a:noFill/>
        </p:spPr>
        <p:txBody>
          <a:bodyPr wrap="square" rtlCol="0">
            <a:spAutoFit/>
          </a:bodyPr>
          <a:lstStyle/>
          <a:p>
            <a:pPr algn="just"/>
            <a:r>
              <a:rPr lang="pt-BR" sz="2400" dirty="0"/>
              <a:t>CSS (</a:t>
            </a:r>
            <a:r>
              <a:rPr lang="pt-BR" sz="2400" dirty="0" err="1"/>
              <a:t>Cascading</a:t>
            </a:r>
            <a:r>
              <a:rPr lang="pt-BR" sz="2400" dirty="0"/>
              <a:t> </a:t>
            </a:r>
            <a:r>
              <a:rPr lang="pt-BR" sz="2400" dirty="0" err="1"/>
              <a:t>Style</a:t>
            </a:r>
            <a:r>
              <a:rPr lang="pt-BR" sz="2400" dirty="0"/>
              <a:t> </a:t>
            </a:r>
            <a:r>
              <a:rPr lang="pt-BR" sz="2400" dirty="0" err="1"/>
              <a:t>Sheets</a:t>
            </a:r>
            <a:r>
              <a:rPr lang="pt-BR" sz="2400" dirty="0"/>
              <a:t>) é uma linguagem fundamental para dar estilo às páginas da web. Com os seletores CSS, conseguimos escolher e personalizar elementos específicos de forma simples e eficaz. Neste ebook, vamos explorar os principais seletores CSS e mostrar exemplos práticos para você aplicar no seu dia a dia. Prepare-se para facilitar o estilo dos seus elementos!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080135" y="777781"/>
            <a:ext cx="7816645" cy="707886"/>
          </a:xfrm>
          <a:prstGeom prst="rect">
            <a:avLst/>
          </a:prstGeom>
          <a:noFill/>
        </p:spPr>
        <p:txBody>
          <a:bodyPr wrap="square" rtlCol="0">
            <a:spAutoFit/>
          </a:bodyPr>
          <a:lstStyle/>
          <a:p>
            <a:r>
              <a:rPr lang="pt-BR" sz="4000" dirty="0">
                <a:latin typeface="Impact" panose="020B0806030902050204" pitchFamily="34" charset="0"/>
              </a:rPr>
              <a:t>PRINCIPAIS SELETORES CSS</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70768" y="1961917"/>
            <a:ext cx="7816645" cy="584775"/>
          </a:xfrm>
          <a:prstGeom prst="rect">
            <a:avLst/>
          </a:prstGeom>
          <a:noFill/>
        </p:spPr>
        <p:txBody>
          <a:bodyPr wrap="square" rtlCol="0">
            <a:spAutoFit/>
          </a:bodyPr>
          <a:lstStyle/>
          <a:p>
            <a:pPr algn="ctr"/>
            <a:r>
              <a:rPr lang="pt-BR" sz="3200" dirty="0">
                <a:latin typeface="+mj-lt"/>
              </a:rPr>
              <a:t>Simplificando o Estilo dos seus Elementos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logo_css" descr="Ícone&#10;&#10;Descrição gerada automaticamente">
            <a:extLst>
              <a:ext uri="{FF2B5EF4-FFF2-40B4-BE49-F238E27FC236}">
                <a16:creationId xmlns:a16="http://schemas.microsoft.com/office/drawing/2014/main" id="{A2D9A93F-3803-E8E7-32AC-1BF775A02A7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0" y="6472238"/>
            <a:ext cx="9365802" cy="4422400"/>
          </a:xfrm>
          <a:prstGeom prst="rect">
            <a:avLst/>
          </a:prstGeom>
        </p:spPr>
      </p:pic>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20353" y="11865189"/>
            <a:ext cx="3960495" cy="681567"/>
          </a:xfrm>
        </p:spPr>
        <p:txBody>
          <a:bodyPr/>
          <a:lstStyle/>
          <a:p>
            <a:r>
              <a:rPr lang="pt-BR" dirty="0"/>
              <a:t>SELETORES CSS PARA INICIANTES – ISABELLA REIS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spTree>
    <p:extLst>
      <p:ext uri="{BB962C8B-B14F-4D97-AF65-F5344CB8AC3E}">
        <p14:creationId xmlns:p14="http://schemas.microsoft.com/office/powerpoint/2010/main" val="300400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irmão geral () permite selecionar todos os elementos irmãos que ocorrem após outro elemento. Por exemplo, para estilizar todos os parágrafos que ocorrem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870768" y="777781"/>
            <a:ext cx="8302729" cy="707886"/>
          </a:xfrm>
          <a:prstGeom prst="rect">
            <a:avLst/>
          </a:prstGeom>
          <a:noFill/>
        </p:spPr>
        <p:txBody>
          <a:bodyPr wrap="square" rtlCol="0">
            <a:spAutoFit/>
          </a:bodyPr>
          <a:lstStyle/>
          <a:p>
            <a:r>
              <a:rPr lang="pt-BR" sz="4000" dirty="0">
                <a:latin typeface="Impact" panose="020B0806030902050204" pitchFamily="34" charset="0"/>
              </a:rPr>
              <a:t>Seletor de Irmão Geral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45481FF4-7154-393B-F01A-AFB505D14CF3}"/>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2" name="Espaço Reservado para Número de Slide 11">
            <a:extLst>
              <a:ext uri="{FF2B5EF4-FFF2-40B4-BE49-F238E27FC236}">
                <a16:creationId xmlns:a16="http://schemas.microsoft.com/office/drawing/2014/main" id="{231E06DB-B92A-2C78-643A-353DBD2F8BDD}"/>
              </a:ext>
            </a:extLst>
          </p:cNvPr>
          <p:cNvSpPr>
            <a:spLocks noGrp="1"/>
          </p:cNvSpPr>
          <p:nvPr>
            <p:ph type="sldNum" sz="quarter" idx="12"/>
          </p:nvPr>
        </p:nvSpPr>
        <p:spPr/>
        <p:txBody>
          <a:bodyPr/>
          <a:lstStyle/>
          <a:p>
            <a:fld id="{9BB46D60-96CE-4402-8D7C-2F4B1C382689}" type="slidenum">
              <a:rPr lang="pt-BR" smtClean="0"/>
              <a:t>20</a:t>
            </a:fld>
            <a:endParaRPr lang="pt-BR"/>
          </a:p>
        </p:txBody>
      </p:sp>
      <p:pic>
        <p:nvPicPr>
          <p:cNvPr id="14" name="logo_css" descr="Ícone&#10;&#10;Descrição gerada automaticamente">
            <a:extLst>
              <a:ext uri="{FF2B5EF4-FFF2-40B4-BE49-F238E27FC236}">
                <a16:creationId xmlns:a16="http://schemas.microsoft.com/office/drawing/2014/main" id="{A3A73B1F-DE03-7085-D83C-1A54B643CACD}"/>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Espaço Reservado para Rodapé 9">
            <a:extLst>
              <a:ext uri="{FF2B5EF4-FFF2-40B4-BE49-F238E27FC236}">
                <a16:creationId xmlns:a16="http://schemas.microsoft.com/office/drawing/2014/main" id="{8AA16F15-1727-C3D3-3567-370DB61DB3F8}"/>
              </a:ext>
            </a:extLst>
          </p:cNvPr>
          <p:cNvSpPr>
            <a:spLocks noGrp="1"/>
          </p:cNvSpPr>
          <p:nvPr>
            <p:ph type="ftr" sz="quarter" idx="11"/>
          </p:nvPr>
        </p:nvSpPr>
        <p:spPr>
          <a:xfrm>
            <a:off x="3083367" y="11865189"/>
            <a:ext cx="3877529" cy="681038"/>
          </a:xfrm>
        </p:spPr>
        <p:txBody>
          <a:bodyPr/>
          <a:lstStyle/>
          <a:p>
            <a:r>
              <a:rPr lang="pt-BR" dirty="0"/>
              <a:t>SELETORES CSS PARA INICIANTES – ISABELLA REIS</a:t>
            </a:r>
          </a:p>
        </p:txBody>
      </p:sp>
    </p:spTree>
    <p:extLst>
      <p:ext uri="{BB962C8B-B14F-4D97-AF65-F5344CB8AC3E}">
        <p14:creationId xmlns:p14="http://schemas.microsoft.com/office/powerpoint/2010/main" val="39348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 UNIVERSAL E NEGATIVO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07</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just"/>
            <a:r>
              <a:rPr lang="pt-BR" sz="2400" dirty="0">
                <a:solidFill>
                  <a:schemeClr val="bg1"/>
                </a:solidFill>
              </a:rPr>
              <a:t>Os seletores universal e negativo oferecem opções adicionais para selecionar elementos específicos ou excluir elementos de um conjunto de seleção. Veja os exemplos abaixo:</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21</a:t>
            </a:fld>
            <a:endParaRPr lang="pt-BR"/>
          </a:p>
        </p:txBody>
      </p:sp>
      <p:sp>
        <p:nvSpPr>
          <p:cNvPr id="8" name="Espaço Reservado para Rodapé 9">
            <a:extLst>
              <a:ext uri="{FF2B5EF4-FFF2-40B4-BE49-F238E27FC236}">
                <a16:creationId xmlns:a16="http://schemas.microsoft.com/office/drawing/2014/main" id="{A22172EA-4D93-0570-6CFB-1C02738E568A}"/>
              </a:ext>
            </a:extLst>
          </p:cNvPr>
          <p:cNvSpPr>
            <a:spLocks noGrp="1"/>
          </p:cNvSpPr>
          <p:nvPr>
            <p:ph type="ftr" sz="quarter" idx="11"/>
          </p:nvPr>
        </p:nvSpPr>
        <p:spPr>
          <a:xfrm>
            <a:off x="2886583" y="11819732"/>
            <a:ext cx="3912700" cy="681038"/>
          </a:xfrm>
        </p:spPr>
        <p:txBody>
          <a:bodyPr/>
          <a:lstStyle/>
          <a:p>
            <a:r>
              <a:rPr lang="pt-BR" dirty="0"/>
              <a:t>SELETORES CSS PARA INICIANTES – ISABELLA REIS</a:t>
            </a:r>
          </a:p>
        </p:txBody>
      </p:sp>
    </p:spTree>
    <p:extLst>
      <p:ext uri="{BB962C8B-B14F-4D97-AF65-F5344CB8AC3E}">
        <p14:creationId xmlns:p14="http://schemas.microsoft.com/office/powerpoint/2010/main" val="59656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universal () seleciona todos os elementos em um documento. Pode ser usado para aplicar estilos gerais ou fazer seleções mais amplas. Por exemplo, para definir uma margem padrão para todos os elementos, você pode usar o seletor *.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655992" y="777781"/>
            <a:ext cx="7816645" cy="707886"/>
          </a:xfrm>
          <a:prstGeom prst="rect">
            <a:avLst/>
          </a:prstGeom>
          <a:noFill/>
        </p:spPr>
        <p:txBody>
          <a:bodyPr wrap="square" rtlCol="0">
            <a:spAutoFit/>
          </a:bodyPr>
          <a:lstStyle/>
          <a:p>
            <a:r>
              <a:rPr lang="pt-BR" sz="4000" dirty="0">
                <a:latin typeface="Impact" panose="020B0806030902050204" pitchFamily="34" charset="0"/>
              </a:rPr>
              <a:t>SELETOR UNIVERSAL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CCD9A76A-A688-2642-A8A9-7DA6E3AF5A39}"/>
              </a:ext>
            </a:extLst>
          </p:cNvPr>
          <p:cNvPicPr>
            <a:picLocks noChangeAspect="1"/>
          </p:cNvPicPr>
          <p:nvPr/>
        </p:nvPicPr>
        <p:blipFill>
          <a:blip r:embed="rId2"/>
          <a:stretch>
            <a:fillRect/>
          </a:stretch>
        </p:blipFill>
        <p:spPr>
          <a:xfrm>
            <a:off x="-21510" y="5093429"/>
            <a:ext cx="9601200" cy="4384548"/>
          </a:xfrm>
          <a:prstGeom prst="rect">
            <a:avLst/>
          </a:prstGeom>
        </p:spPr>
      </p:pic>
      <p:sp>
        <p:nvSpPr>
          <p:cNvPr id="13" name="Espaço Reservado para Número de Slide 12">
            <a:extLst>
              <a:ext uri="{FF2B5EF4-FFF2-40B4-BE49-F238E27FC236}">
                <a16:creationId xmlns:a16="http://schemas.microsoft.com/office/drawing/2014/main" id="{9E86645D-D9EC-62F8-F1F2-F53A1EDE056E}"/>
              </a:ext>
            </a:extLst>
          </p:cNvPr>
          <p:cNvSpPr>
            <a:spLocks noGrp="1"/>
          </p:cNvSpPr>
          <p:nvPr>
            <p:ph type="sldNum" sz="quarter" idx="12"/>
          </p:nvPr>
        </p:nvSpPr>
        <p:spPr/>
        <p:txBody>
          <a:bodyPr/>
          <a:lstStyle/>
          <a:p>
            <a:fld id="{9BB46D60-96CE-4402-8D7C-2F4B1C382689}" type="slidenum">
              <a:rPr lang="pt-BR" smtClean="0"/>
              <a:t>22</a:t>
            </a:fld>
            <a:endParaRPr lang="pt-BR"/>
          </a:p>
        </p:txBody>
      </p:sp>
      <p:pic>
        <p:nvPicPr>
          <p:cNvPr id="15" name="logo_css" descr="Ícone&#10;&#10;Descrição gerada automaticamente">
            <a:extLst>
              <a:ext uri="{FF2B5EF4-FFF2-40B4-BE49-F238E27FC236}">
                <a16:creationId xmlns:a16="http://schemas.microsoft.com/office/drawing/2014/main" id="{38061373-C656-18C8-69A7-A18A6425252A}"/>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Espaço Reservado para Rodapé 9">
            <a:extLst>
              <a:ext uri="{FF2B5EF4-FFF2-40B4-BE49-F238E27FC236}">
                <a16:creationId xmlns:a16="http://schemas.microsoft.com/office/drawing/2014/main" id="{BDE48E43-03E7-4526-ACA9-6D3A718A2A59}"/>
              </a:ext>
            </a:extLst>
          </p:cNvPr>
          <p:cNvSpPr>
            <a:spLocks noGrp="1"/>
          </p:cNvSpPr>
          <p:nvPr>
            <p:ph type="ftr" sz="quarter" idx="11"/>
          </p:nvPr>
        </p:nvSpPr>
        <p:spPr>
          <a:xfrm>
            <a:off x="2917876" y="11865189"/>
            <a:ext cx="3765446" cy="681038"/>
          </a:xfrm>
        </p:spPr>
        <p:txBody>
          <a:bodyPr/>
          <a:lstStyle/>
          <a:p>
            <a:r>
              <a:rPr lang="pt-BR" dirty="0"/>
              <a:t>SELETORES CSS PARA INICIANTES – ISABELLA REIS</a:t>
            </a:r>
          </a:p>
        </p:txBody>
      </p:sp>
    </p:spTree>
    <p:extLst>
      <p:ext uri="{BB962C8B-B14F-4D97-AF65-F5344CB8AC3E}">
        <p14:creationId xmlns:p14="http://schemas.microsoft.com/office/powerpoint/2010/main" val="101173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just"/>
            <a:r>
              <a:rPr lang="pt-BR" sz="2400" dirty="0"/>
              <a:t>O seletor negativo (:</a:t>
            </a:r>
            <a:r>
              <a:rPr lang="pt-BR" sz="2400" dirty="0" err="1"/>
              <a:t>not</a:t>
            </a:r>
            <a:r>
              <a:rPr lang="pt-BR" sz="2400" dirty="0"/>
              <a:t>()) permite selecionar elementos que não correspondem a um determinado seletor. Por exemplo, para estilizar todos os parágrafos, exceto aqueles com a classe "destaque", você pode usar o seletor p:not(.destaque). Veja o exemplo:</a:t>
            </a:r>
          </a:p>
          <a:p>
            <a:pPr algn="ctr"/>
            <a:endParaRPr lang="pt-BR" sz="2400"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SELETOR NEGATIVO (:NOT())</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3105AEDB-9804-7624-9480-FF098C89FEA4}"/>
              </a:ext>
            </a:extLst>
          </p:cNvPr>
          <p:cNvPicPr>
            <a:picLocks noChangeAspect="1"/>
          </p:cNvPicPr>
          <p:nvPr/>
        </p:nvPicPr>
        <p:blipFill>
          <a:blip r:embed="rId2"/>
          <a:stretch>
            <a:fillRect/>
          </a:stretch>
        </p:blipFill>
        <p:spPr>
          <a:xfrm>
            <a:off x="0" y="4857455"/>
            <a:ext cx="9601200" cy="4384548"/>
          </a:xfrm>
          <a:prstGeom prst="rect">
            <a:avLst/>
          </a:prstGeom>
        </p:spPr>
      </p:pic>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23</a:t>
            </a:fld>
            <a:endParaRPr lang="pt-BR"/>
          </a:p>
        </p:txBody>
      </p:sp>
      <p:pic>
        <p:nvPicPr>
          <p:cNvPr id="15" name="logo_css" descr="Ícone&#10;&#10;Descrição gerada automaticamente">
            <a:extLst>
              <a:ext uri="{FF2B5EF4-FFF2-40B4-BE49-F238E27FC236}">
                <a16:creationId xmlns:a16="http://schemas.microsoft.com/office/drawing/2014/main" id="{235338D6-664D-B03E-FE78-1033D6C90F15}"/>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Rectangle 1">
            <a:extLst>
              <a:ext uri="{FF2B5EF4-FFF2-40B4-BE49-F238E27FC236}">
                <a16:creationId xmlns:a16="http://schemas.microsoft.com/office/drawing/2014/main" id="{B7226E2B-82C6-8B27-1B59-76C98FB55B8E}"/>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O seletor negativo </a:t>
            </a:r>
            <a:r>
              <a:rPr kumimoji="0" lang="pt-BR" altLang="pt-BR" sz="1000" b="0" i="0" u="none" strike="noStrike" cap="none" normalizeH="0" baseline="0">
                <a:ln>
                  <a:noFill/>
                </a:ln>
                <a:solidFill>
                  <a:schemeClr val="tx1"/>
                </a:solidFill>
                <a:effectLst/>
                <a:latin typeface="Arial Unicode MS"/>
              </a:rPr>
              <a:t>:not()</a:t>
            </a:r>
            <a:r>
              <a:rPr kumimoji="0" lang="pt-BR" altLang="pt-BR" sz="800" b="0" i="0" u="none" strike="noStrike" cap="none" normalizeH="0" baseline="0">
                <a:ln>
                  <a:noFill/>
                </a:ln>
                <a:solidFill>
                  <a:schemeClr val="tx1"/>
                </a:solidFill>
                <a:effectLst/>
              </a:rPr>
              <a:t> permite selecionar elementos que </a:t>
            </a:r>
            <a:r>
              <a:rPr kumimoji="0" lang="pt-BR" altLang="pt-BR" sz="1800" b="1" i="0" u="none" strike="noStrike" cap="none" normalizeH="0" baseline="0">
                <a:ln>
                  <a:noFill/>
                </a:ln>
                <a:solidFill>
                  <a:schemeClr val="tx1"/>
                </a:solidFill>
                <a:effectLst/>
                <a:latin typeface="Arial" panose="020B0604020202020204" pitchFamily="34" charset="0"/>
              </a:rPr>
              <a:t>não</a:t>
            </a:r>
            <a:r>
              <a:rPr kumimoji="0" lang="pt-BR" altLang="pt-BR" sz="1800" b="0" i="0" u="none" strike="noStrike" cap="none" normalizeH="0" baseline="0">
                <a:ln>
                  <a:noFill/>
                </a:ln>
                <a:solidFill>
                  <a:schemeClr val="tx1"/>
                </a:solidFill>
                <a:effectLst/>
                <a:latin typeface="Arial" panose="020B0604020202020204" pitchFamily="34" charset="0"/>
              </a:rPr>
              <a:t> correspondem a um seletor específico. Por exemplo, se você quiser estilizar todos os parágrafos, exceto aqueles com a classe "destaque", pode usar o seletor </a:t>
            </a:r>
            <a:r>
              <a:rPr kumimoji="0" lang="pt-BR" altLang="pt-BR" sz="1000" b="0" i="0" u="none" strike="noStrike" cap="none" normalizeH="0" baseline="0">
                <a:ln>
                  <a:noFill/>
                </a:ln>
                <a:solidFill>
                  <a:schemeClr val="tx1"/>
                </a:solidFill>
                <a:effectLst/>
                <a:latin typeface="Arial Unicode MS"/>
              </a:rPr>
              <a:t>p:not(.destaque)</a:t>
            </a:r>
            <a:r>
              <a:rPr kumimoji="0" lang="pt-BR" altLang="pt-BR" sz="800" b="0" i="0" u="none" strike="noStrike" cap="none" normalizeH="0" baseline="0">
                <a:ln>
                  <a:noFill/>
                </a:ln>
                <a:solidFill>
                  <a:schemeClr val="tx1"/>
                </a:solidFill>
                <a:effectLst/>
              </a:rPr>
              <a:t>. Veja o exemplo abaixo: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7" name="Espaço Reservado para Rodapé 9">
            <a:extLst>
              <a:ext uri="{FF2B5EF4-FFF2-40B4-BE49-F238E27FC236}">
                <a16:creationId xmlns:a16="http://schemas.microsoft.com/office/drawing/2014/main" id="{1C437AF0-1AB1-7C38-3A37-01925B1B19BC}"/>
              </a:ext>
            </a:extLst>
          </p:cNvPr>
          <p:cNvSpPr>
            <a:spLocks noGrp="1"/>
          </p:cNvSpPr>
          <p:nvPr>
            <p:ph type="ftr" sz="quarter" idx="11"/>
          </p:nvPr>
        </p:nvSpPr>
        <p:spPr>
          <a:xfrm>
            <a:off x="2703090" y="11860874"/>
            <a:ext cx="4152000" cy="681038"/>
          </a:xfrm>
        </p:spPr>
        <p:txBody>
          <a:bodyPr/>
          <a:lstStyle/>
          <a:p>
            <a:r>
              <a:rPr lang="pt-BR" dirty="0"/>
              <a:t>SELETORES CSS PARA INICIANTES – ISABELLA REIS</a:t>
            </a:r>
          </a:p>
        </p:txBody>
      </p:sp>
    </p:spTree>
    <p:extLst>
      <p:ext uri="{BB962C8B-B14F-4D97-AF65-F5344CB8AC3E}">
        <p14:creationId xmlns:p14="http://schemas.microsoft.com/office/powerpoint/2010/main" val="407783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1200329"/>
          </a:xfrm>
          <a:prstGeom prst="rect">
            <a:avLst/>
          </a:prstGeom>
          <a:noFill/>
        </p:spPr>
        <p:txBody>
          <a:bodyPr wrap="square" rtlCol="0">
            <a:spAutoFit/>
          </a:bodyPr>
          <a:lstStyle/>
          <a:p>
            <a:pPr algn="ctr"/>
            <a:r>
              <a:rPr lang="en-US" sz="7200" dirty="0">
                <a:solidFill>
                  <a:schemeClr val="bg1"/>
                </a:solidFill>
                <a:latin typeface="Impact" panose="020B0806030902050204" pitchFamily="34" charset="0"/>
              </a:rPr>
              <a:t>A</a:t>
            </a:r>
            <a:r>
              <a:rPr lang="pt-BR" sz="7200" dirty="0">
                <a:solidFill>
                  <a:schemeClr val="bg1"/>
                </a:solidFill>
                <a:latin typeface="Impact" panose="020B0806030902050204" pitchFamily="34" charset="0"/>
              </a:rPr>
              <a:t>GRADECIMENTOS</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24</a:t>
            </a:fld>
            <a:endParaRPr lang="pt-BR"/>
          </a:p>
        </p:txBody>
      </p:sp>
      <p:sp>
        <p:nvSpPr>
          <p:cNvPr id="4" name="Espaço Reservado para Rodapé 9">
            <a:extLst>
              <a:ext uri="{FF2B5EF4-FFF2-40B4-BE49-F238E27FC236}">
                <a16:creationId xmlns:a16="http://schemas.microsoft.com/office/drawing/2014/main" id="{6ECC6E7A-66E7-AF91-47A5-E3583AAA6EE2}"/>
              </a:ext>
            </a:extLst>
          </p:cNvPr>
          <p:cNvSpPr>
            <a:spLocks noGrp="1"/>
          </p:cNvSpPr>
          <p:nvPr>
            <p:ph type="ftr" sz="quarter" idx="11"/>
          </p:nvPr>
        </p:nvSpPr>
        <p:spPr>
          <a:xfrm>
            <a:off x="2851414" y="11865189"/>
            <a:ext cx="3983038" cy="681038"/>
          </a:xfrm>
        </p:spPr>
        <p:txBody>
          <a:bodyPr/>
          <a:lstStyle/>
          <a:p>
            <a:r>
              <a:rPr lang="pt-BR" dirty="0"/>
              <a:t>SELETORES CSS PARA INICIANTES – ISABELLA REIS</a:t>
            </a:r>
          </a:p>
        </p:txBody>
      </p:sp>
    </p:spTree>
    <p:extLst>
      <p:ext uri="{BB962C8B-B14F-4D97-AF65-F5344CB8AC3E}">
        <p14:creationId xmlns:p14="http://schemas.microsoft.com/office/powerpoint/2010/main" val="2390956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Esse Ebook foi gerado por IA, e diagramado por humano.</a:t>
            </a:r>
            <a:br>
              <a:rPr lang="pt-BR" sz="2400" dirty="0"/>
            </a:br>
            <a:r>
              <a:rPr lang="pt-BR" sz="2400" dirty="0"/>
              <a:t>Esse conteúdo foi gerado com fins didáticos de construção, não foi realizado uma validação cuidadosa humana no conteúdo e pode conter erros gerados por uma IA.</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OBRIGADO POR LER ATÉ AQUI</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25</a:t>
            </a:fld>
            <a:endParaRPr lang="pt-BR"/>
          </a:p>
        </p:txBody>
      </p:sp>
      <p:sp>
        <p:nvSpPr>
          <p:cNvPr id="4" name="Espaço Reservado para Rodapé 9">
            <a:extLst>
              <a:ext uri="{FF2B5EF4-FFF2-40B4-BE49-F238E27FC236}">
                <a16:creationId xmlns:a16="http://schemas.microsoft.com/office/drawing/2014/main" id="{C738D340-E2B3-CF73-D9BA-6BCA2EAAD453}"/>
              </a:ext>
            </a:extLst>
          </p:cNvPr>
          <p:cNvSpPr>
            <a:spLocks noGrp="1"/>
          </p:cNvSpPr>
          <p:nvPr>
            <p:ph type="ftr" sz="quarter" idx="11"/>
          </p:nvPr>
        </p:nvSpPr>
        <p:spPr>
          <a:xfrm>
            <a:off x="2829942" y="11865189"/>
            <a:ext cx="4152000" cy="681038"/>
          </a:xfrm>
        </p:spPr>
        <p:txBody>
          <a:bodyPr/>
          <a:lstStyle/>
          <a:p>
            <a:r>
              <a:rPr lang="pt-BR" dirty="0"/>
              <a:t>SELETORES CSS PARA INICIANTES – ISABELLA REIS</a:t>
            </a:r>
          </a:p>
        </p:txBody>
      </p:sp>
    </p:spTree>
    <p:extLst>
      <p:ext uri="{BB962C8B-B14F-4D97-AF65-F5344CB8AC3E}">
        <p14:creationId xmlns:p14="http://schemas.microsoft.com/office/powerpoint/2010/main" val="392049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ELEMENTO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01</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340866"/>
            <a:ext cx="7816645" cy="1569660"/>
          </a:xfrm>
          <a:prstGeom prst="rect">
            <a:avLst/>
          </a:prstGeom>
          <a:noFill/>
        </p:spPr>
        <p:txBody>
          <a:bodyPr wrap="square" rtlCol="0">
            <a:spAutoFit/>
          </a:bodyPr>
          <a:lstStyle/>
          <a:p>
            <a:pPr algn="just"/>
            <a:r>
              <a:rPr lang="pt-BR" sz="2400" dirty="0">
                <a:solidFill>
                  <a:schemeClr val="bg1"/>
                </a:solidFill>
              </a:rPr>
              <a:t>Os seletores de elemento permitem que você escolha um elemento HTML específico com base no nome da sua </a:t>
            </a:r>
            <a:r>
              <a:rPr lang="pt-BR" sz="2400" dirty="0" err="1">
                <a:solidFill>
                  <a:schemeClr val="bg1"/>
                </a:solidFill>
              </a:rPr>
              <a:t>tag</a:t>
            </a:r>
            <a:r>
              <a:rPr lang="pt-BR" sz="2400" dirty="0">
                <a:solidFill>
                  <a:schemeClr val="bg1"/>
                </a:solidFill>
              </a:rPr>
              <a:t>. Eles são simples e diretos. Vamos ver alguns exemplos para entender melhor como usá-los!</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
        <p:nvSpPr>
          <p:cNvPr id="8" name="Espaço Reservado para Rodapé 9">
            <a:extLst>
              <a:ext uri="{FF2B5EF4-FFF2-40B4-BE49-F238E27FC236}">
                <a16:creationId xmlns:a16="http://schemas.microsoft.com/office/drawing/2014/main" id="{DB0A474B-C91C-63B9-D83A-3A2BA2274047}"/>
              </a:ext>
            </a:extLst>
          </p:cNvPr>
          <p:cNvSpPr>
            <a:spLocks noGrp="1"/>
          </p:cNvSpPr>
          <p:nvPr>
            <p:ph type="ftr" sz="quarter" idx="11"/>
          </p:nvPr>
        </p:nvSpPr>
        <p:spPr>
          <a:xfrm>
            <a:off x="2274277" y="11864975"/>
            <a:ext cx="5017477" cy="681038"/>
          </a:xfrm>
        </p:spPr>
        <p:txBody>
          <a:bodyPr/>
          <a:lstStyle/>
          <a:p>
            <a:r>
              <a:rPr lang="pt-BR" dirty="0"/>
              <a:t>SELETORES CSS PARA INICIANTES – ISABELLA REIS</a:t>
            </a: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O seletor de elemento simples é usado para selecionar elementos com base em seu nome de </a:t>
            </a:r>
            <a:r>
              <a:rPr lang="pt-BR" sz="2400" dirty="0" err="1"/>
              <a:t>tag</a:t>
            </a:r>
            <a:r>
              <a:rPr lang="pt-BR" sz="2400" dirty="0"/>
              <a:t>. Por exemplo, para estilizar todos os parágrafos em seu documento HTML, você pode usar o seletor de elemento p. Veja o exemplo abaixo: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832096"/>
            <a:ext cx="7816645" cy="707886"/>
          </a:xfrm>
          <a:prstGeom prst="rect">
            <a:avLst/>
          </a:prstGeom>
          <a:noFill/>
        </p:spPr>
        <p:txBody>
          <a:bodyPr wrap="square" rtlCol="0">
            <a:spAutoFit/>
          </a:bodyPr>
          <a:lstStyle/>
          <a:p>
            <a:r>
              <a:rPr lang="pt-BR" sz="4000" dirty="0">
                <a:latin typeface="Impact" panose="020B0806030902050204" pitchFamily="34" charset="0"/>
              </a:rPr>
              <a:t>SELETOR DE ELEMENTO SIMPLES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a:extLst>
              <a:ext uri="{FF2B5EF4-FFF2-40B4-BE49-F238E27FC236}">
                <a16:creationId xmlns:a16="http://schemas.microsoft.com/office/drawing/2014/main" id="{5700C8E0-6626-D7DD-1010-655515E46874}"/>
              </a:ext>
            </a:extLst>
          </p:cNvPr>
          <p:cNvPicPr>
            <a:picLocks noChangeAspect="1"/>
          </p:cNvPicPr>
          <p:nvPr/>
        </p:nvPicPr>
        <p:blipFill>
          <a:blip r:embed="rId2"/>
          <a:stretch>
            <a:fillRect/>
          </a:stretch>
        </p:blipFill>
        <p:spPr>
          <a:xfrm>
            <a:off x="0" y="4916448"/>
            <a:ext cx="9601200" cy="4384548"/>
          </a:xfrm>
          <a:prstGeom prst="rect">
            <a:avLst/>
          </a:prstGeom>
        </p:spPr>
      </p:pic>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pic>
        <p:nvPicPr>
          <p:cNvPr id="25" name="logo_css" descr="Ícone&#10;&#10;Descrição gerada automaticamente">
            <a:extLst>
              <a:ext uri="{FF2B5EF4-FFF2-40B4-BE49-F238E27FC236}">
                <a16:creationId xmlns:a16="http://schemas.microsoft.com/office/drawing/2014/main" id="{68D9D51D-79E1-64B4-7B7A-A0A4BFAC6E56}"/>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6" name="Espaço Reservado para Rodapé 9">
            <a:extLst>
              <a:ext uri="{FF2B5EF4-FFF2-40B4-BE49-F238E27FC236}">
                <a16:creationId xmlns:a16="http://schemas.microsoft.com/office/drawing/2014/main" id="{A1E50797-F2BF-C70F-BA9C-553E3E9F814D}"/>
              </a:ext>
            </a:extLst>
          </p:cNvPr>
          <p:cNvSpPr>
            <a:spLocks noGrp="1"/>
          </p:cNvSpPr>
          <p:nvPr>
            <p:ph type="ftr" sz="quarter" idx="11"/>
          </p:nvPr>
        </p:nvSpPr>
        <p:spPr>
          <a:xfrm>
            <a:off x="2321169" y="11864975"/>
            <a:ext cx="4994031" cy="681038"/>
          </a:xfrm>
        </p:spPr>
        <p:txBody>
          <a:bodyPr/>
          <a:lstStyle/>
          <a:p>
            <a:r>
              <a:rPr lang="pt-BR" dirty="0"/>
              <a:t>SELETORES CSS PARA INICIANTES – ISABELLA REIS</a:t>
            </a:r>
          </a:p>
        </p:txBody>
      </p:sp>
    </p:spTree>
    <p:extLst>
      <p:ext uri="{BB962C8B-B14F-4D97-AF65-F5344CB8AC3E}">
        <p14:creationId xmlns:p14="http://schemas.microsoft.com/office/powerpoint/2010/main"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just"/>
            <a:r>
              <a:rPr lang="pt-BR" sz="2400" dirty="0"/>
              <a:t>Você também pode usar uma classe em conjunto com o seletor de elemento para direcionar elementos específicos. Por exemplo, para estilizar apenas os parágrafos com a classe "destaque", você pode usar o seletor </a:t>
            </a:r>
            <a:r>
              <a:rPr lang="pt-BR" sz="2400" dirty="0" err="1"/>
              <a:t>p.destaque</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60704" y="806736"/>
            <a:ext cx="7816645" cy="707886"/>
          </a:xfrm>
          <a:prstGeom prst="rect">
            <a:avLst/>
          </a:prstGeom>
          <a:noFill/>
        </p:spPr>
        <p:txBody>
          <a:bodyPr wrap="square" rtlCol="0">
            <a:spAutoFit/>
          </a:bodyPr>
          <a:lstStyle/>
          <a:p>
            <a:r>
              <a:rPr lang="pt-BR" sz="4000" dirty="0">
                <a:latin typeface="Impact" panose="020B0806030902050204" pitchFamily="34" charset="0"/>
              </a:rPr>
              <a:t>SELETOR DE ELEMENTO COM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6FB2751F-08A0-9941-129D-A547A9D0BF5A}"/>
              </a:ext>
            </a:extLst>
          </p:cNvPr>
          <p:cNvPicPr>
            <a:picLocks noChangeAspect="1"/>
          </p:cNvPicPr>
          <p:nvPr/>
        </p:nvPicPr>
        <p:blipFill>
          <a:blip r:embed="rId2"/>
          <a:stretch>
            <a:fillRect/>
          </a:stretch>
        </p:blipFill>
        <p:spPr>
          <a:xfrm>
            <a:off x="0" y="4975442"/>
            <a:ext cx="9601200" cy="4384548"/>
          </a:xfrm>
          <a:prstGeom prst="rect">
            <a:avLst/>
          </a:prstGeom>
        </p:spPr>
      </p:pic>
      <p:sp>
        <p:nvSpPr>
          <p:cNvPr id="11" name="Espaço Reservado para Número de Slide 10">
            <a:extLst>
              <a:ext uri="{FF2B5EF4-FFF2-40B4-BE49-F238E27FC236}">
                <a16:creationId xmlns:a16="http://schemas.microsoft.com/office/drawing/2014/main" id="{23368C93-F191-8BB0-76CF-5C194CD192BA}"/>
              </a:ext>
            </a:extLst>
          </p:cNvPr>
          <p:cNvSpPr>
            <a:spLocks noGrp="1"/>
          </p:cNvSpPr>
          <p:nvPr>
            <p:ph type="sldNum" sz="quarter" idx="12"/>
          </p:nvPr>
        </p:nvSpPr>
        <p:spPr/>
        <p:txBody>
          <a:bodyPr/>
          <a:lstStyle/>
          <a:p>
            <a:fld id="{9BB46D60-96CE-4402-8D7C-2F4B1C382689}" type="slidenum">
              <a:rPr lang="pt-BR" smtClean="0"/>
              <a:t>5</a:t>
            </a:fld>
            <a:endParaRPr lang="pt-BR"/>
          </a:p>
        </p:txBody>
      </p:sp>
      <p:pic>
        <p:nvPicPr>
          <p:cNvPr id="14" name="logo_css" descr="Ícone&#10;&#10;Descrição gerada automaticamente">
            <a:extLst>
              <a:ext uri="{FF2B5EF4-FFF2-40B4-BE49-F238E27FC236}">
                <a16:creationId xmlns:a16="http://schemas.microsoft.com/office/drawing/2014/main" id="{234D8C20-5D32-6AC9-6FEB-60B98BE564A6}"/>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Rectangle 1">
            <a:extLst>
              <a:ext uri="{FF2B5EF4-FFF2-40B4-BE49-F238E27FC236}">
                <a16:creationId xmlns:a16="http://schemas.microsoft.com/office/drawing/2014/main" id="{F76C186E-C7D2-8481-4BE3-DDF000636020}"/>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Você também pode combinar uma classe com o seletor de elemento para estilizar elementos específicos. Por exemplo, para estilizar apenas os parágrafos com a classe "destaque", você pode usar o seletor </a:t>
            </a:r>
            <a:r>
              <a:rPr kumimoji="0" lang="pt-BR" altLang="pt-BR" sz="1000" b="0" i="0" u="none" strike="noStrike" cap="none" normalizeH="0" baseline="0">
                <a:ln>
                  <a:noFill/>
                </a:ln>
                <a:solidFill>
                  <a:schemeClr val="tx1"/>
                </a:solidFill>
                <a:effectLst/>
                <a:latin typeface="Arial Unicode MS"/>
              </a:rPr>
              <a:t>p.destaque</a:t>
            </a:r>
            <a:r>
              <a:rPr kumimoji="0" lang="pt-BR" altLang="pt-BR" sz="800" b="0" i="0" u="none" strike="noStrike" cap="none" normalizeH="0" baseline="0">
                <a:ln>
                  <a:noFill/>
                </a:ln>
                <a:solidFill>
                  <a:schemeClr val="tx1"/>
                </a:solidFill>
                <a:effectLst/>
              </a:rPr>
              <a:t>. Veja o exemplo abaixo: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8" name="Espaço Reservado para Rodapé 9">
            <a:extLst>
              <a:ext uri="{FF2B5EF4-FFF2-40B4-BE49-F238E27FC236}">
                <a16:creationId xmlns:a16="http://schemas.microsoft.com/office/drawing/2014/main" id="{544189F0-64D6-ED8B-AF26-4E7A92746CF7}"/>
              </a:ext>
            </a:extLst>
          </p:cNvPr>
          <p:cNvSpPr>
            <a:spLocks noGrp="1"/>
          </p:cNvSpPr>
          <p:nvPr>
            <p:ph type="ftr" sz="quarter" idx="11"/>
          </p:nvPr>
        </p:nvSpPr>
        <p:spPr>
          <a:xfrm>
            <a:off x="2602523" y="11864975"/>
            <a:ext cx="4525108" cy="681038"/>
          </a:xfrm>
        </p:spPr>
        <p:txBody>
          <a:bodyPr/>
          <a:lstStyle/>
          <a:p>
            <a:r>
              <a:rPr lang="pt-BR" dirty="0"/>
              <a:t>SELETORES CSS PARA INICIANTES – ISABELLA REIS</a:t>
            </a:r>
          </a:p>
        </p:txBody>
      </p:sp>
    </p:spTree>
    <p:extLst>
      <p:ext uri="{BB962C8B-B14F-4D97-AF65-F5344CB8AC3E}">
        <p14:creationId xmlns:p14="http://schemas.microsoft.com/office/powerpoint/2010/main" val="218551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CLASSE E ID</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02</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4F6127F0-6CC7-2E82-46AB-DF602C5CC776}"/>
              </a:ext>
            </a:extLst>
          </p:cNvPr>
          <p:cNvSpPr txBox="1"/>
          <p:nvPr/>
        </p:nvSpPr>
        <p:spPr>
          <a:xfrm>
            <a:off x="870768" y="9340866"/>
            <a:ext cx="7816645" cy="1938992"/>
          </a:xfrm>
          <a:prstGeom prst="rect">
            <a:avLst/>
          </a:prstGeom>
          <a:noFill/>
        </p:spPr>
        <p:txBody>
          <a:bodyPr wrap="square" rtlCol="0">
            <a:spAutoFit/>
          </a:bodyPr>
          <a:lstStyle/>
          <a:p>
            <a:pPr algn="just"/>
            <a:r>
              <a:rPr lang="pt-BR" sz="2400" dirty="0">
                <a:solidFill>
                  <a:schemeClr val="bg1"/>
                </a:solidFill>
              </a:rPr>
              <a:t>Os seletores de classe e ID fornecem uma maneira mais precisa de direcionar elementos. Eles permitem que você atribua identificadores ou classes aos elementos HTML e os estilize de forma independente. Veja os exemplos abaixo</a:t>
            </a:r>
          </a:p>
        </p:txBody>
      </p:sp>
      <p:sp>
        <p:nvSpPr>
          <p:cNvPr id="11" name="Espaço Reservado para Número de Slide 10">
            <a:extLst>
              <a:ext uri="{FF2B5EF4-FFF2-40B4-BE49-F238E27FC236}">
                <a16:creationId xmlns:a16="http://schemas.microsoft.com/office/drawing/2014/main" id="{ED097E9B-2BDA-D42C-D47C-437D8B79E252}"/>
              </a:ext>
            </a:extLst>
          </p:cNvPr>
          <p:cNvSpPr>
            <a:spLocks noGrp="1"/>
          </p:cNvSpPr>
          <p:nvPr>
            <p:ph type="sldNum" sz="quarter" idx="12"/>
          </p:nvPr>
        </p:nvSpPr>
        <p:spPr/>
        <p:txBody>
          <a:bodyPr/>
          <a:lstStyle/>
          <a:p>
            <a:fld id="{9BB46D60-96CE-4402-8D7C-2F4B1C382689}" type="slidenum">
              <a:rPr lang="pt-BR" smtClean="0"/>
              <a:t>6</a:t>
            </a:fld>
            <a:endParaRPr lang="pt-BR"/>
          </a:p>
        </p:txBody>
      </p:sp>
      <p:sp>
        <p:nvSpPr>
          <p:cNvPr id="7" name="Espaço Reservado para Rodapé 9">
            <a:extLst>
              <a:ext uri="{FF2B5EF4-FFF2-40B4-BE49-F238E27FC236}">
                <a16:creationId xmlns:a16="http://schemas.microsoft.com/office/drawing/2014/main" id="{881647E9-F8AA-418C-0949-0756D91B74FE}"/>
              </a:ext>
            </a:extLst>
          </p:cNvPr>
          <p:cNvSpPr>
            <a:spLocks noGrp="1"/>
          </p:cNvSpPr>
          <p:nvPr>
            <p:ph type="ftr" sz="quarter" idx="11"/>
          </p:nvPr>
        </p:nvSpPr>
        <p:spPr>
          <a:xfrm>
            <a:off x="2820353" y="11864975"/>
            <a:ext cx="4401062" cy="681038"/>
          </a:xfrm>
        </p:spPr>
        <p:txBody>
          <a:bodyPr/>
          <a:lstStyle/>
          <a:p>
            <a:r>
              <a:rPr lang="pt-BR" dirty="0"/>
              <a:t>SELETORES CSS PARA INICIANTES – ISABELLA REIS</a:t>
            </a:r>
          </a:p>
        </p:txBody>
      </p:sp>
    </p:spTree>
    <p:extLst>
      <p:ext uri="{BB962C8B-B14F-4D97-AF65-F5344CB8AC3E}">
        <p14:creationId xmlns:p14="http://schemas.microsoft.com/office/powerpoint/2010/main" val="66704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just"/>
            <a:r>
              <a:rPr lang="pt-BR" sz="2400" dirty="0"/>
              <a:t>O seletor de classe permite que você direcione elementos com base em suas classes. Por exemplo, para estilizar todos os elementos com a classe "botão", você pode usar o seletor .botão.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799855" y="806736"/>
            <a:ext cx="7816645" cy="707886"/>
          </a:xfrm>
          <a:prstGeom prst="rect">
            <a:avLst/>
          </a:prstGeom>
          <a:noFill/>
        </p:spPr>
        <p:txBody>
          <a:bodyPr wrap="square" rtlCol="0">
            <a:spAutoFit/>
          </a:bodyPr>
          <a:lstStyle/>
          <a:p>
            <a:r>
              <a:rPr lang="pt-BR" sz="4000" dirty="0">
                <a:latin typeface="Impact" panose="020B0806030902050204" pitchFamily="34" charset="0"/>
              </a:rPr>
              <a:t>SELETOR DE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F585F010-8CE1-BD79-782A-7C7F4947DDAE}"/>
              </a:ext>
            </a:extLst>
          </p:cNvPr>
          <p:cNvPicPr>
            <a:picLocks noChangeAspect="1"/>
          </p:cNvPicPr>
          <p:nvPr/>
        </p:nvPicPr>
        <p:blipFill>
          <a:blip r:embed="rId2"/>
          <a:stretch>
            <a:fillRect/>
          </a:stretch>
        </p:blipFill>
        <p:spPr>
          <a:xfrm>
            <a:off x="0" y="5211417"/>
            <a:ext cx="9601200" cy="4384548"/>
          </a:xfrm>
          <a:prstGeom prst="rect">
            <a:avLst/>
          </a:prstGeom>
        </p:spPr>
      </p:pic>
      <p:sp>
        <p:nvSpPr>
          <p:cNvPr id="11" name="Espaço Reservado para Número de Slide 10">
            <a:extLst>
              <a:ext uri="{FF2B5EF4-FFF2-40B4-BE49-F238E27FC236}">
                <a16:creationId xmlns:a16="http://schemas.microsoft.com/office/drawing/2014/main" id="{51B58DE0-4197-A9DA-3C15-1110405E5E7A}"/>
              </a:ext>
            </a:extLst>
          </p:cNvPr>
          <p:cNvSpPr>
            <a:spLocks noGrp="1"/>
          </p:cNvSpPr>
          <p:nvPr>
            <p:ph type="sldNum" sz="quarter" idx="12"/>
          </p:nvPr>
        </p:nvSpPr>
        <p:spPr/>
        <p:txBody>
          <a:bodyPr/>
          <a:lstStyle/>
          <a:p>
            <a:fld id="{9BB46D60-96CE-4402-8D7C-2F4B1C382689}" type="slidenum">
              <a:rPr lang="pt-BR" smtClean="0"/>
              <a:t>7</a:t>
            </a:fld>
            <a:endParaRPr lang="pt-BR"/>
          </a:p>
        </p:txBody>
      </p:sp>
      <p:pic>
        <p:nvPicPr>
          <p:cNvPr id="14" name="logo_css" descr="Ícone&#10;&#10;Descrição gerada automaticamente">
            <a:extLst>
              <a:ext uri="{FF2B5EF4-FFF2-40B4-BE49-F238E27FC236}">
                <a16:creationId xmlns:a16="http://schemas.microsoft.com/office/drawing/2014/main" id="{0D3A0626-5486-8A0B-F407-2B7942FBD423}"/>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Espaço Reservado para Rodapé 9">
            <a:extLst>
              <a:ext uri="{FF2B5EF4-FFF2-40B4-BE49-F238E27FC236}">
                <a16:creationId xmlns:a16="http://schemas.microsoft.com/office/drawing/2014/main" id="{40C9FD81-A8E0-19F9-6C3B-C3488EB4AA70}"/>
              </a:ext>
            </a:extLst>
          </p:cNvPr>
          <p:cNvSpPr>
            <a:spLocks noGrp="1"/>
          </p:cNvSpPr>
          <p:nvPr>
            <p:ph type="ftr" sz="quarter" idx="11"/>
          </p:nvPr>
        </p:nvSpPr>
        <p:spPr>
          <a:xfrm>
            <a:off x="2297723" y="11864975"/>
            <a:ext cx="5017477" cy="681038"/>
          </a:xfrm>
        </p:spPr>
        <p:txBody>
          <a:bodyPr/>
          <a:lstStyle/>
          <a:p>
            <a:r>
              <a:rPr lang="pt-BR" dirty="0"/>
              <a:t>SELETORES CSS PARA INICIANTES – ISABELLA REIS</a:t>
            </a:r>
          </a:p>
        </p:txBody>
      </p:sp>
    </p:spTree>
    <p:extLst>
      <p:ext uri="{BB962C8B-B14F-4D97-AF65-F5344CB8AC3E}">
        <p14:creationId xmlns:p14="http://schemas.microsoft.com/office/powerpoint/2010/main" val="338588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just"/>
            <a:r>
              <a:rPr lang="pt-BR" sz="2400" dirty="0"/>
              <a:t>O seletor de ID é usado para direcionar um elemento específico com base em seu ID exclusivo. Por exemplo, para estilizar um elemento com o ID "cabeçalho", você pode usar o seletor #cabeçalho.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3360293" y="802598"/>
            <a:ext cx="7816645" cy="707886"/>
          </a:xfrm>
          <a:prstGeom prst="rect">
            <a:avLst/>
          </a:prstGeom>
          <a:noFill/>
        </p:spPr>
        <p:txBody>
          <a:bodyPr wrap="square" rtlCol="0">
            <a:spAutoFit/>
          </a:bodyPr>
          <a:lstStyle/>
          <a:p>
            <a:r>
              <a:rPr lang="pt-BR" sz="4000" dirty="0">
                <a:latin typeface="Impact" panose="020B0806030902050204" pitchFamily="34" charset="0"/>
              </a:rPr>
              <a:t>SELETOR DE ID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185CF9CB-4CC1-DE44-FE12-DBFD067567E4}"/>
              </a:ext>
            </a:extLst>
          </p:cNvPr>
          <p:cNvPicPr>
            <a:picLocks noChangeAspect="1"/>
          </p:cNvPicPr>
          <p:nvPr/>
        </p:nvPicPr>
        <p:blipFill>
          <a:blip r:embed="rId2"/>
          <a:stretch>
            <a:fillRect/>
          </a:stretch>
        </p:blipFill>
        <p:spPr>
          <a:xfrm>
            <a:off x="0" y="5093429"/>
            <a:ext cx="9601200" cy="4384548"/>
          </a:xfrm>
          <a:prstGeom prst="rect">
            <a:avLst/>
          </a:prstGeom>
        </p:spPr>
      </p:pic>
      <p:sp>
        <p:nvSpPr>
          <p:cNvPr id="12" name="Espaço Reservado para Número de Slide 11">
            <a:extLst>
              <a:ext uri="{FF2B5EF4-FFF2-40B4-BE49-F238E27FC236}">
                <a16:creationId xmlns:a16="http://schemas.microsoft.com/office/drawing/2014/main" id="{E74BF1F5-AB5B-FE30-A4A2-5DCD1ECEB8D7}"/>
              </a:ext>
            </a:extLst>
          </p:cNvPr>
          <p:cNvSpPr>
            <a:spLocks noGrp="1"/>
          </p:cNvSpPr>
          <p:nvPr>
            <p:ph type="sldNum" sz="quarter" idx="12"/>
          </p:nvPr>
        </p:nvSpPr>
        <p:spPr/>
        <p:txBody>
          <a:bodyPr/>
          <a:lstStyle/>
          <a:p>
            <a:fld id="{9BB46D60-96CE-4402-8D7C-2F4B1C382689}" type="slidenum">
              <a:rPr lang="pt-BR" smtClean="0"/>
              <a:t>8</a:t>
            </a:fld>
            <a:endParaRPr lang="pt-BR"/>
          </a:p>
        </p:txBody>
      </p:sp>
      <p:pic>
        <p:nvPicPr>
          <p:cNvPr id="14" name="logo_css" descr="Ícone&#10;&#10;Descrição gerada automaticamente">
            <a:extLst>
              <a:ext uri="{FF2B5EF4-FFF2-40B4-BE49-F238E27FC236}">
                <a16:creationId xmlns:a16="http://schemas.microsoft.com/office/drawing/2014/main" id="{9EE0F1E8-A076-473F-33BC-D45EBBA3F9E0}"/>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
        <p:nvSpPr>
          <p:cNvPr id="4" name="Espaço Reservado para Rodapé 9">
            <a:extLst>
              <a:ext uri="{FF2B5EF4-FFF2-40B4-BE49-F238E27FC236}">
                <a16:creationId xmlns:a16="http://schemas.microsoft.com/office/drawing/2014/main" id="{6B7243BB-634B-3A76-C35E-215B3FC99E03}"/>
              </a:ext>
            </a:extLst>
          </p:cNvPr>
          <p:cNvSpPr>
            <a:spLocks noGrp="1"/>
          </p:cNvSpPr>
          <p:nvPr>
            <p:ph type="ftr" sz="quarter" idx="11"/>
          </p:nvPr>
        </p:nvSpPr>
        <p:spPr>
          <a:xfrm>
            <a:off x="2461846" y="11864975"/>
            <a:ext cx="4759569" cy="681038"/>
          </a:xfrm>
        </p:spPr>
        <p:txBody>
          <a:bodyPr/>
          <a:lstStyle/>
          <a:p>
            <a:r>
              <a:rPr lang="pt-BR" dirty="0"/>
              <a:t>SELETORES CSS PARA INICIANTES – ISABELLA REIS</a:t>
            </a:r>
          </a:p>
        </p:txBody>
      </p:sp>
    </p:spTree>
    <p:extLst>
      <p:ext uri="{BB962C8B-B14F-4D97-AF65-F5344CB8AC3E}">
        <p14:creationId xmlns:p14="http://schemas.microsoft.com/office/powerpoint/2010/main" val="313655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DESCENDENTE E FILHO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03</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just"/>
            <a:r>
              <a:rPr lang="pt-BR" sz="2400" dirty="0">
                <a:solidFill>
                  <a:schemeClr val="bg1"/>
                </a:solidFill>
              </a:rPr>
              <a:t>Os seletores de descendente e filho permitem que você selecione elementos com base em sua hierarquia dentro do HTML. Eles são úteis para estilizar elementos específicos dentro de um contexto mais amplo. Confira os exemplos a seguir:</a:t>
            </a:r>
          </a:p>
        </p:txBody>
      </p:sp>
      <p:sp>
        <p:nvSpPr>
          <p:cNvPr id="11" name="Espaço Reservado para Número de Slide 10">
            <a:extLst>
              <a:ext uri="{FF2B5EF4-FFF2-40B4-BE49-F238E27FC236}">
                <a16:creationId xmlns:a16="http://schemas.microsoft.com/office/drawing/2014/main" id="{CFFF15F9-9106-7134-AA2D-FD2E7ED9EEB6}"/>
              </a:ext>
            </a:extLst>
          </p:cNvPr>
          <p:cNvSpPr>
            <a:spLocks noGrp="1"/>
          </p:cNvSpPr>
          <p:nvPr>
            <p:ph type="sldNum" sz="quarter" idx="12"/>
          </p:nvPr>
        </p:nvSpPr>
        <p:spPr/>
        <p:txBody>
          <a:bodyPr/>
          <a:lstStyle/>
          <a:p>
            <a:fld id="{9BB46D60-96CE-4402-8D7C-2F4B1C382689}" type="slidenum">
              <a:rPr lang="pt-BR" smtClean="0"/>
              <a:t>9</a:t>
            </a:fld>
            <a:endParaRPr lang="pt-BR"/>
          </a:p>
        </p:txBody>
      </p:sp>
      <p:sp>
        <p:nvSpPr>
          <p:cNvPr id="9" name="Espaço Reservado para Rodapé 9">
            <a:extLst>
              <a:ext uri="{FF2B5EF4-FFF2-40B4-BE49-F238E27FC236}">
                <a16:creationId xmlns:a16="http://schemas.microsoft.com/office/drawing/2014/main" id="{02330B22-63BE-6B56-5EFE-3D23A9BBC056}"/>
              </a:ext>
            </a:extLst>
          </p:cNvPr>
          <p:cNvSpPr>
            <a:spLocks noGrp="1"/>
          </p:cNvSpPr>
          <p:nvPr>
            <p:ph type="ftr" sz="quarter" idx="11"/>
          </p:nvPr>
        </p:nvSpPr>
        <p:spPr>
          <a:xfrm>
            <a:off x="2820353" y="11864975"/>
            <a:ext cx="4283832" cy="681038"/>
          </a:xfrm>
        </p:spPr>
        <p:txBody>
          <a:bodyPr/>
          <a:lstStyle/>
          <a:p>
            <a:r>
              <a:rPr lang="pt-BR" dirty="0"/>
              <a:t>SELETORES CSS PARA INICIANTES – ISABELLA REIS</a:t>
            </a:r>
          </a:p>
        </p:txBody>
      </p:sp>
    </p:spTree>
    <p:extLst>
      <p:ext uri="{BB962C8B-B14F-4D97-AF65-F5344CB8AC3E}">
        <p14:creationId xmlns:p14="http://schemas.microsoft.com/office/powerpoint/2010/main" val="4098851528"/>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5163</TotalTime>
  <Words>1448</Words>
  <Application>Microsoft Office PowerPoint</Application>
  <PresentationFormat>Papel A3 (297 x 420 mm)</PresentationFormat>
  <Paragraphs>107</Paragraphs>
  <Slides>25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25</vt:i4>
      </vt:variant>
    </vt:vector>
  </HeadingPairs>
  <TitlesOfParts>
    <vt:vector size="32" baseType="lpstr">
      <vt:lpstr>Aptos</vt:lpstr>
      <vt:lpstr>Aptos Display</vt:lpstr>
      <vt:lpstr>Arial</vt:lpstr>
      <vt:lpstr>Arial Unicode MS</vt:lpstr>
      <vt:lpstr>Calibri</vt:lpstr>
      <vt:lpstr>Impact</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Julia Cristina Reis Arruda</cp:lastModifiedBy>
  <cp:revision>17</cp:revision>
  <dcterms:created xsi:type="dcterms:W3CDTF">2023-06-15T14:34:16Z</dcterms:created>
  <dcterms:modified xsi:type="dcterms:W3CDTF">2024-12-06T19:45:58Z</dcterms:modified>
</cp:coreProperties>
</file>