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ca18d25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ca18d25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ca18d25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ca18d25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ca18d25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ca18d25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ca18d25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ca18d25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ca18d25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ca18d25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ca18d25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ca18d2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ca18d25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ca18d2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ca18d25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ca18d25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ca18d25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ca18d25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8ca18d250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8ca18d25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ca18d2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ca18d2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8ca18d25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8ca18d25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ca18d25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8ca18d25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ca18d25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ca18d25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ca18d25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ca18d25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ca18d25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ca18d25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ca18d250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ca18d250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ca18d25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ca18d25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ca18d25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ca18d25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ca18d25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ca18d25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ca18d25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ca18d25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ca18d25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8ca18d2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ca18d25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ca18d25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45850" y="1224650"/>
            <a:ext cx="74523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ackup transparente baseado em P2P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0246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Augusto de Souza Dantas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Isabella Calazans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Pietro Victor Maciel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519800" y="192875"/>
            <a:ext cx="264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latin typeface="Times New Roman"/>
                <a:ea typeface="Times New Roman"/>
                <a:cs typeface="Times New Roman"/>
                <a:sym typeface="Times New Roman"/>
              </a:rPr>
              <a:t>Middleware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425" y="2478125"/>
            <a:ext cx="3749050" cy="2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780000" y="1229113"/>
            <a:ext cx="758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Interage com as camadas mais baixas de rede e computadores;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bstrai as características das máquinas e dos protocolos;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Encapsula os detalhes que o desenvolvedor não tem interesse;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80000" y="2194900"/>
            <a:ext cx="3899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Oferece uma variedade de facilidades de alto nível, pois libera o desenvolvedor de conhecimentos específicos (TAYLOR, 2005);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Facilita em caso de manutenção;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095875" y="2037463"/>
            <a:ext cx="315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Juxtapose</a:t>
            </a:r>
            <a:endParaRPr b="1" sz="4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32977" l="0" r="0" t="32346"/>
          <a:stretch/>
        </p:blipFill>
        <p:spPr>
          <a:xfrm>
            <a:off x="4097075" y="1549275"/>
            <a:ext cx="4795800" cy="18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405050" y="1724000"/>
            <a:ext cx="6333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Conjunto de protocolos abertos e gerais para sistemas P2P;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Vários dispositivos, de PDA até smartphones, de notebooks até desktops, podem comunicar-se (TAYLOR, 2005).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358275" y="3063950"/>
            <a:ext cx="6890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 METAS (BROOKSHIER, 2002)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➔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Independência de sistemas operacionais e de linguagens de programação;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➔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Fornecimento de infraestrutura e serviços para aplicações P2P.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309400" y="295300"/>
            <a:ext cx="452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Juxtapose - JXTA</a:t>
            </a:r>
            <a:endParaRPr b="1" sz="42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89600" y="251650"/>
            <a:ext cx="756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Protocolos JXTA (FLENNER et al, 2002)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consulta de nó: </a:t>
            </a:r>
            <a:r>
              <a:rPr lang="pt-BR" sz="1600">
                <a:solidFill>
                  <a:srgbClr val="000000"/>
                </a:solidFill>
              </a:rPr>
              <a:t>usado para enviar consultas a quaisquer nós e receber respostas;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descoberta de nó: </a:t>
            </a:r>
            <a:r>
              <a:rPr lang="pt-BR" sz="1600">
                <a:solidFill>
                  <a:srgbClr val="000000"/>
                </a:solidFill>
              </a:rPr>
              <a:t>usado para enviar e descobrir conteúdo;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informação: </a:t>
            </a:r>
            <a:r>
              <a:rPr lang="pt-BR" sz="1600">
                <a:solidFill>
                  <a:srgbClr val="000000"/>
                </a:solidFill>
              </a:rPr>
              <a:t>usado</a:t>
            </a:r>
            <a:r>
              <a:rPr b="1" lang="pt-BR" sz="1600">
                <a:solidFill>
                  <a:srgbClr val="000000"/>
                </a:solidFill>
              </a:rPr>
              <a:t> </a:t>
            </a:r>
            <a:r>
              <a:rPr lang="pt-BR" sz="1600">
                <a:solidFill>
                  <a:srgbClr val="000000"/>
                </a:solidFill>
              </a:rPr>
              <a:t>para verificar o status dos nós;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ligação </a:t>
            </a:r>
            <a:r>
              <a:rPr lang="pt-BR" sz="1600">
                <a:solidFill>
                  <a:srgbClr val="000000"/>
                </a:solidFill>
              </a:rPr>
              <a:t>usado</a:t>
            </a:r>
            <a:r>
              <a:rPr b="1" lang="pt-BR" sz="1600">
                <a:solidFill>
                  <a:srgbClr val="000000"/>
                </a:solidFill>
              </a:rPr>
              <a:t> </a:t>
            </a:r>
            <a:r>
              <a:rPr lang="pt-BR" sz="1600">
                <a:solidFill>
                  <a:srgbClr val="000000"/>
                </a:solidFill>
              </a:rPr>
              <a:t>para conectar os nós;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roteamento: </a:t>
            </a:r>
            <a:r>
              <a:rPr lang="pt-BR" sz="1600">
                <a:solidFill>
                  <a:srgbClr val="000000"/>
                </a:solidFill>
              </a:rPr>
              <a:t>usado</a:t>
            </a:r>
            <a:r>
              <a:rPr b="1" lang="pt-BR" sz="1600">
                <a:solidFill>
                  <a:srgbClr val="000000"/>
                </a:solidFill>
              </a:rPr>
              <a:t> </a:t>
            </a:r>
            <a:r>
              <a:rPr lang="pt-BR" sz="1600">
                <a:solidFill>
                  <a:srgbClr val="000000"/>
                </a:solidFill>
              </a:rPr>
              <a:t>para encontrar a rota até chegar ao nó determinado;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Protocolo de encontro: </a:t>
            </a:r>
            <a:r>
              <a:rPr lang="pt-BR" sz="1600">
                <a:solidFill>
                  <a:srgbClr val="000000"/>
                </a:solidFill>
              </a:rPr>
              <a:t>usado</a:t>
            </a:r>
            <a:r>
              <a:rPr b="1" lang="pt-BR" sz="1600">
                <a:solidFill>
                  <a:srgbClr val="000000"/>
                </a:solidFill>
              </a:rPr>
              <a:t> </a:t>
            </a:r>
            <a:r>
              <a:rPr lang="pt-BR" sz="1600">
                <a:solidFill>
                  <a:srgbClr val="000000"/>
                </a:solidFill>
              </a:rPr>
              <a:t>para propagar mensagens na rede.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80100" y="200100"/>
            <a:ext cx="778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Camadas do JXTA (FLENNER et al, 2002)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00" y="1152425"/>
            <a:ext cx="6454600" cy="35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681075" y="1398775"/>
            <a:ext cx="3983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Serviço de Gerenciamento de Conteúdo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75" y="718738"/>
            <a:ext cx="3706025" cy="37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93200" y="419250"/>
            <a:ext cx="8157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Funcionamento do CMS (GRADECKI, 2002)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908950" y="1620450"/>
            <a:ext cx="7470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Capacita a transmissão de arquivos de imagem, áudio, vídeo através de JXTA pipes;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Utiliza anúncios para apresentar informações sobre o conteúdo compartilhado pelos nós;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Para enviar e receber consultas: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1 - envia-se uma mensagem LIST_REQ;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2 - recebe-se uma resposta LIST_RES;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3 - solicita-se o download através da mensagem GET_REQ.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1125850" y="2071000"/>
            <a:ext cx="307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b="1" sz="40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2363"/>
            <a:ext cx="4378775" cy="43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282550" y="521225"/>
            <a:ext cx="457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Classificação do resumo</a:t>
            </a:r>
            <a:endParaRPr sz="334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612525" y="1795200"/>
            <a:ext cx="65193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Quanto à abordagem: Qualitativa;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Quanto aos objetivos: Metodologia descritiva;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Quanto aos procedimentos: Metodologia bibliográfica;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Quanto à natureza: Resumo aplicado;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Local de realização: Ambiente computacional;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264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Ferramenta - Módulo de configuração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91"/>
              <a:t> </a:t>
            </a:r>
            <a:r>
              <a:rPr lang="pt-BR" sz="2691">
                <a:solidFill>
                  <a:srgbClr val="000000"/>
                </a:solidFill>
              </a:rPr>
              <a:t>- Gerar um arquivo XML com os determinados campos:</a:t>
            </a:r>
            <a:endParaRPr sz="269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000000"/>
              </a:solidFill>
            </a:endParaRPr>
          </a:p>
          <a:p>
            <a:pPr indent="-3286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pt-BR" sz="2250">
                <a:solidFill>
                  <a:srgbClr val="000000"/>
                </a:solidFill>
              </a:rPr>
              <a:t>&lt;nomepeer&gt;: </a:t>
            </a:r>
            <a:r>
              <a:rPr lang="pt-BR" sz="2250">
                <a:solidFill>
                  <a:srgbClr val="000000"/>
                </a:solidFill>
              </a:rPr>
              <a:t>Indica o nome do nó local, dono dos arquivos compartilhados;</a:t>
            </a:r>
            <a:endParaRPr sz="2250">
              <a:solidFill>
                <a:srgbClr val="000000"/>
              </a:solidFill>
            </a:endParaRPr>
          </a:p>
          <a:p>
            <a:pPr indent="-3286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pt-BR" sz="2250">
                <a:solidFill>
                  <a:srgbClr val="000000"/>
                </a:solidFill>
              </a:rPr>
              <a:t>&lt;pastacompartilhada&gt;: </a:t>
            </a:r>
            <a:r>
              <a:rPr lang="pt-BR" sz="2250">
                <a:solidFill>
                  <a:srgbClr val="000000"/>
                </a:solidFill>
              </a:rPr>
              <a:t>Localização dos arquivos de backup;</a:t>
            </a:r>
            <a:endParaRPr sz="2250">
              <a:solidFill>
                <a:srgbClr val="000000"/>
              </a:solidFill>
            </a:endParaRPr>
          </a:p>
          <a:p>
            <a:pPr indent="-3286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pt-BR" sz="2250">
                <a:solidFill>
                  <a:srgbClr val="000000"/>
                </a:solidFill>
              </a:rPr>
              <a:t>&lt;repositorio&gt;: </a:t>
            </a:r>
            <a:r>
              <a:rPr lang="pt-BR" sz="2250">
                <a:solidFill>
                  <a:srgbClr val="000000"/>
                </a:solidFill>
              </a:rPr>
              <a:t>Caminho usado para armazenar arquivos recebidos de nós remotos;</a:t>
            </a:r>
            <a:endParaRPr sz="2250">
              <a:solidFill>
                <a:srgbClr val="000000"/>
              </a:solidFill>
            </a:endParaRPr>
          </a:p>
          <a:p>
            <a:pPr indent="-3286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pt-BR" sz="2250">
                <a:solidFill>
                  <a:srgbClr val="000000"/>
                </a:solidFill>
              </a:rPr>
              <a:t>&lt;pastasistema&gt;: </a:t>
            </a:r>
            <a:r>
              <a:rPr lang="pt-BR" sz="2250">
                <a:solidFill>
                  <a:srgbClr val="000000"/>
                </a:solidFill>
              </a:rPr>
              <a:t>Caminho usado para apresentar as informações de conexão da ferramenta;</a:t>
            </a:r>
            <a:endParaRPr sz="2250">
              <a:solidFill>
                <a:srgbClr val="000000"/>
              </a:solidFill>
            </a:endParaRPr>
          </a:p>
          <a:p>
            <a:pPr indent="-3286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pt-BR" sz="2250">
                <a:solidFill>
                  <a:srgbClr val="000000"/>
                </a:solidFill>
              </a:rPr>
              <a:t>&lt;pastapeer&gt;: </a:t>
            </a:r>
            <a:r>
              <a:rPr lang="pt-BR" sz="2250">
                <a:solidFill>
                  <a:srgbClr val="000000"/>
                </a:solidFill>
              </a:rPr>
              <a:t>Caminho onde serão armazenadas informações relacionadas ao nó local.</a:t>
            </a:r>
            <a:endParaRPr sz="2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48650" y="637250"/>
            <a:ext cx="284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4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sz="3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870850" y="1742175"/>
            <a:ext cx="35547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Introdução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Fundamentação teórica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Metodologia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Resultados e Discussão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Considerações finais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Referências bibliográficas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-288425" y="1688438"/>
            <a:ext cx="33213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Ferramenta Módulo de Backup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15046" l="25016" r="24820" t="22830"/>
          <a:stretch/>
        </p:blipFill>
        <p:spPr>
          <a:xfrm>
            <a:off x="2848900" y="0"/>
            <a:ext cx="6295098" cy="50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Discussão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Através da leitura do artigo, conseguiu-se trazer as informações mais relevantes sobre o tema abordado.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Apresentou-se conceitos de sistemas distribuídos, arquitetura P2P e dos protocolos JXTA, de modo que gerasse curiosidade no leitor;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Conseguiu-se apresentar a solução proposta pelo autor;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Percebeu-se o alinhamento entre tema e a solução desenvolvida pelo autor do artigo resumido, o módulo de backup transparente.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JXTA é um middleware com muitos recursos para execução de aplicações P2P;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Dificuldades para encontrar conteúdos referente à JXTA;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Pode-se construir, em trabalhos futuros, um módulo que, em caso de perda de arquivos nos nós locais, recupere-os através de nós remotos;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Pode-se construir também uma camada de segurança para que apenas os possuidores dos arquivos possam acessá-los em repositórios remotos.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ANIDO, R. Atualizações em informática. Rio de Janeiro: PUC-Rio, SBC, 2006.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BARCELOS, M.P.; GASPARY, L.P. Fundamentos, tecnologias e tendências rumo a redes P2P seguras. In: BREITMAN, K..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BROOKSHIER, D. et al. JXTA: Java P2P Programming. Indianapolis: Sams Publ., 2002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COULOURIS, G. Sistemas distribuídos: conceitos e projeto. São Paulo: Pearson Education, 2007 . v.4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DEVMEDIA. JXTA - Parte II. 2015. Disponível em: </a:t>
            </a:r>
            <a:r>
              <a:rPr b="1" lang="pt-BR" sz="1400">
                <a:solidFill>
                  <a:srgbClr val="000000"/>
                </a:solidFill>
              </a:rPr>
              <a:t> </a:t>
            </a:r>
            <a:r>
              <a:rPr lang="pt-BR" sz="1400">
                <a:solidFill>
                  <a:srgbClr val="000000"/>
                </a:solidFill>
              </a:rPr>
              <a:t>&lt;http://www.devmedia.com.br/jxta-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parte-ii/6054&gt;. Acesso em: 17 ago. 2021.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25"/>
            <a:ext cx="8520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FLENNER, R, et al. Java P2P Unleashed. Indianapolis: Sams Publ., 2002.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GRADECKI, J. D. Mastering JXTA: building java peer-to-peer applications. John Wiley &amp; Sons, 2002.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SCHODER, D.; FISCHBACK, K. Peer-to-peer prospects. Communications of the ACM, v.46. n.2, p-27-29, 2003. Disponível em: &lt;https://doi.org/10.1145/606272.606294&gt; Acesso em 17 ago. 2021.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STEINMETZ, R.; WEHRLE, K. Peer-to-peer systems and applications. Berlin: Springer, 2005. Disponível em: </a:t>
            </a:r>
            <a:r>
              <a:rPr b="1" lang="pt-BR" sz="1400">
                <a:solidFill>
                  <a:srgbClr val="000000"/>
                </a:solidFill>
              </a:rPr>
              <a:t> </a:t>
            </a:r>
            <a:r>
              <a:rPr lang="pt-BR" sz="1400">
                <a:solidFill>
                  <a:srgbClr val="000000"/>
                </a:solidFill>
              </a:rPr>
              <a:t>&lt;https://doi.org/10.1007/11530657&gt;  Acesso em: 17 ago. 2021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TAYLOR, I.J. From P2P to web services and grids - peers in a client/server world. Unites States: Springer, 2005.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946400"/>
            <a:ext cx="3856700" cy="38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09000" y="2110800"/>
            <a:ext cx="554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b="1" sz="3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946400"/>
            <a:ext cx="3856700" cy="38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09000" y="2110800"/>
            <a:ext cx="554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Fundamentação Teórica</a:t>
            </a:r>
            <a:endParaRPr b="1" sz="3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55775" y="2110800"/>
            <a:ext cx="554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Distribuídos</a:t>
            </a:r>
            <a:endParaRPr b="1" sz="3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75" y="863700"/>
            <a:ext cx="3712575" cy="38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25" y="1086708"/>
            <a:ext cx="3686750" cy="23029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98125" y="1162900"/>
            <a:ext cx="50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Conjunto de dispositivos conectados em rede trocando mensagens (COULOURIS, 2007)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72325" y="1885150"/>
            <a:ext cx="522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Compartilhamento de recursos para realizar serviços (TAYLOR, 2005)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730300" y="3723600"/>
            <a:ext cx="50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Sistemas heterogêneos conectados através de uma interface de conexão (COULOURIS, 2007)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32591" l="5204" r="0" t="0"/>
          <a:stretch/>
        </p:blipFill>
        <p:spPr>
          <a:xfrm>
            <a:off x="442350" y="2961275"/>
            <a:ext cx="3038226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386050" y="228700"/>
            <a:ext cx="421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Distribuídos</a:t>
            </a:r>
            <a:endParaRPr b="1" sz="33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319450" y="2072125"/>
            <a:ext cx="315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Peer-2-Peer</a:t>
            </a:r>
            <a:endParaRPr b="1" sz="41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27588"/>
          <a:stretch/>
        </p:blipFill>
        <p:spPr>
          <a:xfrm>
            <a:off x="5027500" y="1775838"/>
            <a:ext cx="3457050" cy="1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1" y="785250"/>
            <a:ext cx="3632925" cy="37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752425" y="1455875"/>
            <a:ext cx="508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Comunicação espontânea entre os nós da rede sem a necessidade de um servidor (SCHRODER E FISCHBACH, 2003);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52425" y="2644950"/>
            <a:ext cx="53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P2P descentralizada se aproxima mais do conceito, por não ter autoridade central (GRADECKI, 2002)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55263" y="4359925"/>
            <a:ext cx="25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Alternância entre funções;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52400" y="3744325"/>
            <a:ext cx="53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Gerenciar consultas, pedidos de download, realizar buscas e transferir mídias 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(GRADECKI, 2002).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071400" y="202950"/>
            <a:ext cx="315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Peer-2-Peer</a:t>
            </a:r>
            <a:endParaRPr b="1" sz="41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100300" y="2045263"/>
            <a:ext cx="315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Middleware</a:t>
            </a:r>
            <a:endParaRPr b="1" sz="45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150" y="709000"/>
            <a:ext cx="3702124" cy="37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