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Poppins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Lora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9CF8F5-1CA5-4DA7-A079-32DAEDF5ADF3}">
  <a:tblStyle styleId="{789CF8F5-1CA5-4DA7-A079-32DAEDF5A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Lora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ora-italic.fntdata"/><Relationship Id="rId70" Type="http://schemas.openxmlformats.org/officeDocument/2006/relationships/font" Target="fonts/Lora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oppins-bold.fntdata"/><Relationship Id="rId61" Type="http://schemas.openxmlformats.org/officeDocument/2006/relationships/font" Target="fonts/Poppins-regular.fntdata"/><Relationship Id="rId20" Type="http://schemas.openxmlformats.org/officeDocument/2006/relationships/slide" Target="slides/slide14.xml"/><Relationship Id="rId64" Type="http://schemas.openxmlformats.org/officeDocument/2006/relationships/font" Target="fonts/Poppins-boldItalic.fntdata"/><Relationship Id="rId63" Type="http://schemas.openxmlformats.org/officeDocument/2006/relationships/font" Target="fonts/Poppins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ora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032e9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032e9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3c2be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3c2be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938c9ae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938c9a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e5e815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e5e815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e5e815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e5e815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332494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332494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38e0f8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238e0f8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38e0f8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238e0f8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238e0f8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238e0f8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d7893d2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d7893d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d7893d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7d7893d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058ff7c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058ff7c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d7893d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7d7893d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7d7893d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7d7893d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7d7893d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7d7893d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7d7893d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7d7893d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7d7893d2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7d7893d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7d7893d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7d7893d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d7893d2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d7893d2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7d7893d2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7d7893d2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7d7893d2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7d7893d2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80f645b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80f645b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e5e815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8e5e815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80f645bd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80f645bd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80f645b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80f645b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80f645b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80f645b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80f645bd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80f645b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80f645b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80f645b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80f645b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80f645b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80f645b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80f645b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80f645b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80f645b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7058ff7c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7058ff7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7d7893d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7d7893d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332494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332494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7058ff7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7058ff7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7058ff7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7058ff7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7058ff7c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7058ff7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7058ff7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7058ff7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80f645b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80f645b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80f645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80f645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8e5e815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8e5e815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8e5e81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8e5e81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8e5e815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8e5e815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8e5e815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8e5e815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3324945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332494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8e5e815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8e5e815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8e5e815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8e5e815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7d7893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7d7893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2332494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2332494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784129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784129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d7893d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d7893d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332494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332494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d7893d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d7893d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332494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332494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github.com/lykjohn/UChicago-Summer-Session-2022/blob/main/Week1/Week%201%20Lecture%20Source%20Code.ipyn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red.stlouisfed.or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tatistical_hypothesis_testing" TargetMode="External"/><Relationship Id="rId4" Type="http://schemas.openxmlformats.org/officeDocument/2006/relationships/hyperlink" Target="https://en.wikipedia.org/wiki/Data" TargetMode="External"/><Relationship Id="rId5" Type="http://schemas.openxmlformats.org/officeDocument/2006/relationships/image" Target="../media/image1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machinelearningmastery.com/smote-oversampling-for-imbalanced-classification/" TargetMode="External"/><Relationship Id="rId4" Type="http://schemas.openxmlformats.org/officeDocument/2006/relationships/hyperlink" Target="https://machinelearningmastery.com/tactics-to-combat-imbalanced-classes-in-your-machine-learning-dataset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machinelearningmastery.com/smote-oversampling-for-imbalanced-classification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lykjohn/UChicago-Summer-Session-2022/blob/main/Week1/Week%201%20Lab.ipynb" TargetMode="External"/><Relationship Id="rId4" Type="http://schemas.openxmlformats.org/officeDocument/2006/relationships/hyperlink" Target="mailto:lykjohn@umich.edu" TargetMode="External"/><Relationship Id="rId5" Type="http://schemas.openxmlformats.org/officeDocument/2006/relationships/hyperlink" Target="mailto:shunqi@uchicago.edu" TargetMode="External"/><Relationship Id="rId6" Type="http://schemas.openxmlformats.org/officeDocument/2006/relationships/hyperlink" Target="mailto:ericsclee@uchicago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0650" y="1424825"/>
            <a:ext cx="86427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Exploratory Data Analysis (EDA)</a:t>
            </a:r>
            <a:endParaRPr b="1" sz="39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Week 1: July 5th, 2022 - July 8th, 2022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 Code Link Here]</a:t>
            </a:r>
            <a:endParaRPr sz="3900">
              <a:solidFill>
                <a:srgbClr val="99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Scatter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278225"/>
            <a:ext cx="4167725" cy="27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00150" y="3987050"/>
            <a:ext cx="28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1.3 Scatter plot of ADBE’s log return vs CMG’s log return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686800" y="748675"/>
            <a:ext cx="4057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Direction: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positive association between ADBE and CMG log returns.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Linearity: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weak to moderate linear relationship is observed because the data points are slightly scattered and a linear line (in red) cannot be fitted easily through the points 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fairly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relationship exists because the data points does not  closely surround the linear line.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Outliers: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potential outliers are circled in red.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Clusters: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major clusters because all data points packed closely in one group.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2"/>
          <p:cNvCxnSpPr/>
          <p:nvPr/>
        </p:nvCxnSpPr>
        <p:spPr>
          <a:xfrm flipH="1" rot="10800000">
            <a:off x="1265300" y="1677100"/>
            <a:ext cx="2874900" cy="187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2"/>
          <p:cNvSpPr/>
          <p:nvPr/>
        </p:nvSpPr>
        <p:spPr>
          <a:xfrm>
            <a:off x="2702775" y="1542400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045600" y="2437050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307050" y="3127450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1018725" y="3182525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553075" y="3484675"/>
            <a:ext cx="149700" cy="13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Correlation Heatmap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69500" y="926300"/>
            <a:ext cx="433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correlation heatmap shows the correlation, both the direction and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magnitude, of how any pair of assets correlate to each other. This is used to determine hedge potentials.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(+): positive relationship; (-): negative relationship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Interpretation: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Closer to +1 implies stronger positive correlation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Closer to -1 implies stronger negative correlation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 implies no relationship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621775" y="4240700"/>
            <a:ext cx="35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1.4 Correlation heatmap of AAPL, ADBE, INTC, CMG, JPM, and LMT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775" y="1028900"/>
            <a:ext cx="4394615" cy="321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0" y="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Correlation Heatmap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0" y="614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analyst would like to determine whether the stocks, Apple (AAPL), Adobe (ADBE), Intel (INTC), Chipotle (CMG), JP Morgan (JPM), and Lockheed Martin (LMT) can be good hedges for each other.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753400" y="4417575"/>
            <a:ext cx="35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1.4 Correlation heatmap of AAPL, ADBE, INTC, CMG, JPM, and LMT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400" y="1322750"/>
            <a:ext cx="4160550" cy="304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294200" y="2323525"/>
            <a:ext cx="408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would the analyst say about this portfolio (Hint: think about what the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values if a pair were to be a good hedge) 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0" y="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Correlation Heatmap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0" y="614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analyst would like to determine whether the stocks, Apple (AAPL), Adobe (ADBE), Intel (INTC), Chipotle (CMG), JP Morgan (JPM), and Lockheed Martin (LMT) can be good hedges for each other.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753400" y="4417575"/>
            <a:ext cx="35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1.4 Correlation heatmap of AAPL, ADBE, INTC, CMG, JPM, and LMT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400" y="1322750"/>
            <a:ext cx="4160550" cy="304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0" y="1230350"/>
            <a:ext cx="46641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High positive correlation implies if one stock drops, then the other stock tends to drop as well.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High negative correlation implies if one stock drops, then the other stock tends to rise to offset some if not all of the loss.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following pairs between AAPL, INTC, and ADBE have higher correlations above 0.5: 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(AAPL, INTC), (AAPL, INTC), (INTC, ADBE)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Therefore the analyst might consider just selecting 1 of the 3 stocks to hold to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avoid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all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3 of them dropping at the same time.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Box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34900" y="844550"/>
            <a:ext cx="867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box plot is useful in visualizing statistics such as the mean,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range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interquartile range, and outliers of asset performances 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analyst wants to get an idea of these statistics and plotted the following box plots. According to the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on the side, the average log return is around 0.12% daily, Interquartile range is 1.67% and a potential outlier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around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-13.77%. More can be generalized from these information such as the potential outliers.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46675" y="4615100"/>
            <a:ext cx="316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1.5.1 Descriptive </a:t>
            </a: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AAPL’s log returns 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456800" y="4707500"/>
            <a:ext cx="3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1.5.2 Box plot of AAPL’s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800" y="2322050"/>
            <a:ext cx="3596276" cy="23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22" y="2322050"/>
            <a:ext cx="3058400" cy="23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Histograms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0" y="1037600"/>
            <a:ext cx="481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histogram shows the distribution of asset performance metrics along an array of values. Specifically, a performance range is divided into a series of intervals. The probability that data points falls into each interval is displayed as on the vertical axis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analyst seeks to explore the center and spread of AAPL’s log returns. He plotted the histogram and found the mean is around 0% daily log return and the standard deviation seems to be low since there are not many points that log returns are very far from the center. (Remark: here, mean = center and standard deviation = spread)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50" y="1384700"/>
            <a:ext cx="3867100" cy="26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4976750" y="4020300"/>
            <a:ext cx="34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1.6.1 Histogram of AAPL’s log returns 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232350" y="271625"/>
            <a:ext cx="8679300" cy="5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Which histogram displays the distribution of Apple’s log return the best?</a:t>
            </a:r>
            <a:endParaRPr b="0" sz="18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5" y="817325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75" y="817325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75" y="2909750"/>
            <a:ext cx="3609301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900" y="2909750"/>
            <a:ext cx="3609300" cy="19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370350" y="8173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436300" y="8173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70350" y="2909750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436313" y="2805700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32350" y="228025"/>
            <a:ext cx="8679300" cy="8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Histogram b </a:t>
            </a:r>
            <a:r>
              <a:rPr b="0" lang="en" sz="15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shows evidence of the unimodal distribution without excess bins that distract from the overall distribution or lack of bins that makes them non differentiable</a:t>
            </a:r>
            <a:endParaRPr b="0" sz="15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5" y="893588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675" y="893588"/>
            <a:ext cx="3609300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88" y="2964225"/>
            <a:ext cx="3609301" cy="1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900" y="2964225"/>
            <a:ext cx="3609300" cy="19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370325" y="893600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4436325" y="893600"/>
            <a:ext cx="3960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70375" y="29642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449938" y="2964225"/>
            <a:ext cx="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Types of Normality Tests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50650" y="1008275"/>
            <a:ext cx="864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Shapiro-Wilk Test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Jarque-Bera Test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201075" y="3857625"/>
            <a:ext cx="864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to test for scenarios that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deviate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from what the majority result (normal distribution) expects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0" y="754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Normal Probability Density Plot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13" y="1188475"/>
            <a:ext cx="3881075" cy="27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0" y="1058125"/>
            <a:ext cx="4893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normal probability density is a function that attempts to trace the frequencies of the histogram. This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function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shown as the orange curve in the graph below.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curve represents a view of approximately how log returns are commonly distributed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From the plot, we can see several deviations (e.g., underestimation of the peak, overestimations within +-0.05 log returns)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will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learn more about the Normal density in the Week 2 lecture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4991013" y="3955025"/>
            <a:ext cx="38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1.6.2 Histogram of AAPL’s log returns with normal density fit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What is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Exploratory Data Analysis (EDA)?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20575" y="1263950"/>
            <a:ext cx="4835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initial analysis of the data set that summarized its main characteristic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Detects anomalies or unexpected o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observations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the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Suggest hypotheses for causal inference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Assess assumptions for models and inferences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 selection in appropriate statistical tools and techniques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0" y="1413600"/>
            <a:ext cx="4113522" cy="3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7050" y="4500700"/>
            <a:ext cx="22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1.1.1 AAPL price trend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Shapiro-Wilk Test (Test of Normality #1)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0" y="832963"/>
            <a:ext cx="908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viewing a normal density plot, it is often difficult to judge whether any deviation from linearity is systematic or instead merely due to sampling variation, so a statistical test of normality is useful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null hypothesis (     ) is that the sample comes from a normal distribution and the alternative (     ) is that the sample comes from a non-normal distribution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backgroundColor&quot;:&quot;#4A86E8&quot;,&quot;backgroundColorModified&quot;:false,&quot;font&quot;:{&quot;color&quot;:&quot;#FFFFFF&quot;,&quot;size&quot;:14.5,&quot;family&quot;:&quot;Poppins&quot;},&quot;id&quot;:&quot;1&quot;,&quot;type&quot;:&quot;lalign*&quot;,&quot;code&quot;:&quot;\\begin{lalign*}\n&amp;{H_{0}:\\,\\text{Log}\\;\\text{return}\\;\\text{samples}\\;\\text{come}\\;\\text{from}\\;\\text{a}\\;\\text{normal}\\;\\text{distribution}}\\\\\n&amp;{H_{1}:\\,\\text{Log}\\;\\text{return}\\,\\text{sample}s\\;\\text{come}\\;\\text{from}\\;\\text{a}\\;\\text{non-normal}\\;\\text{distribution}}\\\\\n&amp;{}\\\\\n&amp;{\\text{Rejection}\\;\\text{Rule:}}\\\\\n&amp;{\\begin{cases}\n{\\text{p-value}\\;\\text{&lt;}\\;\\text{0.05}}&amp;{\\text{Reject}\\;H_{0}\\,\\text{and}\\;\\text{conclude}\\;\\text{that}\\,\\text{log}\\;\\text{return}\\,\\text{sample}s\\;}\\\\\n{}&amp;{\\text{come}\\;\\text{from}\\;\\text{a}\\;\\text{non-normal}\\;\\text{distribution}}\\\\\n{\\text{p-value}\\;\\text{&gt;}\\;\\text{0.05}}&amp;{\\text{Fail}\\;\\text{to}\\;\\text{reject}\\;H_{0}\\,\\text{and}\\;\\text{conclude}\\;\\text{that}\\,\\text{log}\\;\\text{return}\\,\\text{sample}s}\\\\\n{}&amp;{\\text{come}\\;\\text{from}\\;\\text{a}\\;\\text{non-normal}\\;\\text{distribution}}\\\\\n\\end{cases}}\t\n\\end{lalign*}&quot;,&quot;ts&quot;:1651764511990,&quot;cs&quot;:&quot;5OU5SaqfZuIDbuXRaXWakg==&quot;,&quot;size&quot;:{&quot;width&quot;:612.4999999999999,&quot;height&quot;:192.00000000000003}}"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37" y="2486950"/>
            <a:ext cx="6732226" cy="211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4A86E8&quot;,&quot;type&quot;:&quot;$$&quot;,&quot;aid&quot;:null,&quot;backgroundColorModified&quot;:null,&quot;font&quot;:{&quot;size&quot;:14,&quot;family&quot;:&quot;Poppins&quot;,&quot;color&quot;:&quot;#FFFFFF&quot;},&quot;code&quot;:&quot;$$H_{0}$$&quot;,&quot;id&quot;:&quot;2&quot;,&quot;ts&quot;:1651763888345,&quot;cs&quot;:&quot;IVsA805EcYI4HUOyRd7YlQ==&quot;,&quot;size&quot;:{&quot;width&quot;:21.5,&quot;height&quot;:16.166666666666668}}"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400" y="1698400"/>
            <a:ext cx="204788" cy="15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size&quot;:14,&quot;color&quot;:&quot;#FFFFFF&quot;,&quot;family&quot;:&quot;Poppins&quot;},&quot;type&quot;:&quot;$$&quot;,&quot;code&quot;:&quot;$$H_{1}$$&quot;,&quot;backgroundColor&quot;:&quot;#4A86E8&quot;,&quot;id&quot;:&quot;2&quot;,&quot;aid&quot;:null,&quot;ts&quot;:1651763966301,&quot;cs&quot;:&quot;pMeHl80K/LVzgSz61qMotw==&quot;,&quot;size&quot;:{&quot;width&quot;:21,&quot;height&quot;:15.833333333333334}}" id="251" name="Google Shape;25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6551" y="1939575"/>
            <a:ext cx="200025" cy="15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40" y="892025"/>
            <a:ext cx="3880885" cy="2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0" y="892025"/>
            <a:ext cx="4903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test returns a p-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value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                      , which has 32 decimal places to the left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p-value is smaller than the 0.05 benchmark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then reject        and conclude that AAPL’s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log return comes from a non-normal distribution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With large sample sizes (e.g., &gt;2000) for AAPL’s log returns, it is quite likely that normality will be rejected since any real population will deviate to some extent from normality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financial time series, the deviation from normality in the tails is often large enough to be important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843850" y="4610925"/>
            <a:ext cx="38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1.6.3 Histogram of AAPL’s log returns with normal density fit and Shapiro-WIlk test p-value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0" y="206225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Shapiro-Wilk Test (Test of Normality #1)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{&quot;backgroundColor&quot;:&quot;#4A86E8&quot;,&quot;type&quot;:&quot;$$&quot;,&quot;aid&quot;:null,&quot;backgroundColorModified&quot;:null,&quot;font&quot;:{&quot;size&quot;:14,&quot;family&quot;:&quot;Poppins&quot;,&quot;color&quot;:&quot;#FFFFFF&quot;},&quot;code&quot;:&quot;$$H_{0}$$&quot;,&quot;id&quot;:&quot;2&quot;,&quot;ts&quot;:1651763888345,&quot;cs&quot;:&quot;IVsA805EcYI4HUOyRd7YlQ==&quot;,&quot;size&quot;:{&quot;width&quot;:21.5,&quot;height&quot;:16.166666666666668}}"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875" y="2296300"/>
            <a:ext cx="204788" cy="15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type&quot;:&quot;$$&quot;,&quot;backgroundColor&quot;:&quot;#4A86E8&quot;,&quot;aid&quot;:null,&quot;code&quot;:&quot;$$2.13\\cdot10^{-32}$$&quot;,&quot;backgroundColorModified&quot;:false,&quot;font&quot;:{&quot;color&quot;:&quot;#FFFFFF&quot;,&quot;family&quot;:&quot;Poppins&quot;,&quot;size&quot;:14},&quot;ts&quot;:1651769947881,&quot;cs&quot;:&quot;EjfsTzcxyIV05lG16me6ng==&quot;,&quot;size&quot;:{&quot;width&quot;:88.66666666666667,&quot;height&quot;:17.166666666666668}}" id="262" name="Google Shape;2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2450" y="982454"/>
            <a:ext cx="844550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800" y="3658425"/>
            <a:ext cx="3880875" cy="101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Sample Skewness &amp; Kurtosis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30150" y="572700"/>
            <a:ext cx="9083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Skewness and kurtosis help characterize the shape of a probability distribution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Sample Skewness:</a:t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Measures the degree of asymmetry, with symmetry implying zero skewness, positive skewness indicating a relatively long right tail compared to the left tail, and negative skewness indicating the opposite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Sample Kurtosis:</a:t>
            </a:r>
            <a:endParaRPr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Indicates the extent to which probability is concentrated in the center and especially the tails (end values) of the distribution. The larger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number the more concentrated the tails.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font&quot;:{&quot;color&quot;:&quot;#FFFFFF&quot;,&quot;size&quot;:17.5,&quot;family&quot;:&quot;Poppins&quot;},&quot;aid&quot;:null,&quot;backgroundColor&quot;:&quot;#4A86E8&quot;,&quot;id&quot;:&quot;4&quot;,&quot;code&quot;:&quot;\\begin{lalign*}\n&amp;{\\hat{\\text{Skewness}}\\;\\text{=}\\;\\frac{1}{n}\\Sigma_{i=1}^{n}\\left(\\frac{Y_{i}-\\bar{Y}}{s}\\right)^{3}}\\\\\n\\end{lalign*}&quot;,&quot;backgroundColorModified&quot;:false,&quot;type&quot;:&quot;lalign*&quot;,&quot;ts&quot;:1651771539972,&quot;cs&quot;:&quot;Y4lEMxHoXSvRulFWvLYdMg==&quot;,&quot;size&quot;:{&quot;width&quot;:316.50000000000006,&quot;height&quot;:64.25}}"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887" y="2972875"/>
            <a:ext cx="3014663" cy="611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\\begin{lalign*}\n&amp;{\\text{Let}}\\\\\n&amp;{n=\\text{sample}\\;\\text{size}\\;\\text{or}\\;\\#\\,\\text{of}\\;\\text{trading}\\;\\text{days}}\\\\\n&amp;{Y_{i}=\\text{the}\\;i^{th}\\,\\text{observation}\\;\\text{or}\\;\\text{return}\\;\\text{on}\\;\\text{the}\\;i^{th\\,}\\text{trading}\\;\\text{day}}\\\\\n&amp;{\\bar{Y}=\\text{sample}\\;\\text{mean}\\;\\text{or}\\;\\text{average}\\;\\text{return}\\;\\text{ov}\\text{er}\\,n\\,\\text{trading}\\;\\text{days}\\text{}\\,}\\\\\n&amp;{s=\\text{sample}\\;\\text{standard}\\;\\text{deviation}\\;\\text{or}\\;\\text{spread}\\;\\text{of}\\;\\text{returns}}\\\\\n\\end{lalign*}&quot;,&quot;type&quot;:&quot;lalign*&quot;,&quot;id&quot;:&quot;4&quot;,&quot;backgroundColor&quot;:&quot;#4A86E8&quot;,&quot;backgroundColorModified&quot;:false,&quot;font&quot;:{&quot;color&quot;:&quot;#FFFFFF&quot;,&quot;family&quot;:&quot;Poppins&quot;,&quot;size&quot;:14},&quot;ts&quot;:1651771350119,&quot;cs&quot;:&quot;H0eP5ia8PIkrn0B34+CO8Q==&quot;,&quot;size&quot;:{&quot;width&quot;:453,&quot;height&quot;:121}}"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688" y="965825"/>
            <a:ext cx="4266625" cy="113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4&quot;,&quot;aid&quot;:null,&quot;backgroundColor&quot;:&quot;#4A86E8&quot;,&quot;font&quot;:{&quot;family&quot;:&quot;Poppins&quot;,&quot;size&quot;:17.5,&quot;color&quot;:&quot;#FFFFFF&quot;},&quot;type&quot;:&quot;lalign*&quot;,&quot;code&quot;:&quot;\\begin{lalign*}\n&amp;{\\hat{\\text{Kurtosis}}\\text{=}\\;\\frac{1}{n}\\Sigma_{i=1}^{n}\\left(\\frac{Y_{i}-\\bar{Y}}{s}\\right)^{4}}\\\\\n\\end{lalign*}&quot;,&quot;ts&quot;:1651771510659,&quot;cs&quot;:&quot;qD3jCY7uZ5x8O9Xl9u4yQw==&quot;,&quot;size&quot;:{&quot;width&quot;:302.5,&quot;height&quot;:64.5}}" id="273" name="Google Shape;2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8868" y="4333025"/>
            <a:ext cx="2881313" cy="61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79" name="Google Shape;279;p35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Skewness &amp; Kurtosis - Example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47" y="953925"/>
            <a:ext cx="3812899" cy="2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207050" y="3737750"/>
            <a:ext cx="863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can you say about the skewness and kurtosis of the Normal and Student-t distributions?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(If you haven’t heard about them, you can treat them as some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functions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for now. We will talk more about them in the Week 2 lecture)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6478450" y="953925"/>
            <a:ext cx="26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1.7 Normal vs Student-t distributions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88" name="Google Shape;288;p3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Skewness &amp; Kurtosis - Example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47" y="834075"/>
            <a:ext cx="3812899" cy="2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/>
        </p:nvSpPr>
        <p:spPr>
          <a:xfrm>
            <a:off x="0" y="3596075"/>
            <a:ext cx="884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two distributions seems to be symmetric and have the same skewness of 0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Student-t distribution seems to have heavier tails, hence higher kurtosis on the tail values compared to the Normal distribution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The Student-t distribution seems to have lower kurtosis around the +-1.75 region compared to the Normal distribution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478450" y="834075"/>
            <a:ext cx="26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1.7 Normal vs Student-t distributions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Jarque Bera Test (Test of Normality #2)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0" y="892025"/>
            <a:ext cx="884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goodness-of-fit test that determines whether or not sample data have skewness and kurtosis that matches a normal distribution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 statistic of the Jarque-Bera test is always a positive number and if it’s far from 0, it indicates that the sample data do not have a normal distribution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test only works for a large enough number of data samples (e.g., &gt;2000)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arque-Bera test statistic is defined as follows: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type&quot;:&quot;lalign*&quot;,&quot;font&quot;:{&quot;color&quot;:&quot;#FFFFFF&quot;,&quot;family&quot;:&quot;Poppins&quot;,&quot;size&quot;:15.5},&quot;aid&quot;:null,&quot;backgroundColor&quot;:&quot;#4A86E8&quot;,&quot;backgroundColorModified&quot;:false,&quot;id&quot;:&quot;4&quot;,&quot;code&quot;:&quot;\\begin{lalign*}\n&amp;{\\text{JB}\\;\\text{Test}\\;\\text{Statistic}\\,=\\,n\\left\\{\\frac{\\hat{\\text{Skewness}}^{2}}{6}+\\frac{\\left(\\hat{\\text{Kurtosis}}-\\text{3}\\right)^{2}}{24}\\right\\},\\,\\text{where}}\\\\\n&amp;{n=\\text{sample}\\;\\text{size}\\;\\text{or}\\;\\#\\,\\text{of}\\;\\text{trading}\\;\\text{days}}\\\\\n&amp;{\\hat{\\text{Skewness}}=\\text{Sample}\\;\\text{skewness}\\;\\text{(defined}\\;\\text{above)}}\\\\\n&amp;{\\hat{\\text{Kurtosis}}=\\text{Sample}\\;\\text{Kurtosis}\\;\\text{(defined}\\;\\text{above)}}\t\n\\end{lalign*}&quot;,&quot;ts&quot;:1651771881266,&quot;cs&quot;:&quot;7AUVlg3clSA0jHkmVtuY9g==&quot;,&quot;size&quot;:{&quot;width&quot;:588,&quot;height&quot;:185.5}}"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62" y="2732800"/>
            <a:ext cx="5600700" cy="176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Jarque Bera Test (Test of Normality #2)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40" y="892025"/>
            <a:ext cx="3880885" cy="2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4843888" y="4500575"/>
            <a:ext cx="38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1.6.4 Histogram of AAPL’s log returns with normal density fit and Jarque-Bera test p-value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50" y="3658425"/>
            <a:ext cx="3880876" cy="8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>
            <a:off x="-59950" y="1469575"/>
            <a:ext cx="490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test returns a p-value of 0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p-value is smaller than the 0.05 benchmark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then reject        and conclude that AAPL’s daily log return comes from a non-normal distribution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obtain the same conclusion here as from the Shapiro-WIlk test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backgroundColor&quot;:&quot;#4A86E8&quot;,&quot;type&quot;:&quot;$$&quot;,&quot;aid&quot;:null,&quot;backgroundColorModified&quot;:null,&quot;font&quot;:{&quot;size&quot;:14,&quot;family&quot;:&quot;Poppins&quot;,&quot;color&quot;:&quot;#FFFFFF&quot;},&quot;code&quot;:&quot;$$H_{0}$$&quot;,&quot;id&quot;:&quot;2&quot;,&quot;ts&quot;:1651763888345,&quot;cs&quot;:&quot;IVsA805EcYI4HUOyRd7YlQ==&quot;,&quot;size&quot;:{&quot;width&quot;:21.5,&quot;height&quot;:16.166666666666668}}" id="310" name="Google Shape;3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275" y="2670125"/>
            <a:ext cx="204788" cy="15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Types of Data Pre-processing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6" name="Google Shape;31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9200" y="1176900"/>
            <a:ext cx="910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 Importance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Label Imbalance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Multicollinearity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201075" y="3857625"/>
            <a:ext cx="894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to clean the data so that only useful and quality information is used for analysis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38700" y="849975"/>
            <a:ext cx="9066600" cy="4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will use a small and simple dataset to demonstrate the data pre-processing stage of our analysis. We use the </a:t>
            </a:r>
            <a:r>
              <a:rPr lang="en" u="sng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Federal Reserve’s Economic Data (FRED)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service to download the US recession dates as defined by the National Bureau of Economic Research. We also source five variables that are commonly used to predict the onset of a recession and available via FRED, namely: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JHDUSRGDPBR: U.S. recession status, 1 = recession, 0 = no recession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T10Y3M: The long-term spread of the treasury yield curve, defined as the difference between the ten-year and the three-month Treasury yield (%)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UMCSENT: The University of Michigan’s consumer sentiment indicator (Index unit)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NFCI: The National Financial Conditions Index (Index unit)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NFCINONFINLEVERAGE: The NFCI nonfinancial leverage subindex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(Index unit)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GDPC1: Real GDP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with inflation-adjusted value of the goods and services produced by labor and property located in the U.S. (Billions of U.S. dollars)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gather these data dating between 1980 and 2022, a total of 481 months of data.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Economic Recession Data - Data Types of Variables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32" name="Google Shape;332;p41"/>
          <p:cNvGraphicFramePr/>
          <p:nvPr/>
        </p:nvGraphicFramePr>
        <p:xfrm>
          <a:off x="248025" y="649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{789CF8F5-1CA5-4DA7-A079-32DAEDF5ADF3}</a:tableStyleId>
              </a:tblPr>
              <a:tblGrid>
                <a:gridCol w="2847900"/>
                <a:gridCol w="2890950"/>
                <a:gridCol w="2804850"/>
              </a:tblGrid>
              <a:tr h="38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Case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Example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7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Numerical Variables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74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Discrete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Counts of individuals and values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Non-decimals, or finite values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Number of days that you hold a stock position 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Continuous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Non-finite values 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Allows decimals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Percentage change in daily asset prices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7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Categorical Variables 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3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Binary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Yes/No outcomes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Up or down d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irection of stock 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Nominal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Groups/categories with no rank or order between them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Index tickers (e.g., SPX, NDX, RUT)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Ordinal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Groups/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categories 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that are ranked in a specific order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A-&gt; B→ C, and so on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What is Exploratory Data Analysis (EDA)?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4475" y="828200"/>
            <a:ext cx="904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“Too much emphasis in statistics was placed on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statistical hypothesis testing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; more emphasis needed to be placed on using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suggest hypotheses to test”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John W. Tukey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488" y="1877138"/>
            <a:ext cx="4312673" cy="30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38" name="Google Shape;338;p42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Economic Recession Data - Response vs Explanatory Variable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0" y="1541150"/>
            <a:ext cx="906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Response (Dependent) variable: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outcome we are trying to predict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Seen as the result of the experiment that depends on the explanatory variable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Explanatory (Independent) variable: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Also known as predictors, features, or covariates. These are variables that are used to predict the outcomes via use-defined models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Seen as the factor which the response variable depends 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0" y="1029575"/>
            <a:ext cx="4851801" cy="2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Economic Recession Data - Response vs Explanatory Variable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6978544" y="1029575"/>
            <a:ext cx="210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1.8.1 FRED data before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1444500" y="3970950"/>
            <a:ext cx="678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Considering the research problem, what is the response variable? What are the explanatory variables?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0" y="1029575"/>
            <a:ext cx="4851801" cy="2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Economic Recession Data - Response vs Explanatory Variable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44"/>
          <p:cNvSpPr/>
          <p:nvPr/>
        </p:nvSpPr>
        <p:spPr>
          <a:xfrm>
            <a:off x="2844175" y="1024350"/>
            <a:ext cx="610200" cy="283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44"/>
          <p:cNvCxnSpPr>
            <a:endCxn id="356" idx="2"/>
          </p:cNvCxnSpPr>
          <p:nvPr/>
        </p:nvCxnSpPr>
        <p:spPr>
          <a:xfrm flipH="1" rot="10800000">
            <a:off x="3073075" y="3863850"/>
            <a:ext cx="76200" cy="51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4"/>
          <p:cNvSpPr txBox="1"/>
          <p:nvPr/>
        </p:nvSpPr>
        <p:spPr>
          <a:xfrm>
            <a:off x="1776250" y="4424275"/>
            <a:ext cx="18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response variable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44"/>
          <p:cNvSpPr/>
          <p:nvPr/>
        </p:nvSpPr>
        <p:spPr>
          <a:xfrm>
            <a:off x="3454375" y="1024350"/>
            <a:ext cx="3524100" cy="2839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4903800" y="3803200"/>
            <a:ext cx="272400" cy="57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4"/>
          <p:cNvSpPr txBox="1"/>
          <p:nvPr/>
        </p:nvSpPr>
        <p:spPr>
          <a:xfrm>
            <a:off x="4326025" y="4424275"/>
            <a:ext cx="21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explanatory</a:t>
            </a:r>
            <a:r>
              <a:rPr lang="en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 variables</a:t>
            </a:r>
            <a:endParaRPr>
              <a:solidFill>
                <a:srgbClr val="00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6978469" y="1029575"/>
            <a:ext cx="210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1.8.1 FRED data before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2333150"/>
            <a:ext cx="3765726" cy="2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 txBox="1"/>
          <p:nvPr>
            <p:ph type="title"/>
          </p:nvPr>
        </p:nvSpPr>
        <p:spPr>
          <a:xfrm>
            <a:off x="300150" y="1408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 - Standard Scaling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38700" y="784600"/>
            <a:ext cx="90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Notice that the indicators have different units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(e.g.,yield curve is in %, real GDP is in billions of dollars), so we have to scale them for them to be on the same unit scale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scale the features so all indicators have mean of 0 and standard deviation of 1; this process is also called standardization or normalization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There are other methods of scaling, for example Min Max Scaling, Unit Vector Scaling, and more, but we will focus on Standard Scaling for this course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675" y="2297625"/>
            <a:ext cx="3765725" cy="249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45"/>
          <p:cNvCxnSpPr>
            <a:stCxn id="368" idx="3"/>
            <a:endCxn id="371" idx="1"/>
          </p:cNvCxnSpPr>
          <p:nvPr/>
        </p:nvCxnSpPr>
        <p:spPr>
          <a:xfrm>
            <a:off x="4065876" y="354595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45"/>
          <p:cNvSpPr txBox="1"/>
          <p:nvPr/>
        </p:nvSpPr>
        <p:spPr>
          <a:xfrm>
            <a:off x="4130050" y="2702525"/>
            <a:ext cx="10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Standard Scaling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300150" y="4749850"/>
            <a:ext cx="37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1.8.1 FRED data before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5196838" y="4762000"/>
            <a:ext cx="37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1.8.2 FRED data after scaling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Training and Testing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38700" y="572688"/>
            <a:ext cx="9066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Training</a:t>
            </a: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set: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set of example points observed by the model to learn their patterns and relationships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Normally using 70-80% of all observations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Testing set: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set of example points used to provide an unbiased evaluation or supervision of the final model on the training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If the data in the test data set has never been used in training, the test data set is also called a holdout data set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Normally using 20-30% of all observations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3" name="Google Shape;3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0" y="4415675"/>
            <a:ext cx="8839201" cy="44314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6"/>
          <p:cNvSpPr txBox="1"/>
          <p:nvPr/>
        </p:nvSpPr>
        <p:spPr>
          <a:xfrm>
            <a:off x="38700" y="3245975"/>
            <a:ext cx="914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—----------------------------------------------------------------------------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use the following code to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split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data for us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practice, the explanatory_data and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response_data are replaced with your feature and outcome data,  respectively.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0" y="1081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38700" y="680850"/>
            <a:ext cx="906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score assigned to the input features based on how useful they are in predicting the target (response) variable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font&quot;:{&quot;family&quot;:&quot;Poppins&quot;,&quot;color&quot;:&quot;#FFFFFF&quot;,&quot;size&quot;:16},&quot;type&quot;:&quot;lalign*&quot;,&quot;backgroundColor&quot;:&quot;#4A86E8&quot;,&quot;aid&quot;:null,&quot;backgroundColorModified&quot;:false,&quot;id&quot;:&quot;5&quot;,&quot;code&quot;:&quot;\\begin{lalign*}\n&amp;{\\text{Algorithm:}}\\\\\n&amp;{\\text{Step1:}\\;\\text{Sample}\\;\\text{the}\\;\\text{original}\\;\\text{training}\\;\\text{data}\\;\\text{with}\\;\\text{replacement,}\\;\\text{generating}\\;\\text{small}\\;\\text{subsets}\\;\\text{of}\\;\\text{data}}\\\\\n&amp;{\\text{Step}\\;\\text{2:}\\;\\text{These}\\;\\text{subsets}\\;\\text{are}\\;\\text{called}\\;\\text{bootstrap}\\;\\text{samples,}\\;\\text{and}\\;\\text{are}\\;\\text{used}\\;\\text{as}\\;\\text{training}\\;\\text{data}\\;\\text{for}\\;\\text{decision}\\;\\text{trees}}\\\\\n&amp;{\\,\\,\\,\\,\\,\\,\\,\\,\\,\\,\\,\\,\\,\\,\\,\\,\\,\\,\\,\\,\\text{The}\\;\\text{subsets}\\;\\text{that}\\;\\text{are}\\;\\text{not}\\;\\text{sampled}\\;\\text{is}\\;\\text{called}\\,\\text{out-of-bag}\\;\\text{(oob)}\\;\\text{samples.}\\text{}}\\\\\n&amp;{\\text{Step}\\;\\text{3:}\\,\\text{Classify}\\;\\text{each}\\;\\text{oob}\\;\\text{sample}\\,\\text{using}\\;\\text{one}\\;\\text{decision}\\;\\text{tree,}\\;\\text{so}\\;\\#\\;\\text{of}\\;\\text{decision}\\;\\text{trees}=\\#\\,\\text{of}\\;\\text{oob}\\;\\text{samples}}\\\\\n&amp;{\\text{Step}\\;\\text{4:}\\;\\text{Measure}\\;\\text{the}\\,\\text{drop}\\;\\text{in}\\;\\text{classification}\\;\\text{performance}\\;\\text{using}\\;\\text{either}\\;\\text{classification}\\;\\text{error}\\;\\text{or}\\;\\text{Gini}\\;\\text{Index}}\\\\\n&amp;{\\text{Step}\\;\\text{5:}\\;\\text{Average}\\;\\text{the}\\;\\text{measure}\\;\\text{over}\\;\\text{all}\\;\\text{bootstrap}\\;\\text{samples}}\\\\\n\\end{lalign*}&quot;,&quot;ts&quot;:1651850818501,&quot;cs&quot;:&quot;O7K3Bo6tImD55Pi19iztrA==&quot;,&quot;size&quot;:{&quot;width&quot;:929,&quot;height&quot;:190.00000000000003}}"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" y="1437996"/>
            <a:ext cx="88487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/>
        </p:nvSpPr>
        <p:spPr>
          <a:xfrm>
            <a:off x="38688" y="3585375"/>
            <a:ext cx="906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number close to 0 indicates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variable is not important and could be dropped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larger the score the more influence the feature has on our prediction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0" y="1081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 - Computation Flowchart 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194650" y="2163700"/>
            <a:ext cx="1587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Training Sample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p48"/>
          <p:cNvSpPr/>
          <p:nvPr/>
        </p:nvSpPr>
        <p:spPr>
          <a:xfrm>
            <a:off x="2091550" y="993225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oob sample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2084000" y="2207550"/>
            <a:ext cx="1719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oob sample 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3" name="Google Shape;403;p48"/>
          <p:cNvCxnSpPr>
            <a:stCxn id="400" idx="0"/>
            <a:endCxn id="401" idx="2"/>
          </p:cNvCxnSpPr>
          <p:nvPr/>
        </p:nvCxnSpPr>
        <p:spPr>
          <a:xfrm flipH="1" rot="10800000">
            <a:off x="988300" y="1390300"/>
            <a:ext cx="110340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8"/>
          <p:cNvCxnSpPr>
            <a:stCxn id="400" idx="7"/>
            <a:endCxn id="402" idx="2"/>
          </p:cNvCxnSpPr>
          <p:nvPr/>
        </p:nvCxnSpPr>
        <p:spPr>
          <a:xfrm>
            <a:off x="1549495" y="2285441"/>
            <a:ext cx="5346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8"/>
          <p:cNvSpPr txBox="1"/>
          <p:nvPr/>
        </p:nvSpPr>
        <p:spPr>
          <a:xfrm>
            <a:off x="2790250" y="2994988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06" name="Google Shape;406;p48"/>
          <p:cNvSpPr/>
          <p:nvPr/>
        </p:nvSpPr>
        <p:spPr>
          <a:xfrm>
            <a:off x="2084000" y="3915600"/>
            <a:ext cx="1719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oob sample 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7" name="Google Shape;407;p48"/>
          <p:cNvCxnSpPr>
            <a:stCxn id="400" idx="4"/>
            <a:endCxn id="406" idx="2"/>
          </p:cNvCxnSpPr>
          <p:nvPr/>
        </p:nvCxnSpPr>
        <p:spPr>
          <a:xfrm>
            <a:off x="988300" y="2995000"/>
            <a:ext cx="1095600" cy="13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8"/>
          <p:cNvSpPr/>
          <p:nvPr/>
        </p:nvSpPr>
        <p:spPr>
          <a:xfrm>
            <a:off x="4145251" y="949625"/>
            <a:ext cx="906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Tree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9" name="Google Shape;409;p48"/>
          <p:cNvCxnSpPr>
            <a:stCxn id="401" idx="6"/>
            <a:endCxn id="408" idx="2"/>
          </p:cNvCxnSpPr>
          <p:nvPr/>
        </p:nvCxnSpPr>
        <p:spPr>
          <a:xfrm flipH="1" rot="10800000">
            <a:off x="3810850" y="1365375"/>
            <a:ext cx="3345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48"/>
          <p:cNvSpPr/>
          <p:nvPr/>
        </p:nvSpPr>
        <p:spPr>
          <a:xfrm>
            <a:off x="4164000" y="2226150"/>
            <a:ext cx="906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Tree 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48"/>
          <p:cNvSpPr/>
          <p:nvPr/>
        </p:nvSpPr>
        <p:spPr>
          <a:xfrm>
            <a:off x="4164000" y="3893425"/>
            <a:ext cx="906300" cy="91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Tree 3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2" name="Google Shape;412;p48"/>
          <p:cNvCxnSpPr>
            <a:stCxn id="402" idx="6"/>
            <a:endCxn id="410" idx="2"/>
          </p:cNvCxnSpPr>
          <p:nvPr/>
        </p:nvCxnSpPr>
        <p:spPr>
          <a:xfrm>
            <a:off x="3803300" y="2623200"/>
            <a:ext cx="360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48"/>
          <p:cNvCxnSpPr>
            <a:stCxn id="406" idx="6"/>
            <a:endCxn id="411" idx="2"/>
          </p:cNvCxnSpPr>
          <p:nvPr/>
        </p:nvCxnSpPr>
        <p:spPr>
          <a:xfrm>
            <a:off x="3803300" y="4331250"/>
            <a:ext cx="3606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48"/>
          <p:cNvSpPr txBox="1"/>
          <p:nvPr/>
        </p:nvSpPr>
        <p:spPr>
          <a:xfrm>
            <a:off x="4519625" y="2995000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15" name="Google Shape;415;p48"/>
          <p:cNvSpPr/>
          <p:nvPr/>
        </p:nvSpPr>
        <p:spPr>
          <a:xfrm>
            <a:off x="5340700" y="993225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classification error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6" name="Google Shape;416;p48"/>
          <p:cNvCxnSpPr>
            <a:stCxn id="408" idx="6"/>
            <a:endCxn id="415" idx="2"/>
          </p:cNvCxnSpPr>
          <p:nvPr/>
        </p:nvCxnSpPr>
        <p:spPr>
          <a:xfrm>
            <a:off x="5051551" y="1365275"/>
            <a:ext cx="289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48"/>
          <p:cNvSpPr/>
          <p:nvPr/>
        </p:nvSpPr>
        <p:spPr>
          <a:xfrm>
            <a:off x="5365688" y="2226150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classification error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8" name="Google Shape;418;p48"/>
          <p:cNvCxnSpPr>
            <a:stCxn id="410" idx="6"/>
            <a:endCxn id="417" idx="2"/>
          </p:cNvCxnSpPr>
          <p:nvPr/>
        </p:nvCxnSpPr>
        <p:spPr>
          <a:xfrm flipH="1" rot="10800000">
            <a:off x="5070300" y="2623200"/>
            <a:ext cx="2955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8"/>
          <p:cNvSpPr/>
          <p:nvPr/>
        </p:nvSpPr>
        <p:spPr>
          <a:xfrm>
            <a:off x="5365700" y="3903550"/>
            <a:ext cx="1719300" cy="79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classification error 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0" name="Google Shape;420;p48"/>
          <p:cNvCxnSpPr>
            <a:stCxn id="411" idx="6"/>
            <a:endCxn id="419" idx="2"/>
          </p:cNvCxnSpPr>
          <p:nvPr/>
        </p:nvCxnSpPr>
        <p:spPr>
          <a:xfrm flipH="1" rot="10800000">
            <a:off x="5070300" y="4300525"/>
            <a:ext cx="2955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8"/>
          <p:cNvSpPr txBox="1"/>
          <p:nvPr/>
        </p:nvSpPr>
        <p:spPr>
          <a:xfrm>
            <a:off x="6031850" y="3046250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22" name="Google Shape;422;p48"/>
          <p:cNvSpPr/>
          <p:nvPr/>
        </p:nvSpPr>
        <p:spPr>
          <a:xfrm>
            <a:off x="7482075" y="2163700"/>
            <a:ext cx="1587300" cy="83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importance score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3" name="Google Shape;423;p48"/>
          <p:cNvCxnSpPr>
            <a:stCxn id="415" idx="5"/>
            <a:endCxn id="422" idx="1"/>
          </p:cNvCxnSpPr>
          <p:nvPr/>
        </p:nvCxnSpPr>
        <p:spPr>
          <a:xfrm>
            <a:off x="6808214" y="1671032"/>
            <a:ext cx="9063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8"/>
          <p:cNvCxnSpPr>
            <a:stCxn id="419" idx="7"/>
            <a:endCxn id="422" idx="3"/>
          </p:cNvCxnSpPr>
          <p:nvPr/>
        </p:nvCxnSpPr>
        <p:spPr>
          <a:xfrm flipH="1" rot="10800000">
            <a:off x="6833214" y="2873243"/>
            <a:ext cx="881400" cy="11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8"/>
          <p:cNvSpPr txBox="1"/>
          <p:nvPr/>
        </p:nvSpPr>
        <p:spPr>
          <a:xfrm>
            <a:off x="7277250" y="2512025"/>
            <a:ext cx="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cxnSp>
        <p:nvCxnSpPr>
          <p:cNvPr id="426" name="Google Shape;426;p48"/>
          <p:cNvCxnSpPr/>
          <p:nvPr/>
        </p:nvCxnSpPr>
        <p:spPr>
          <a:xfrm flipH="1" rot="10800000">
            <a:off x="7059888" y="2557463"/>
            <a:ext cx="397200" cy="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0" y="1263275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These are done in 4 lines of code in Python…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33" name="Google Shape;4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010150"/>
            <a:ext cx="76581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9"/>
          <p:cNvSpPr txBox="1"/>
          <p:nvPr>
            <p:ph type="title"/>
          </p:nvPr>
        </p:nvSpPr>
        <p:spPr>
          <a:xfrm>
            <a:off x="0" y="1081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 - Code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/>
          <p:nvPr>
            <p:ph type="title"/>
          </p:nvPr>
        </p:nvSpPr>
        <p:spPr>
          <a:xfrm>
            <a:off x="0" y="536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Importance -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 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0" name="Google Shape;44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41" name="Google Shape;4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919" y="1656587"/>
            <a:ext cx="4552880" cy="30183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0"/>
          <p:cNvSpPr txBox="1"/>
          <p:nvPr/>
        </p:nvSpPr>
        <p:spPr>
          <a:xfrm>
            <a:off x="0" y="679763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would use the Random Forest Regressor to fit a number of classifying decision trees on various oob samples of the dataset and use averaging to calculate the classification error and evaluate predictive power of the decision trees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4206425" y="4669600"/>
            <a:ext cx="51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1.9 Feature importances using Random Forest Model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0" y="1656600"/>
            <a:ext cx="4206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ranked the features by their importance scores  on the right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financial_conditions has the highest score, hence being the most important in predicting recession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yield_curve has the lowest score, hence being the least important in predicting recession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If you find the data set too complex (e.g., &gt;100 features), you may choose to drop the features that have the lowest importance scores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Label Imbalance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0" name="Google Shape;45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0" y="1001700"/>
            <a:ext cx="91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classification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problem where the distribution of examples across the classes is not equal, or in other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words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skewed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example, we may collect measurements of cats and have 80 samples of one cat species and 20 samples of a second cat species. This represents an example of an imbalanced classification problem. A 50-50 or a near-50-50 sample species would form a well-balanced classification problem.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Imbalance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labels can result in biased predictions toward the majority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Sometimes it is critical when classifying the minority class as belonging to the majority class, a so-called false negative (e.g., cancer prediction)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Returns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00200" y="854025"/>
            <a:ext cx="85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Net Return:</a:t>
            </a:r>
            <a:endParaRPr b="1" u="sng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code&quot;:&quot;\\begin{lalign*}\n&amp;{\\text{Let}\\;P_{t}\\,\\text{bet}\\;\\text{the}\\;\\text{price}\\;\\text{of}\\;\\text{an}\\;\\text{asset}\\;\\text{at}\\;\\text{time}\\;\\text{t.}\\;}\\\\\n&amp;{\\text{Assuming}\\;\\text{no}\\;\\text{dividends,}\\;\\text{the}\\;\\text{net}\\;\\text{return}\\;\\text{over}\\;\\text{the}\\;\\text{holding}\\;\\text{period}\\;\\text{from}\\;\\text{time}\\;\\text{t-1}\\;\\text{to}\\;\\text{time}\\;\\text{t}\\;\\text{is}}\\\\\n&amp;{\\text{Net}\\;\\text{Return}\\;\\text{=}\\;R_{t}=\\frac{P_{t}}{P_{t-1}}-1=\\frac{P_{t}-P_{t-1}}{P_{t-1}},\\,\\text{where}}\\\\\n&amp;{P_{t}-P_{t-1}\\,=\\;\\text{revenue}\\;\\text{of}\\;\\text{profit}\\;\\text{during}\\;\\text{the}\\;\\text{holding}\\;\\text{period,}\\;\\text{with}\\;\\text{negative}\\;\\text{profit}\\;\\text{meaning}\\;\\text{a}\\;\\text{loss}\\,}\\\\\n&amp;{P_{t-1}=\\,\\text{initial}\\;\\text{investment}\\;\\text{at}\\;\\text{the}\\;\\text{start}\\;\\text{of}\\;\\text{the}\\;\\text{holding}\\;\\text{period}}\t\n\\end{lalign*}&quot;,&quot;backgroundColorModified&quot;:false,&quot;backgroundColor&quot;:&quot;#212121&quot;,&quot;type&quot;:&quot;lalign*&quot;,&quot;id&quot;:&quot;1&quot;,&quot;font&quot;:{&quot;family&quot;:&quot;Poppins&quot;,&quot;color&quot;:&quot;#FFFFFF&quot;,&quot;size&quot;:14},&quot;ts&quot;:1650652233777,&quot;cs&quot;:&quot;vl4po5a9LX5hqkcYpgzj4A==&quot;,&quot;size&quot;:{&quot;width&quot;:754.5,&quot;height&quot;:139.99999999999997}}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00" y="1329325"/>
            <a:ext cx="8005113" cy="14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65100" y="2893850"/>
            <a:ext cx="86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Gross</a:t>
            </a:r>
            <a:r>
              <a:rPr b="1" lang="en" u="sng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Return: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id&quot;:&quot;2&quot;,&quot;type&quot;:&quot;lalign*&quot;,&quot;backgroundColorModified&quot;:false,&quot;code&quot;:&quot;\\begin{lalign*}\n&amp;{\\text{Gross}\\;\\text{return}\\;\\text{for}\\;\\text{the}\\;\\text{most}\\;\\text{recent}\\;\\text{1}\\;\\text{period}=1+R_{t}\\left(1\\right)\\;\\text{=}\\,\\frac{P_{t}}{P_{t-1}}=1+R_{t}}\\\\\n&amp;{\\text{Gross}\\;\\text{return}\\;\\text{for}\\;\\text{the}\\;\\text{most}\\;\\text{recent}\\;\\text{2}\\;\\text{periods}=1+R_{t}\\left(2\\right)\\,\\text{=}\\,\\frac{P_{t}}{P_{t-1}}*\\frac{P_{t-1}}{P_{t-2}}=\\,\\left(1+R_{t}\\right)\\left(1+R_{t-1}\\right)}\\\\\n&amp;{...}\\\\\n&amp;{\\text{Gross}\\;\\text{return}\\;\\text{for}\\;\\text{the}\\;\\text{most}\\;\\text{recent}\\;k\\;\\text{period}\\text{s}\\;=1+R_{t}\\left(k\\right)\\;\\text{=}\\,\\frac{P_{t}}{P_{t-1}}*\\frac{P_{t-1}}{P_{t-2}}*...*\\frac{P_{t-k+1}}{P_{t-k}}=\\,\\left(1+R_{t}\\right)\\left(1+R_{t-1}\\right)...\\left(1+R_{t-k+1}\\right)}\\\\\n&amp;{}\t\n\\end{lalign*}&quot;,&quot;font&quot;:{&quot;size&quot;:14,&quot;family&quot;:&quot;Poppins&quot;,&quot;color&quot;:&quot;#FFFFFF&quot;},&quot;backgroundColor&quot;:&quot;#212121&quot;,&quot;ts&quot;:1650662612249,&quot;cs&quot;:&quot;oKyi/A8JRmRta9c8X5XAIg==&quot;,&quot;size&quot;:{&quot;width&quot;:989,&quot;height&quot;:163}}"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00" y="3357825"/>
            <a:ext cx="8446176" cy="1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Label Imbalance -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7" name="Google Shape;45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58" name="Google Shape;4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425" y="1348000"/>
            <a:ext cx="4348000" cy="30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2"/>
          <p:cNvSpPr txBox="1"/>
          <p:nvPr/>
        </p:nvSpPr>
        <p:spPr>
          <a:xfrm>
            <a:off x="4620425" y="4402875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1.10.1 Recession status distribution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202200" y="4478850"/>
            <a:ext cx="43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can we do about this?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0" y="900625"/>
            <a:ext cx="4620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recession labels seems to be highly imbalanced with the economy not in recession 87.51% of the time and in recession 12.47% of the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model will be biased towards predictions of non-recession days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😿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we misclassify recession times as non-recession, this could have 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detrimental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effects on the economy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Traders haven’t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guarded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up against price plummets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Feds don’t have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enough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time to respond with monetary and fiscal policies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Label Imbalance - Solutions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7" name="Google Shape;46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0" y="1182250"/>
            <a:ext cx="914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Gather more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Delete instances from the majority class and add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companies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from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Poppins"/>
              <a:buChar char="●"/>
            </a:pPr>
            <a:r>
              <a:rPr lang="en" sz="1600" u="sng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Synthetic Minority Over-sampling Technique (SMOTE)</a:t>
            </a:r>
            <a:endParaRPr sz="1600" u="sng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Try a different classification algorithms (e.g., decision trees works well with imbalance data)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Penalized versions of classification algorithms  (e.g., pay more attention to the minority class)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Poppins"/>
              <a:buChar char="●"/>
            </a:pPr>
            <a:r>
              <a:rPr lang="en" sz="1600" u="sng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tactics here</a:t>
            </a:r>
            <a:endParaRPr sz="1600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Label Imbalance - SMOTE + Undersampling Improvement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75" name="Google Shape;475;p54"/>
          <p:cNvSpPr txBox="1"/>
          <p:nvPr/>
        </p:nvSpPr>
        <p:spPr>
          <a:xfrm>
            <a:off x="0" y="795550"/>
            <a:ext cx="914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Synthetic Minority Over-sampling Technique (SMOTE)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Upsample the minority class (recession=1) by finding its k (default: k=5) nearest minority class neighbors to upsample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Tweak the minority class to have 15 % the number of examples of the majority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Undersampling: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Downsample the majority class (recession=0) by randomly removing samples from the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Tweak the majority class to have 50 % more than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/>
          <p:nvPr>
            <p:ph type="title"/>
          </p:nvPr>
        </p:nvSpPr>
        <p:spPr>
          <a:xfrm>
            <a:off x="0" y="130750"/>
            <a:ext cx="87504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Label Imbalance - SMOTE + Undersampling Improvement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1" name="Google Shape;48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4620300" y="4319763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1.10.2 SMOTE recession status distribution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p55"/>
          <p:cNvSpPr txBox="1"/>
          <p:nvPr/>
        </p:nvSpPr>
        <p:spPr>
          <a:xfrm>
            <a:off x="0" y="1309775"/>
            <a:ext cx="4620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applying SMOTE + Undersampling, t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recession labels seems to be less imbalanced with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66.67% non-recession labels and 33.33% recession labels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corresponds to about 126 examples in the majority class and about 63 examples in the minority class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Minority-to-majority ratio improved from 1:7 to 1:2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😻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4" name="Google Shape;4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1309763"/>
            <a:ext cx="4218900" cy="292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19200" y="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Feature Value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 Distribution (by recession status)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0" name="Google Shape;49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491" name="Google Shape;491;p56"/>
          <p:cNvSpPr txBox="1"/>
          <p:nvPr/>
        </p:nvSpPr>
        <p:spPr>
          <a:xfrm>
            <a:off x="38400" y="572700"/>
            <a:ext cx="910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can also display box plots to show the how each feature values are distributed by when there is a recession vs when there is no recession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2" name="Google Shape;4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0" y="2759950"/>
            <a:ext cx="8839203" cy="19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6"/>
          <p:cNvSpPr txBox="1"/>
          <p:nvPr/>
        </p:nvSpPr>
        <p:spPr>
          <a:xfrm>
            <a:off x="87000" y="4684475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1.11 Feature distributions by recession status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backgroundColor&quot;:&quot;#4A86E8&quot;,&quot;id&quot;:&quot;6&quot;,&quot;code&quot;:&quot;\\begin{lalign*}\n&amp;{\\text{Here}\\;\\text{are}\\;\\text{a}\\;\\text{few}\\;\\text{observations}\\;\\text{that}\\;\\text{we}\\;\\text{can}\\;\\text{make}:}\\\\\n&amp;{\\bullet\\,\\text{yield\\_curve}\\;\\text{seems}\\;\\text{to}\\;\\text{have}\\;\\text{a}\\;\\text{wider}\\;\\text{range}\\;\\text{during}\\;\\text{times}\\;\\text{with}\\;\\text{no}\\;\\text{recession}}\\\\\n&amp;{\\bullet\\,\\text{financia}\\text{l\\_conditions}\\,\\text{with}\\;\\text{and}\\;\\text{without}\\;\\text{recession}\\;\\text{are}\\;\\text{right}\\text{-skewed,}\\;\\text{but}\\;\\text{the}\\;\\text{right}\\;\\text{tail}\\;\\text{seems}\\;\\text{to}\\;\\text{be}\\;\\text{heavier}\\;\\text{during}\\;\\text{receeion}\\;\\text{times}\\text{}}\\\\\n&amp;{\\bullet\\,\\text{leverage}\\;\\text{seems}\\;\\text{to}\\;\\text{take}\\;\\text{on}\\,\\text{fewer}\\;\\text{left-tail}\\;\\text{values}\\;\\text{during}\\;\\text{recession}\\;\\text{times}}\\\\\n&amp;{\\bullet\\,\\text{sentiment}\\;\\text{seems}\\;\\text{to}\\;\\text{be}\\;\\text{lower}\\;\\text{during}\\;\\text{recession}\\;\\text{times}}\\\\\n&amp;{\\bullet\\,\\text{r}\\text{eal\\_gdp}\\;\\text{seems}\\;\\text{to}\\;\\text{have}\\;\\text{a}\\;\\text{wider}\\;\\text{range}\\;\\text{during}\\,\\text{non-}\\text{recession}\\;\\text{times}\\,\\text{but}\\,\\text{looks}\\;\\text{pretty}\\;\\text{close}\\;\\text{to}\\;\\text{the}\\;\\text{range}\\;\\text{during}\\;\\text{recession}\\;\\text{times}}\t\n\\end{lalign*}&quot;,&quot;type&quot;:&quot;lalign*&quot;,&quot;aid&quot;:null,&quot;backgroundColorModified&quot;:false,&quot;font&quot;:{&quot;color&quot;:&quot;#FFFFFF&quot;,&quot;family&quot;:&quot;Poppins&quot;,&quot;size&quot;:14.5},&quot;ts&quot;:1651874742946,&quot;cs&quot;:&quot;pFV/KeuZFX6liSRX2/wa5g==&quot;,&quot;size&quot;:{&quot;width&quot;:1069,&quot;height&quot;:146.00000000000003}}" id="494" name="Google Shape;49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3" y="1340800"/>
            <a:ext cx="8946274" cy="13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0" name="Google Shape;50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324450" y="1309863"/>
            <a:ext cx="849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regression problem (e.g., logistic regression, multiple linear regression)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Occurs when one independent variable (feature) in a regression model is linearly correlated with another independent variable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Makes it difficult to distinguish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individual effects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 the correlated features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results become very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sensitive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tiny changes in correlated features, which will throw off the accuracy of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analysis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 - Solutions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7" name="Google Shape;50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250050" y="1200900"/>
            <a:ext cx="8643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rop the variables that are highly correlated (&gt; 0.5 correlation)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Increase the sample space to include new observations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new feature by performing operations on correlated features (e.g., adding them together)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Perform dimension reduction techniques such as Principal Component Analysis (PCA) to eliminate correlated features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Apply feature penalties to regression models (e.g., LASSO and Ridge regressions)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- 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4" name="Google Shape;51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515" name="Google Shape;5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1" y="843450"/>
            <a:ext cx="4919351" cy="37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9"/>
          <p:cNvSpPr txBox="1"/>
          <p:nvPr/>
        </p:nvSpPr>
        <p:spPr>
          <a:xfrm>
            <a:off x="5596675" y="2233200"/>
            <a:ext cx="350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can you say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the multicollinearity of the features?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228700" y="4587888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1.12 Correlation heatmap of recession features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Multicollinearity - Economic Recession Data</a:t>
            </a:r>
            <a:endParaRPr b="1"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3" name="Google Shape;52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524" name="Google Shape;5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1" y="843450"/>
            <a:ext cx="4919351" cy="37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0"/>
          <p:cNvSpPr txBox="1"/>
          <p:nvPr/>
        </p:nvSpPr>
        <p:spPr>
          <a:xfrm>
            <a:off x="5433225" y="1761375"/>
            <a:ext cx="350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We can see a moderate correlation between the variables, especially since none of the correlations are &gt; 0.5, we do not have to worry about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multicollinearity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problem in this data set.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6" name="Google Shape;526;p60"/>
          <p:cNvSpPr txBox="1"/>
          <p:nvPr/>
        </p:nvSpPr>
        <p:spPr>
          <a:xfrm>
            <a:off x="228700" y="4587888"/>
            <a:ext cx="4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1.12 Correlation heatmap of recession features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1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Multicollinearity - 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Economic Recession Data</a:t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2" name="Google Shape;53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305125" y="1986900"/>
            <a:ext cx="84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What if there is a large number of covariates (e.g., &gt; 50) in our data such that the 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heatmap is too complicated to look at ? 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Log R</a:t>
            </a:r>
            <a:r>
              <a:rPr b="1" lang="en" sz="3000">
                <a:latin typeface="Lora"/>
                <a:ea typeface="Lora"/>
                <a:cs typeface="Lora"/>
                <a:sym typeface="Lora"/>
              </a:rPr>
              <a:t>eturns and Why?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94225" y="958950"/>
            <a:ext cx="863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Also called continuously compounded returns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 returns are approximately equal to returns because if x is small, normally if |x| &lt; 0.1,  then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SInce returns are smaller over shorter periods, we can expect returns and log returns to be similar for daily returns, but less similar for yearly returns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aid&quot;:null,&quot;type&quot;:&quot;lalign*&quot;,&quot;id&quot;:&quot;3&quot;,&quot;font&quot;:{&quot;size&quot;:18.5,&quot;color&quot;:&quot;#FFFFFF&quot;,&quot;family&quot;:&quot;Poppins&quot;},&quot;backgroundColorModified&quot;:false,&quot;code&quot;:&quot;\\begin{lalign*}\n&amp;{\\text{log}\\;\\text{return}\\,=\\,r_{t}\\,=\\ln\\left(1+R_{t}\\right)=\\ln\\left(\\frac{P_{t}}{P_{t-1}}\\right)=p_{t}-p_{t-1},}\\\\\n&amp;{\\text{where}\\;p_{t}=\\ln\\left(P_{t}\\right)\\,\\text{is}\\;\\text{called}\\;\\text{log}\\;\\text{price}}\t\n\\end{lalign*}&quot;,&quot;backgroundColor&quot;:&quot;#212121&quot;,&quot;ts&quot;:1651507758935,&quot;cs&quot;:&quot;Dq26V/SqK1HhRukTQ7/IHw==&quot;,&quot;size&quot;:{&quot;width&quot;:603.5,&quot;height&quot;:92.5}}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53" y="2335350"/>
            <a:ext cx="5748338" cy="881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backgroundColor&quot;:&quot;#212121&quot;,&quot;code&quot;:&quot;$$\\ln\\left(1+x\\right)\\approx x$$&quot;,&quot;backgroundColorModified&quot;:false,&quot;aid&quot;:null,&quot;type&quot;:&quot;$$&quot;,&quot;font&quot;:{&quot;color&quot;:&quot;#FFFFFF&quot;,&quot;family&quot;:&quot;Poppins&quot;,&quot;size&quot;:14},&quot;ts&quot;:1651507819525,&quot;cs&quot;:&quot;nqyUgqMKTXmrAVBgqSTTVQ==&quot;,&quot;size&quot;:{&quot;width&quot;:111.83333333333333,&quot;height&quot;:19}}"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075" y="1503825"/>
            <a:ext cx="1065213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94225" y="3347425"/>
            <a:ext cx="863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use log return for asset research because it has the convenient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property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that a k-period return is simply the sum of the single-period log returns,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rather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than the product as for gross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returns, for instance, the log return for the most recent k periods is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{&quot;backgroundColorModified&quot;:false,&quot;id&quot;:&quot;2&quot;,&quot;code&quot;:&quot;\\begin{lalign*}\n&amp;{r_{t}\\left(k\\right)=\\ln\\left(\\left(1+R_{t}\\right)+\\left(1+R_{2}\\right)...+\\left(1+R_{t-k+1}\\right)\\right)=r_{1}+r_{2}+...+r_{r-t+1}}\\\\\n&amp;{}\t\n\\end{lalign*}&quot;,&quot;aid&quot;:null,&quot;type&quot;:&quot;lalign*&quot;,&quot;backgroundColor&quot;:&quot;#212121&quot;,&quot;font&quot;:{&quot;size&quot;:17.5,&quot;color&quot;:&quot;#FFFFFF&quot;,&quot;family&quot;:&quot;Poppins&quot;},&quot;ts&quot;:1651507783594,&quot;cs&quot;:&quot;qoa3rVp1vEm4cStNib03Wg==&quot;,&quot;size&quot;:{&quot;width&quot;:726,&quot;height&quot;:24}}"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400" y="4347525"/>
            <a:ext cx="69151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Multicollinearity</a:t>
            </a:r>
            <a:r>
              <a:rPr b="1" lang="en" sz="2700">
                <a:latin typeface="Lora"/>
                <a:ea typeface="Lora"/>
                <a:cs typeface="Lora"/>
                <a:sym typeface="Lora"/>
              </a:rPr>
              <a:t> - Variance Inflation Factor (VIF)</a:t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9" name="Google Shape;53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40" name="Google Shape;540;p62"/>
          <p:cNvSpPr txBox="1"/>
          <p:nvPr/>
        </p:nvSpPr>
        <p:spPr>
          <a:xfrm>
            <a:off x="272425" y="904500"/>
            <a:ext cx="820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measure of the amount of multicollinearity in a set of multiple regression variables.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high VIF indicates that the associated independent variable is highly collinear with the other variables in the model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VIF of 1 indicates the variables are not correlated, a VIF between 1 and 5 indicates moderate correlation, and a VIF above 5 indicates high correlation.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{&quot;id&quot;:&quot;7&quot;,&quot;backgroundColor&quot;:&quot;#4A86E8&quot;,&quot;code&quot;:&quot;\\begin{lalign*}\n&amp;{\\text{Formula:}\\;}\\\\\n&amp;{}\\\\\n&amp;{VIF_{i}=\\frac{1}{1-R_{i}^{2}},\\,\\text{where}}\\\\\n&amp;{R_{i}^{2}\\;\\text{denotes}\\;\\text{the}\\;\\text{amount}\\;\\text{of}\\;\\text{variations}\\;\\text{explained}\\;\\text{by}\\;\\text{the}\\;\\text{regression}\\;\\text{of}\\;\\text{the}\\;\\text{i-th}\\;\\text{feature}\\;\\text{on}\\;\\text{other}\\;\\text{covariate}\\text{s}}\\\\\n&amp;{VIF_{i}\\,\\text{denotes}\\;\\text{the}\\;\\text{VIF}\\;\\text{for}\\;\\text{the}\\;\\text{regression}\\;\\text{of}\\;\\text{the}\\;\\text{j-th}\\;\\text{feature}\\;\\text{on}\\;\\text{other}\\;\\text{covariates}\\text{}}\t\n\\end{lalign*}&quot;,&quot;aid&quot;:null,&quot;type&quot;:&quot;lalign*&quot;,&quot;backgroundColorModified&quot;:false,&quot;font&quot;:{&quot;color&quot;:&quot;#FFFFFF&quot;,&quot;size&quot;:15.5,&quot;family&quot;:&quot;Poppins&quot;},&quot;ts&quot;:1654129351735,&quot;cs&quot;:&quot;6viOlK5RV71OPhDjUMV5Qg==&quot;,&quot;size&quot;:{&quot;width&quot;:924,&quot;height&quot;:161}}" id="541" name="Google Shape;5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27" y="3163926"/>
            <a:ext cx="88011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228700" y="173550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Multicollinearity - Variance Inflation Factor (VIF)</a:t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7" name="Google Shape;54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48" name="Google Shape;548;p63"/>
          <p:cNvSpPr txBox="1"/>
          <p:nvPr/>
        </p:nvSpPr>
        <p:spPr>
          <a:xfrm>
            <a:off x="4304400" y="1835700"/>
            <a:ext cx="4467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observe moderate correlations between the features because their VIF values are between 1 and 5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do not have to drop any particular features for our analysis.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228700" y="4587900"/>
            <a:ext cx="31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1.13 VIF by features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0" name="Google Shape;5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5" y="1358400"/>
            <a:ext cx="3928550" cy="31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Lora"/>
                <a:ea typeface="Lora"/>
                <a:cs typeface="Lora"/>
                <a:sym typeface="Lora"/>
              </a:rPr>
              <a:t>Other EDA Techniques</a:t>
            </a:r>
            <a:endParaRPr b="1" sz="2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6" name="Google Shape;55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0" y="1030875"/>
            <a:ext cx="9144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Chi-square test for Independence (between categorical variables)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Summary Statistics Table (mean, standard deviation, skewness, kurtosis)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Quantile-Quantile (QQ) Plots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Principal Component Analysis (PCA)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Exploratory Factor Analysis (EFA)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 txBox="1"/>
          <p:nvPr>
            <p:ph type="title"/>
          </p:nvPr>
        </p:nvSpPr>
        <p:spPr>
          <a:xfrm>
            <a:off x="0" y="129950"/>
            <a:ext cx="914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Summary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3" name="Google Shape;56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64" name="Google Shape;564;p65"/>
          <p:cNvSpPr txBox="1"/>
          <p:nvPr/>
        </p:nvSpPr>
        <p:spPr>
          <a:xfrm>
            <a:off x="30150" y="990800"/>
            <a:ext cx="9083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Preliminary Visualization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Time Plots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Scatter Plots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Correlation Heatmap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Box Plots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Histograms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Preliminary Normality Testing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Shapiro-Wilk Test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Jarque-Bera Test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 Importance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Label Imbalance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Multicollinearity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5" name="Google Shape;56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900" y="1085288"/>
            <a:ext cx="2829025" cy="3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Week 1 Assignments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1" name="Google Shape;57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572" name="Google Shape;572;p66"/>
          <p:cNvSpPr txBox="1"/>
          <p:nvPr/>
        </p:nvSpPr>
        <p:spPr>
          <a:xfrm>
            <a:off x="238325" y="1223400"/>
            <a:ext cx="8543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00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[Week 1 Lab Link Here]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week’s lab is due by 10th July, 2022 (11:59 pm CDT )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1st team meeting by 11th July, 2022 (11:59 pm CDT )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 are encouraged to discuss the lab with each other, but ultimately all questions must be solved and written up independently. 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 questions can be directed through email or through office hours.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Email Info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John Lee: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lykjohn@umich.edu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Johnson Zhang: </a:t>
            </a:r>
            <a:r>
              <a:rPr lang="en" sz="16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shunqi@uchicago.edu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Eric Lee: </a:t>
            </a:r>
            <a:r>
              <a:rPr lang="en" sz="16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ericsclee@uchicago.edu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Office Hours Info: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Please email the course instructor/assistant to set an appointment.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Types of Visualizations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50650" y="1008275"/>
            <a:ext cx="8642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Time Plots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Scatter Plots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Correlation Heatmap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Box Plots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Histograms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01075" y="3857625"/>
            <a:ext cx="864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to understand any anomaly</a:t>
            </a:r>
            <a:r>
              <a:rPr lang="en" sz="16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behaviors and raw relationships of our data before cleaning them for analysis</a:t>
            </a:r>
            <a:endParaRPr sz="1600"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Time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50625" y="871775"/>
            <a:ext cx="867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time plot shows the evolution of time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series, specifically asset movements,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over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Let’s say an equity analyst would like to observe the price action of Apple’s stock (Ticker: AAPL) from 5/1/2012 to 5/1/2022, a total of 2517 trading days. Not only this, he would also like to observe the evolution of returns over the same period to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evaluate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asset’s volatility swings. These are accomplished via the time plots generated below: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44150" y="4578325"/>
            <a:ext cx="25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1.2.1 AAPL price trend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64275" y="4578325"/>
            <a:ext cx="29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1.2.2 AAPL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0" y="2180300"/>
            <a:ext cx="4184425" cy="2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050" y="2180300"/>
            <a:ext cx="4177774" cy="2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Time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44150" y="3130525"/>
            <a:ext cx="32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1.2.1 AAPL price trend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664275" y="3130525"/>
            <a:ext cx="36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1.2.2 AAPL log returns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0" y="778925"/>
            <a:ext cx="4184425" cy="2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75" y="778925"/>
            <a:ext cx="4177774" cy="23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44150" y="3585200"/>
            <a:ext cx="867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trend plot simply shows the impulse and corrections of AAPL’s price over time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log return plot appears to be stationary, meaning that the nature of its random variation is constant over time, particularly around the mean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log return plot also shows volatility clustering,  because there are periods of higher, and of lower, variation within each series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00150" y="206225"/>
            <a:ext cx="854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Scatter Plots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572000" y="816288"/>
            <a:ext cx="4337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scatter plot shows the relationship between two assets’ performances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Let’s say an analyst would like to determine whether Adobe’s (Ticker: ADBE) stock can be a good hedge for his investment in Chipotle (Ticker: CMG). He then plotted a scatter plot, with Adobe’s log return against Chipotle’s log return. The positive relationship suggests that it is relatively risky to hold both stocks at the same time.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Risky because when ADBE’s returns go down, GMG’s returns tend to go down as well, although the inverse is true as well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278225"/>
            <a:ext cx="4167725" cy="27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00150" y="3987050"/>
            <a:ext cx="28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1.3 Scatter plot of ADBE’s log return vs CMG’s log return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