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DB0D1-809A-4C61-9AF6-9DDAB0D448EF}">
  <a:tblStyle styleId="{0F7DB0D1-809A-4C61-9AF6-9DDAB0D448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3.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5.png"/><Relationship Id="rId4" Type="http://schemas.openxmlformats.org/officeDocument/2006/relationships/image" Target="../media/image54.png"/><Relationship Id="rId5"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1.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0.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8.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{0F7DB0D1-809A-4C61-9AF6-9DDAB0D448EF}</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type&quot;:&quot;$$&quot;,&quot;font&quot;:{&quot;size&quot;:16,&quot;family&quot;:&quot;Poppins&quot;,&quot;color&quot;:&quot;#ffffff&quot;},&quot;code&quot;:&quot;$$RMSE=\\frac{1}{n}\\Sigma_{i=1}^{n}\\left(y_{i}-\\hat{y_{i}}\\right)^{2}$$&quot;,&quot;backgroundColorModified&quot;:false,&quot;id&quot;:&quot;18&quot;,&quot;backgroundColor&quot;:&quot;#2D6740&quot;,&quot;aid&quot;:null,&quot;ts&quot;:1654221586827,&quot;cs&quot;:&quot;ZjrHRLP/RwH1kQ8XLQ0NSQ==&quot;,&quot;size&quot;:{&quot;width&quot;:246,&quot;height&quot;:44.19999999999999}}" id="899" name="Google Shape;899;p57"/>
          <p:cNvPicPr preferRelativeResize="0"/>
          <p:nvPr/>
        </p:nvPicPr>
        <p:blipFill>
          <a:blip r:embed="rId4">
            <a:alphaModFix/>
          </a:blip>
          <a:stretch>
            <a:fillRect/>
          </a:stretch>
        </p:blipFill>
        <p:spPr>
          <a:xfrm>
            <a:off x="3106875" y="3857675"/>
            <a:ext cx="2343150" cy="4210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{0F7DB0D1-809A-4C61-9AF6-9DDAB0D448EF}</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{0F7DB0D1-809A-4C61-9AF6-9DDAB0D448EF}</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pic>
        <p:nvPicPr>
          <p:cNvPr id="1100" name="Google Shape;1100;p79"/>
          <p:cNvPicPr preferRelativeResize="0"/>
          <p:nvPr/>
        </p:nvPicPr>
        <p:blipFill>
          <a:blip r:embed="rId4">
            <a:alphaModFix/>
          </a:blip>
          <a:stretch>
            <a:fillRect/>
          </a:stretch>
        </p:blipFill>
        <p:spPr>
          <a:xfrm>
            <a:off x="4789825" y="2823325"/>
            <a:ext cx="3190087" cy="2051964"/>
          </a:xfrm>
          <a:prstGeom prst="rect">
            <a:avLst/>
          </a:prstGeom>
          <a:noFill/>
          <a:ln>
            <a:noFill/>
          </a:ln>
        </p:spPr>
      </p:pic>
      <p:sp>
        <p:nvSpPr>
          <p:cNvPr id="1101" name="Google Shape;1101;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2" name="Google Shape;1102;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631200" y="2460400"/>
            <a:ext cx="4836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a:t>
            </a:r>
            <a:r>
              <a:rPr lang="en">
                <a:solidFill>
                  <a:srgbClr val="F2F2F2"/>
                </a:solidFill>
                <a:latin typeface="Poppins"/>
                <a:ea typeface="Poppins"/>
                <a:cs typeface="Poppins"/>
                <a:sym typeface="Poppins"/>
              </a:rPr>
              <a:t>op left: shows the true negatives (TN),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Top right: shows the false positives (FP),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left: shows the false negatives (FN),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right: </a:t>
            </a:r>
            <a:r>
              <a:rPr lang="en">
                <a:solidFill>
                  <a:srgbClr val="F2F2F2"/>
                </a:solidFill>
                <a:latin typeface="Poppins"/>
                <a:ea typeface="Poppins"/>
                <a:cs typeface="Poppins"/>
                <a:sym typeface="Poppins"/>
              </a:rPr>
              <a:t>shows the true positives (TP),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code&quot;:&quot;\\begin{lalign*}\n&amp;{\\bullet\\text{Precision}\\;\\text{=}\\;\\frac{TP}{TP+FP}\\,\\text{shows}\\;\\text{the}\\,\\text{fraction}\\;\\text{of}\\;\\text{positive}\\;\\text{precictions}\\;\\text{that}\\;\\text{were}\\;\\text{correct}.}\\\\\n&amp;{\\bullet\\,\\text{Recall}\\;\\text{=}\\,\\frac{TP}{TP+FN}\\,\\text{shows}\\;\\text{the}\\;\\text{fraction}\\;\\text{of}\\;\\text{actual}\\;\\text{positive}\\;\\text{cases}\\;\\text{that}\\;\\text{were}\\;\\text{io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type&quot;:&quot;lalign*&quot;,&quot;id&quot;:&quot;27&quot;,&quot;font&quot;:{&quot;family&quot;:&quot;Poppins&quot;,&quot;size&quot;:13.5,&quot;color&quot;:&quot;#ffffff&quot;},&quot;backgroundColorModified&quot;:false,&quot;backgroundColor&quot;:&quot;#2D6740&quot;,&quot;aid&quot;:null,&quot;ts&quot;:1654532015617,&quot;cs&quot;:&quot;WNdPu6Jpgi6GzUPdq8e6Zw==&quot;,&quot;size&quot;:{&quot;width&quot;:1011,&quot;height&quot;:224}}" id="1124" name="Google Shape;1124;p81"/>
          <p:cNvPicPr preferRelativeResize="0"/>
          <p:nvPr/>
        </p:nvPicPr>
        <p:blipFill>
          <a:blip r:embed="rId4">
            <a:alphaModFix/>
          </a:blip>
          <a:stretch>
            <a:fillRect/>
          </a:stretch>
        </p:blipFill>
        <p:spPr>
          <a:xfrm>
            <a:off x="202150" y="1222050"/>
            <a:ext cx="9500875" cy="210505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{0F7DB0D1-809A-4C61-9AF6-9DDAB0D448EF}</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