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Josefin Slab"/>
      <p:regular r:id="rId64"/>
      <p:bold r:id="rId65"/>
      <p:italic r:id="rId66"/>
      <p:boldItalic r:id="rId67"/>
    </p:embeddedFont>
    <p:embeddedFont>
      <p:font typeface="Aldrich"/>
      <p:regular r:id="rId68"/>
    </p:embeddedFont>
    <p:embeddedFont>
      <p:font typeface="Montserrat"/>
      <p:regular r:id="rId69"/>
      <p:bold r:id="rId70"/>
      <p:italic r:id="rId71"/>
      <p:boldItalic r:id="rId72"/>
    </p:embeddedFont>
    <p:embeddedFont>
      <p:font typeface="Poppins"/>
      <p:regular r:id="rId73"/>
      <p:bold r:id="rId74"/>
      <p:italic r:id="rId75"/>
      <p:boldItalic r:id="rId76"/>
    </p:embeddedFont>
    <p:embeddedFont>
      <p:font typeface="Alata"/>
      <p:regular r:id="rId77"/>
    </p:embeddedFont>
    <p:embeddedFont>
      <p:font typeface="Manrope"/>
      <p:regular r:id="rId78"/>
      <p:bold r:id="rId79"/>
    </p:embeddedFont>
    <p:embeddedFont>
      <p:font typeface="Yanone Kaffeesatz"/>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F9F330-0D62-4124-840A-CB6477FC6669}">
  <a:tblStyle styleId="{87F9F330-0D62-4124-840A-CB6477FC66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YanoneKaffeesatz-regular.fntdata"/><Relationship Id="rId81" Type="http://schemas.openxmlformats.org/officeDocument/2006/relationships/font" Target="fonts/YanoneKaffeesatz-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Poppins-italic.fntdata"/><Relationship Id="rId30" Type="http://schemas.openxmlformats.org/officeDocument/2006/relationships/slide" Target="slides/slide24.xml"/><Relationship Id="rId74" Type="http://schemas.openxmlformats.org/officeDocument/2006/relationships/font" Target="fonts/Poppins-bold.fntdata"/><Relationship Id="rId33" Type="http://schemas.openxmlformats.org/officeDocument/2006/relationships/slide" Target="slides/slide27.xml"/><Relationship Id="rId77" Type="http://schemas.openxmlformats.org/officeDocument/2006/relationships/font" Target="fonts/Alata-regular.fntdata"/><Relationship Id="rId32" Type="http://schemas.openxmlformats.org/officeDocument/2006/relationships/slide" Target="slides/slide26.xml"/><Relationship Id="rId76" Type="http://schemas.openxmlformats.org/officeDocument/2006/relationships/font" Target="fonts/Poppins-boldItalic.fntdata"/><Relationship Id="rId35" Type="http://schemas.openxmlformats.org/officeDocument/2006/relationships/slide" Target="slides/slide29.xml"/><Relationship Id="rId79" Type="http://schemas.openxmlformats.org/officeDocument/2006/relationships/font" Target="fonts/Manrope-bold.fntdata"/><Relationship Id="rId34" Type="http://schemas.openxmlformats.org/officeDocument/2006/relationships/slide" Target="slides/slide28.xml"/><Relationship Id="rId78" Type="http://schemas.openxmlformats.org/officeDocument/2006/relationships/font" Target="fonts/Manrop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JosefinSlab-italic.fntdata"/><Relationship Id="rId21" Type="http://schemas.openxmlformats.org/officeDocument/2006/relationships/slide" Target="slides/slide15.xml"/><Relationship Id="rId65" Type="http://schemas.openxmlformats.org/officeDocument/2006/relationships/font" Target="fonts/JosefinSlab-bold.fntdata"/><Relationship Id="rId24" Type="http://schemas.openxmlformats.org/officeDocument/2006/relationships/slide" Target="slides/slide18.xml"/><Relationship Id="rId68" Type="http://schemas.openxmlformats.org/officeDocument/2006/relationships/font" Target="fonts/Aldrich-regular.fntdata"/><Relationship Id="rId23" Type="http://schemas.openxmlformats.org/officeDocument/2006/relationships/slide" Target="slides/slide17.xml"/><Relationship Id="rId67" Type="http://schemas.openxmlformats.org/officeDocument/2006/relationships/font" Target="fonts/JosefinSlab-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ff70dc7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ff70dc7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c891111c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c891111c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c89111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c89111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891111c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891111c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d604f3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d604f3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c891111cd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c891111c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099186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099186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99186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99186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0991868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0991868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0991868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30991868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c891111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c891111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991868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30991868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099186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099186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0991868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0991868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0e7acf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0e7acf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0e7acf2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0e7acf2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0991868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0991868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30991868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30991868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0e7acf2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30e7acf2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30991868a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30991868a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cc3702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cc3702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c822d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c822d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cc3702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cc3702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cc3702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cc3702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2c891111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2c891111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99186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99186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935b9838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935b9838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0991868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0991868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0991868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0991868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0991868a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0991868a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30991868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30991868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ff70d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ff70d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c822d2f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c822d2f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1ff70dc7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1ff70dc7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e7acf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e7acf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0e7acf2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0e7acf2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1ff70dc7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1ff70dc7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30e7acf2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30e7acf2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1ff70dc7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1ff70dc7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31373931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31373931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31373931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31373931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31373931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31373931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30e7acf2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30e7acf2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c891111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c891111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15f2ad1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15f2ad1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15f2ad17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15f2ad17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315f2ad1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315f2ad17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315f2ad1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315f2ad1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315f2ad17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315f2ad17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ff70dc7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ff70dc7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2935b9838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2935b9838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935b9838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935b9838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c891111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c891111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cc37022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cc37022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assumptions guarantee that the OLS method delivers estimates that are not only unbiased but also efficient, which means that the OLS estimates achieve the lowest sampling error among all linear learning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assumptions are rarely met in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c89111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c8911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c891111cd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c891111cd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647450" y="3934475"/>
            <a:ext cx="5849100" cy="55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48775" y="-276100"/>
            <a:ext cx="1186700" cy="1185875"/>
            <a:chOff x="648775" y="-428500"/>
            <a:chExt cx="1186700" cy="1185875"/>
          </a:xfrm>
        </p:grpSpPr>
        <p:sp>
          <p:nvSpPr>
            <p:cNvPr id="12" name="Google Shape;12;p2"/>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242600" y="3016325"/>
            <a:ext cx="1185875" cy="1186700"/>
            <a:chOff x="-189125" y="2266950"/>
            <a:chExt cx="1185875" cy="1186700"/>
          </a:xfrm>
        </p:grpSpPr>
        <p:sp>
          <p:nvSpPr>
            <p:cNvPr id="16" name="Google Shape;16;p2"/>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991875" y="106188"/>
            <a:ext cx="1186700" cy="1185875"/>
            <a:chOff x="3991875" y="106188"/>
            <a:chExt cx="1186700" cy="1185875"/>
          </a:xfrm>
        </p:grpSpPr>
        <p:sp>
          <p:nvSpPr>
            <p:cNvPr id="22" name="Google Shape;22;p2"/>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703725" y="394325"/>
            <a:ext cx="1186700" cy="1186700"/>
            <a:chOff x="7246525" y="699125"/>
            <a:chExt cx="1186700" cy="1186700"/>
          </a:xfrm>
        </p:grpSpPr>
        <p:sp>
          <p:nvSpPr>
            <p:cNvPr id="27" name="Google Shape;27;p2"/>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60625" y="3237175"/>
            <a:ext cx="1186700" cy="1186700"/>
            <a:chOff x="8160625" y="3237175"/>
            <a:chExt cx="1186700" cy="1186700"/>
          </a:xfrm>
        </p:grpSpPr>
        <p:sp>
          <p:nvSpPr>
            <p:cNvPr id="31" name="Google Shape;31;p2"/>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012150" y="4715338"/>
            <a:ext cx="1186700" cy="1186725"/>
            <a:chOff x="6012150" y="4715338"/>
            <a:chExt cx="1186700" cy="1186725"/>
          </a:xfrm>
        </p:grpSpPr>
        <p:sp>
          <p:nvSpPr>
            <p:cNvPr id="35" name="Google Shape;35;p2"/>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2087200" y="4432800"/>
            <a:ext cx="1185875" cy="1186700"/>
            <a:chOff x="1965050" y="4639150"/>
            <a:chExt cx="1185875" cy="1186700"/>
          </a:xfrm>
        </p:grpSpPr>
        <p:sp>
          <p:nvSpPr>
            <p:cNvPr id="39" name="Google Shape;39;p2"/>
            <p:cNvSpPr/>
            <p:nvPr/>
          </p:nvSpPr>
          <p:spPr>
            <a:xfrm>
              <a:off x="1965050" y="46391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64275" y="47383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6075" y="50619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40250" y="52037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356600" y="11916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708450" y="1454500"/>
            <a:ext cx="77271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6" name="Shape 236"/>
        <p:cNvGrpSpPr/>
        <p:nvPr/>
      </p:nvGrpSpPr>
      <p:grpSpPr>
        <a:xfrm>
          <a:off x="0" y="0"/>
          <a:ext cx="0" cy="0"/>
          <a:chOff x="0" y="0"/>
          <a:chExt cx="0" cy="0"/>
        </a:xfrm>
      </p:grpSpPr>
      <p:sp>
        <p:nvSpPr>
          <p:cNvPr id="237" name="Google Shape;237;p11"/>
          <p:cNvSpPr/>
          <p:nvPr/>
        </p:nvSpPr>
        <p:spPr>
          <a:xfrm>
            <a:off x="356550" y="7779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txBox="1"/>
          <p:nvPr>
            <p:ph hasCustomPrompt="1" type="title"/>
          </p:nvPr>
        </p:nvSpPr>
        <p:spPr>
          <a:xfrm>
            <a:off x="1220707" y="1390650"/>
            <a:ext cx="67026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9" name="Google Shape;239;p11"/>
          <p:cNvSpPr txBox="1"/>
          <p:nvPr>
            <p:ph idx="1" type="body"/>
          </p:nvPr>
        </p:nvSpPr>
        <p:spPr>
          <a:xfrm>
            <a:off x="1054649" y="3716825"/>
            <a:ext cx="7034700" cy="501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8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240" name="Google Shape;240;p11"/>
          <p:cNvGrpSpPr/>
          <p:nvPr/>
        </p:nvGrpSpPr>
        <p:grpSpPr>
          <a:xfrm>
            <a:off x="545596" y="3080998"/>
            <a:ext cx="868664" cy="868683"/>
            <a:chOff x="6376494" y="9292284"/>
            <a:chExt cx="1186700" cy="1186725"/>
          </a:xfrm>
        </p:grpSpPr>
        <p:sp>
          <p:nvSpPr>
            <p:cNvPr id="241" name="Google Shape;241;p11"/>
            <p:cNvSpPr/>
            <p:nvPr/>
          </p:nvSpPr>
          <p:spPr>
            <a:xfrm>
              <a:off x="6475719" y="939153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653344" y="961078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376494" y="929228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433502" y="4599418"/>
            <a:ext cx="867003" cy="867003"/>
            <a:chOff x="5040621" y="4423871"/>
            <a:chExt cx="1186700" cy="1186700"/>
          </a:xfrm>
        </p:grpSpPr>
        <p:sp>
          <p:nvSpPr>
            <p:cNvPr id="245" name="Google Shape;245;p11"/>
            <p:cNvSpPr/>
            <p:nvPr/>
          </p:nvSpPr>
          <p:spPr>
            <a:xfrm>
              <a:off x="5040621"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139846"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368346"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45593" y="-187797"/>
            <a:ext cx="868653" cy="868664"/>
            <a:chOff x="1538258" y="2456832"/>
            <a:chExt cx="1185875" cy="1186700"/>
          </a:xfrm>
        </p:grpSpPr>
        <p:sp>
          <p:nvSpPr>
            <p:cNvPr id="249" name="Google Shape;249;p11"/>
            <p:cNvSpPr/>
            <p:nvPr/>
          </p:nvSpPr>
          <p:spPr>
            <a:xfrm>
              <a:off x="1538258" y="2456832"/>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637483" y="2556057"/>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829283" y="2879632"/>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813458" y="3021407"/>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430774" y="385167"/>
            <a:ext cx="867003" cy="866400"/>
            <a:chOff x="5178571" y="340858"/>
            <a:chExt cx="1186700" cy="1185875"/>
          </a:xfrm>
        </p:grpSpPr>
        <p:sp>
          <p:nvSpPr>
            <p:cNvPr id="254" name="Google Shape;254;p11"/>
            <p:cNvSpPr/>
            <p:nvPr/>
          </p:nvSpPr>
          <p:spPr>
            <a:xfrm>
              <a:off x="5277796" y="44093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573021" y="64690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5490446" y="73195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5178571" y="34085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997272" y="3850164"/>
            <a:ext cx="867003" cy="866400"/>
            <a:chOff x="1885327" y="-643631"/>
            <a:chExt cx="1186700" cy="1185875"/>
          </a:xfrm>
        </p:grpSpPr>
        <p:sp>
          <p:nvSpPr>
            <p:cNvPr id="259" name="Google Shape;259;p11"/>
            <p:cNvSpPr/>
            <p:nvPr/>
          </p:nvSpPr>
          <p:spPr>
            <a:xfrm>
              <a:off x="1981227" y="-542731"/>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263077" y="-379281"/>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885327" y="-643631"/>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2F2F2">
            <a:alpha val="0"/>
          </a:srgbClr>
        </a:solid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3">
    <p:spTree>
      <p:nvGrpSpPr>
        <p:cNvPr id="265" name="Shape 265"/>
        <p:cNvGrpSpPr/>
        <p:nvPr/>
      </p:nvGrpSpPr>
      <p:grpSpPr>
        <a:xfrm>
          <a:off x="0" y="0"/>
          <a:ext cx="0" cy="0"/>
          <a:chOff x="0" y="0"/>
          <a:chExt cx="0" cy="0"/>
        </a:xfrm>
      </p:grpSpPr>
      <p:sp>
        <p:nvSpPr>
          <p:cNvPr id="266" name="Google Shape;266;p13"/>
          <p:cNvSpPr/>
          <p:nvPr/>
        </p:nvSpPr>
        <p:spPr>
          <a:xfrm>
            <a:off x="2457800" y="1247275"/>
            <a:ext cx="42282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ph idx="1" type="subTitle"/>
          </p:nvPr>
        </p:nvSpPr>
        <p:spPr>
          <a:xfrm>
            <a:off x="2418814" y="3688986"/>
            <a:ext cx="43065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13"/>
          <p:cNvSpPr txBox="1"/>
          <p:nvPr>
            <p:ph hasCustomPrompt="1" type="title"/>
          </p:nvPr>
        </p:nvSpPr>
        <p:spPr>
          <a:xfrm>
            <a:off x="3313050" y="1189412"/>
            <a:ext cx="25230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rgbClr val="FFFFFF"/>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69" name="Google Shape;269;p13"/>
          <p:cNvSpPr txBox="1"/>
          <p:nvPr>
            <p:ph idx="2" type="title"/>
          </p:nvPr>
        </p:nvSpPr>
        <p:spPr>
          <a:xfrm>
            <a:off x="1566000" y="2701738"/>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solidFill>
                  <a:srgbClr val="000000"/>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270" name="Google Shape;270;p13"/>
          <p:cNvGrpSpPr/>
          <p:nvPr/>
        </p:nvGrpSpPr>
        <p:grpSpPr>
          <a:xfrm>
            <a:off x="1478000" y="2108088"/>
            <a:ext cx="1186700" cy="1185875"/>
            <a:chOff x="3991875" y="106188"/>
            <a:chExt cx="1186700" cy="1185875"/>
          </a:xfrm>
        </p:grpSpPr>
        <p:sp>
          <p:nvSpPr>
            <p:cNvPr id="271" name="Google Shape;271;p1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356609" y="104789"/>
            <a:ext cx="1188717" cy="1188717"/>
            <a:chOff x="6958325" y="3643050"/>
            <a:chExt cx="1186700" cy="1186700"/>
          </a:xfrm>
        </p:grpSpPr>
        <p:sp>
          <p:nvSpPr>
            <p:cNvPr id="276" name="Google Shape;276;p1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3"/>
          <p:cNvGrpSpPr/>
          <p:nvPr/>
        </p:nvGrpSpPr>
        <p:grpSpPr>
          <a:xfrm>
            <a:off x="195062" y="3827387"/>
            <a:ext cx="1188717" cy="1188742"/>
            <a:chOff x="6012150" y="4715338"/>
            <a:chExt cx="1186700" cy="1186725"/>
          </a:xfrm>
        </p:grpSpPr>
        <p:sp>
          <p:nvSpPr>
            <p:cNvPr id="280" name="Google Shape;280;p1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3"/>
          <p:cNvGrpSpPr/>
          <p:nvPr/>
        </p:nvGrpSpPr>
        <p:grpSpPr>
          <a:xfrm>
            <a:off x="6211250" y="277650"/>
            <a:ext cx="1186700" cy="1186700"/>
            <a:chOff x="7246525" y="699125"/>
            <a:chExt cx="1186700" cy="1186700"/>
          </a:xfrm>
        </p:grpSpPr>
        <p:sp>
          <p:nvSpPr>
            <p:cNvPr id="284" name="Google Shape;284;p1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8316263" y="105788"/>
            <a:ext cx="1185875" cy="1186700"/>
            <a:chOff x="1965050" y="4486750"/>
            <a:chExt cx="1185875" cy="1186700"/>
          </a:xfrm>
        </p:grpSpPr>
        <p:sp>
          <p:nvSpPr>
            <p:cNvPr id="288" name="Google Shape;288;p1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3"/>
          <p:cNvGrpSpPr/>
          <p:nvPr/>
        </p:nvGrpSpPr>
        <p:grpSpPr>
          <a:xfrm>
            <a:off x="7289588" y="3276600"/>
            <a:ext cx="1185875" cy="1186700"/>
            <a:chOff x="-189125" y="2266950"/>
            <a:chExt cx="1185875" cy="1186700"/>
          </a:xfrm>
        </p:grpSpPr>
        <p:sp>
          <p:nvSpPr>
            <p:cNvPr id="293" name="Google Shape;293;p1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5245725" y="4417875"/>
            <a:ext cx="1186700" cy="1185875"/>
            <a:chOff x="648775" y="-428500"/>
            <a:chExt cx="1186700" cy="1185875"/>
          </a:xfrm>
        </p:grpSpPr>
        <p:sp>
          <p:nvSpPr>
            <p:cNvPr id="299" name="Google Shape;299;p1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3_1">
    <p:spTree>
      <p:nvGrpSpPr>
        <p:cNvPr id="303" name="Shape 303"/>
        <p:cNvGrpSpPr/>
        <p:nvPr/>
      </p:nvGrpSpPr>
      <p:grpSpPr>
        <a:xfrm>
          <a:off x="0" y="0"/>
          <a:ext cx="0" cy="0"/>
          <a:chOff x="0" y="0"/>
          <a:chExt cx="0" cy="0"/>
        </a:xfrm>
      </p:grpSpPr>
      <p:sp>
        <p:nvSpPr>
          <p:cNvPr id="304" name="Google Shape;304;p14"/>
          <p:cNvSpPr/>
          <p:nvPr/>
        </p:nvSpPr>
        <p:spPr>
          <a:xfrm>
            <a:off x="848175" y="1828200"/>
            <a:ext cx="32094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1" type="subTitle"/>
          </p:nvPr>
        </p:nvSpPr>
        <p:spPr>
          <a:xfrm>
            <a:off x="4448175" y="2885250"/>
            <a:ext cx="38586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 name="Google Shape;306;p14"/>
          <p:cNvSpPr txBox="1"/>
          <p:nvPr>
            <p:ph hasCustomPrompt="1" type="title"/>
          </p:nvPr>
        </p:nvSpPr>
        <p:spPr>
          <a:xfrm>
            <a:off x="1474725" y="17646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07" name="Google Shape;307;p14"/>
          <p:cNvSpPr txBox="1"/>
          <p:nvPr>
            <p:ph idx="2" type="title"/>
          </p:nvPr>
        </p:nvSpPr>
        <p:spPr>
          <a:xfrm>
            <a:off x="4448175" y="1471050"/>
            <a:ext cx="3858600" cy="110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08" name="Google Shape;308;p14"/>
          <p:cNvGrpSpPr/>
          <p:nvPr/>
        </p:nvGrpSpPr>
        <p:grpSpPr>
          <a:xfrm>
            <a:off x="1251959" y="-447661"/>
            <a:ext cx="1188717" cy="1188717"/>
            <a:chOff x="7852155" y="3091538"/>
            <a:chExt cx="1186700" cy="1186700"/>
          </a:xfrm>
        </p:grpSpPr>
        <p:sp>
          <p:nvSpPr>
            <p:cNvPr id="309" name="Google Shape;309;p14"/>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22250" y="2885238"/>
            <a:ext cx="1186700" cy="1185875"/>
            <a:chOff x="1991625" y="883338"/>
            <a:chExt cx="1186700" cy="1185875"/>
          </a:xfrm>
        </p:grpSpPr>
        <p:sp>
          <p:nvSpPr>
            <p:cNvPr id="313" name="Google Shape;313;p14"/>
            <p:cNvSpPr/>
            <p:nvPr/>
          </p:nvSpPr>
          <p:spPr>
            <a:xfrm>
              <a:off x="2090850" y="98341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86075" y="118938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303500" y="127443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991625" y="88333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8430763" y="1698538"/>
            <a:ext cx="1185875" cy="1186700"/>
            <a:chOff x="2079550" y="6079500"/>
            <a:chExt cx="1185875" cy="1186700"/>
          </a:xfrm>
        </p:grpSpPr>
        <p:sp>
          <p:nvSpPr>
            <p:cNvPr id="318" name="Google Shape;318;p14"/>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4"/>
          <p:cNvGrpSpPr/>
          <p:nvPr/>
        </p:nvGrpSpPr>
        <p:grpSpPr>
          <a:xfrm>
            <a:off x="3383013" y="4410075"/>
            <a:ext cx="1185875" cy="1186700"/>
            <a:chOff x="-4095700" y="3400425"/>
            <a:chExt cx="1185875" cy="1186700"/>
          </a:xfrm>
        </p:grpSpPr>
        <p:sp>
          <p:nvSpPr>
            <p:cNvPr id="323" name="Google Shape;323;p14"/>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4"/>
          <p:cNvGrpSpPr/>
          <p:nvPr/>
        </p:nvGrpSpPr>
        <p:grpSpPr>
          <a:xfrm>
            <a:off x="6719687" y="4071137"/>
            <a:ext cx="1188717" cy="1188742"/>
            <a:chOff x="12525702" y="4958674"/>
            <a:chExt cx="1186700" cy="1186725"/>
          </a:xfrm>
        </p:grpSpPr>
        <p:sp>
          <p:nvSpPr>
            <p:cNvPr id="329" name="Google Shape;329;p14"/>
            <p:cNvSpPr/>
            <p:nvPr/>
          </p:nvSpPr>
          <p:spPr>
            <a:xfrm>
              <a:off x="12624927" y="505792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2802552" y="527717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2525702" y="495867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5"/>
          <p:cNvSpPr txBox="1"/>
          <p:nvPr>
            <p:ph hasCustomPrompt="1" type="title"/>
          </p:nvPr>
        </p:nvSpPr>
        <p:spPr>
          <a:xfrm>
            <a:off x="1484500"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5" name="Google Shape;335;p15"/>
          <p:cNvSpPr txBox="1"/>
          <p:nvPr>
            <p:ph hasCustomPrompt="1" idx="2" type="title"/>
          </p:nvPr>
        </p:nvSpPr>
        <p:spPr>
          <a:xfrm>
            <a:off x="4075825"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6" name="Google Shape;336;p15"/>
          <p:cNvSpPr txBox="1"/>
          <p:nvPr>
            <p:ph idx="1" type="subTitle"/>
          </p:nvPr>
        </p:nvSpPr>
        <p:spPr>
          <a:xfrm>
            <a:off x="88330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7" name="Google Shape;337;p15"/>
          <p:cNvSpPr txBox="1"/>
          <p:nvPr>
            <p:ph idx="3" type="subTitle"/>
          </p:nvPr>
        </p:nvSpPr>
        <p:spPr>
          <a:xfrm>
            <a:off x="713332"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15"/>
          <p:cNvSpPr txBox="1"/>
          <p:nvPr>
            <p:ph idx="4" type="subTitle"/>
          </p:nvPr>
        </p:nvSpPr>
        <p:spPr>
          <a:xfrm>
            <a:off x="345555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9" name="Google Shape;339;p15"/>
          <p:cNvSpPr txBox="1"/>
          <p:nvPr>
            <p:ph idx="5" type="subTitle"/>
          </p:nvPr>
        </p:nvSpPr>
        <p:spPr>
          <a:xfrm>
            <a:off x="3284277"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40" name="Google Shape;340;p15"/>
          <p:cNvSpPr txBox="1"/>
          <p:nvPr>
            <p:ph hasCustomPrompt="1" idx="6" type="title"/>
          </p:nvPr>
        </p:nvSpPr>
        <p:spPr>
          <a:xfrm>
            <a:off x="6605306"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15"/>
          <p:cNvSpPr txBox="1"/>
          <p:nvPr>
            <p:ph idx="7" type="subTitle"/>
          </p:nvPr>
        </p:nvSpPr>
        <p:spPr>
          <a:xfrm>
            <a:off x="6027804"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42" name="Google Shape;342;p15"/>
          <p:cNvSpPr txBox="1"/>
          <p:nvPr>
            <p:ph idx="8" type="subTitle"/>
          </p:nvPr>
        </p:nvSpPr>
        <p:spPr>
          <a:xfrm>
            <a:off x="5857561"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43" name="Google Shape;343;p15"/>
          <p:cNvGrpSpPr/>
          <p:nvPr/>
        </p:nvGrpSpPr>
        <p:grpSpPr>
          <a:xfrm>
            <a:off x="234697" y="2096814"/>
            <a:ext cx="867003" cy="866400"/>
            <a:chOff x="648775" y="-428500"/>
            <a:chExt cx="1186700" cy="1185875"/>
          </a:xfrm>
        </p:grpSpPr>
        <p:sp>
          <p:nvSpPr>
            <p:cNvPr id="344" name="Google Shape;344;p1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7177023" y="3809568"/>
            <a:ext cx="867003" cy="867003"/>
            <a:chOff x="8160625" y="3237175"/>
            <a:chExt cx="1186700" cy="1186700"/>
          </a:xfrm>
        </p:grpSpPr>
        <p:sp>
          <p:nvSpPr>
            <p:cNvPr id="348" name="Google Shape;348;p15"/>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7633899" y="396767"/>
            <a:ext cx="867003" cy="866400"/>
            <a:chOff x="3991875" y="106188"/>
            <a:chExt cx="1186700" cy="1185875"/>
          </a:xfrm>
        </p:grpSpPr>
        <p:sp>
          <p:nvSpPr>
            <p:cNvPr id="352" name="Google Shape;352;p15"/>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5"/>
          <p:cNvGrpSpPr/>
          <p:nvPr/>
        </p:nvGrpSpPr>
        <p:grpSpPr>
          <a:xfrm>
            <a:off x="1566513" y="-284781"/>
            <a:ext cx="867003" cy="867003"/>
            <a:chOff x="7246525" y="699125"/>
            <a:chExt cx="1186700" cy="1186700"/>
          </a:xfrm>
        </p:grpSpPr>
        <p:sp>
          <p:nvSpPr>
            <p:cNvPr id="357" name="Google Shape;357;p15"/>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5"/>
          <p:cNvSpPr/>
          <p:nvPr/>
        </p:nvSpPr>
        <p:spPr>
          <a:xfrm>
            <a:off x="-915300" y="4070025"/>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txBox="1"/>
          <p:nvPr>
            <p:ph idx="9"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62" name="Google Shape;36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363" name="Shape 363"/>
        <p:cNvGrpSpPr/>
        <p:nvPr/>
      </p:nvGrpSpPr>
      <p:grpSpPr>
        <a:xfrm>
          <a:off x="0" y="0"/>
          <a:ext cx="0" cy="0"/>
          <a:chOff x="0" y="0"/>
          <a:chExt cx="0" cy="0"/>
        </a:xfrm>
      </p:grpSpPr>
      <p:sp>
        <p:nvSpPr>
          <p:cNvPr id="364" name="Google Shape;364;p16"/>
          <p:cNvSpPr txBox="1"/>
          <p:nvPr>
            <p:ph type="title"/>
          </p:nvPr>
        </p:nvSpPr>
        <p:spPr>
          <a:xfrm>
            <a:off x="3980283" y="3099500"/>
            <a:ext cx="3228300" cy="478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1" sz="2400">
                <a:solidFill>
                  <a:schemeClr val="lt2"/>
                </a:solidFill>
              </a:defRPr>
            </a:lvl1pPr>
            <a:lvl2pPr lvl="1" rtl="0" algn="r">
              <a:spcBef>
                <a:spcPts val="0"/>
              </a:spcBef>
              <a:spcAft>
                <a:spcPts val="0"/>
              </a:spcAft>
              <a:buNone/>
              <a:defRPr b="1" sz="2400">
                <a:solidFill>
                  <a:schemeClr val="lt2"/>
                </a:solidFill>
              </a:defRPr>
            </a:lvl2pPr>
            <a:lvl3pPr lvl="2" rtl="0" algn="r">
              <a:spcBef>
                <a:spcPts val="0"/>
              </a:spcBef>
              <a:spcAft>
                <a:spcPts val="0"/>
              </a:spcAft>
              <a:buNone/>
              <a:defRPr b="1" sz="2400">
                <a:solidFill>
                  <a:schemeClr val="lt2"/>
                </a:solidFill>
              </a:defRPr>
            </a:lvl3pPr>
            <a:lvl4pPr lvl="3" rtl="0" algn="r">
              <a:spcBef>
                <a:spcPts val="0"/>
              </a:spcBef>
              <a:spcAft>
                <a:spcPts val="0"/>
              </a:spcAft>
              <a:buNone/>
              <a:defRPr b="1" sz="2400">
                <a:solidFill>
                  <a:schemeClr val="lt2"/>
                </a:solidFill>
              </a:defRPr>
            </a:lvl4pPr>
            <a:lvl5pPr lvl="4" rtl="0" algn="r">
              <a:spcBef>
                <a:spcPts val="0"/>
              </a:spcBef>
              <a:spcAft>
                <a:spcPts val="0"/>
              </a:spcAft>
              <a:buNone/>
              <a:defRPr b="1" sz="2400">
                <a:solidFill>
                  <a:schemeClr val="lt2"/>
                </a:solidFill>
              </a:defRPr>
            </a:lvl5pPr>
            <a:lvl6pPr lvl="5" rtl="0" algn="r">
              <a:spcBef>
                <a:spcPts val="0"/>
              </a:spcBef>
              <a:spcAft>
                <a:spcPts val="0"/>
              </a:spcAft>
              <a:buNone/>
              <a:defRPr b="1" sz="2400">
                <a:solidFill>
                  <a:schemeClr val="lt2"/>
                </a:solidFill>
              </a:defRPr>
            </a:lvl6pPr>
            <a:lvl7pPr lvl="6" rtl="0" algn="r">
              <a:spcBef>
                <a:spcPts val="0"/>
              </a:spcBef>
              <a:spcAft>
                <a:spcPts val="0"/>
              </a:spcAft>
              <a:buNone/>
              <a:defRPr b="1" sz="2400">
                <a:solidFill>
                  <a:schemeClr val="lt2"/>
                </a:solidFill>
              </a:defRPr>
            </a:lvl7pPr>
            <a:lvl8pPr lvl="7" rtl="0" algn="r">
              <a:spcBef>
                <a:spcPts val="0"/>
              </a:spcBef>
              <a:spcAft>
                <a:spcPts val="0"/>
              </a:spcAft>
              <a:buNone/>
              <a:defRPr b="1" sz="2400">
                <a:solidFill>
                  <a:schemeClr val="lt2"/>
                </a:solidFill>
              </a:defRPr>
            </a:lvl8pPr>
            <a:lvl9pPr lvl="8" rtl="0" algn="r">
              <a:spcBef>
                <a:spcPts val="0"/>
              </a:spcBef>
              <a:spcAft>
                <a:spcPts val="0"/>
              </a:spcAft>
              <a:buNone/>
              <a:defRPr b="1" sz="2400">
                <a:solidFill>
                  <a:schemeClr val="lt2"/>
                </a:solidFill>
              </a:defRPr>
            </a:lvl9pPr>
          </a:lstStyle>
          <a:p/>
        </p:txBody>
      </p:sp>
      <p:sp>
        <p:nvSpPr>
          <p:cNvPr id="365" name="Google Shape;365;p16"/>
          <p:cNvSpPr txBox="1"/>
          <p:nvPr>
            <p:ph idx="1" type="subTitle"/>
          </p:nvPr>
        </p:nvSpPr>
        <p:spPr>
          <a:xfrm>
            <a:off x="3980275" y="1584850"/>
            <a:ext cx="34017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66" name="Google Shape;366;p16"/>
          <p:cNvGrpSpPr/>
          <p:nvPr/>
        </p:nvGrpSpPr>
        <p:grpSpPr>
          <a:xfrm>
            <a:off x="1251959" y="-447661"/>
            <a:ext cx="1188717" cy="1188717"/>
            <a:chOff x="7852155" y="3091538"/>
            <a:chExt cx="1186700" cy="1186700"/>
          </a:xfrm>
        </p:grpSpPr>
        <p:sp>
          <p:nvSpPr>
            <p:cNvPr id="367" name="Google Shape;367;p16"/>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6"/>
          <p:cNvGrpSpPr/>
          <p:nvPr/>
        </p:nvGrpSpPr>
        <p:grpSpPr>
          <a:xfrm>
            <a:off x="8430763" y="1698538"/>
            <a:ext cx="1185875" cy="1186700"/>
            <a:chOff x="2079550" y="6079500"/>
            <a:chExt cx="1185875" cy="1186700"/>
          </a:xfrm>
        </p:grpSpPr>
        <p:sp>
          <p:nvSpPr>
            <p:cNvPr id="371" name="Google Shape;371;p16"/>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195062" y="3827387"/>
            <a:ext cx="1188717" cy="1188742"/>
            <a:chOff x="6012150" y="4715338"/>
            <a:chExt cx="1186700" cy="1186725"/>
          </a:xfrm>
        </p:grpSpPr>
        <p:sp>
          <p:nvSpPr>
            <p:cNvPr id="376" name="Google Shape;376;p1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6"/>
          <p:cNvGrpSpPr/>
          <p:nvPr/>
        </p:nvGrpSpPr>
        <p:grpSpPr>
          <a:xfrm>
            <a:off x="3383013" y="4410075"/>
            <a:ext cx="1185875" cy="1186700"/>
            <a:chOff x="-4095700" y="3400425"/>
            <a:chExt cx="1185875" cy="1186700"/>
          </a:xfrm>
        </p:grpSpPr>
        <p:sp>
          <p:nvSpPr>
            <p:cNvPr id="380" name="Google Shape;380;p16"/>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6545300" y="193563"/>
            <a:ext cx="1186700" cy="1185875"/>
            <a:chOff x="9059175" y="-1808337"/>
            <a:chExt cx="1186700" cy="1185875"/>
          </a:xfrm>
        </p:grpSpPr>
        <p:sp>
          <p:nvSpPr>
            <p:cNvPr id="386" name="Google Shape;386;p16"/>
            <p:cNvSpPr/>
            <p:nvPr/>
          </p:nvSpPr>
          <p:spPr>
            <a:xfrm>
              <a:off x="9158400" y="-1708262"/>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453625" y="-1502287"/>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9371050" y="-1417237"/>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9059175" y="-1808337"/>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2">
    <p:bg>
      <p:bgPr>
        <a:solidFill>
          <a:schemeClr val="lt2"/>
        </a:solidFill>
      </p:bgPr>
    </p:bg>
    <p:spTree>
      <p:nvGrpSpPr>
        <p:cNvPr id="391" name="Shape 391"/>
        <p:cNvGrpSpPr/>
        <p:nvPr/>
      </p:nvGrpSpPr>
      <p:grpSpPr>
        <a:xfrm>
          <a:off x="0" y="0"/>
          <a:ext cx="0" cy="0"/>
          <a:chOff x="0" y="0"/>
          <a:chExt cx="0" cy="0"/>
        </a:xfrm>
      </p:grpSpPr>
      <p:sp>
        <p:nvSpPr>
          <p:cNvPr id="392" name="Google Shape;392;p17"/>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txBox="1"/>
          <p:nvPr>
            <p:ph idx="1" type="subTitle"/>
          </p:nvPr>
        </p:nvSpPr>
        <p:spPr>
          <a:xfrm>
            <a:off x="1866900" y="1789375"/>
            <a:ext cx="2562300" cy="115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4" name="Google Shape;394;p17"/>
          <p:cNvSpPr txBox="1"/>
          <p:nvPr>
            <p:ph idx="2" type="subTitle"/>
          </p:nvPr>
        </p:nvSpPr>
        <p:spPr>
          <a:xfrm>
            <a:off x="4714875" y="3446725"/>
            <a:ext cx="2562300" cy="1153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17"/>
          <p:cNvSpPr txBox="1"/>
          <p:nvPr>
            <p:ph idx="3" type="subTitle"/>
          </p:nvPr>
        </p:nvSpPr>
        <p:spPr>
          <a:xfrm>
            <a:off x="1217175" y="1233525"/>
            <a:ext cx="32121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6" name="Google Shape;396;p17"/>
          <p:cNvSpPr txBox="1"/>
          <p:nvPr>
            <p:ph idx="4" type="subTitle"/>
          </p:nvPr>
        </p:nvSpPr>
        <p:spPr>
          <a:xfrm>
            <a:off x="4714880" y="2890875"/>
            <a:ext cx="3212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7" name="Google Shape;397;p17"/>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98" name="Google Shape;398;p17"/>
          <p:cNvSpPr/>
          <p:nvPr/>
        </p:nvSpPr>
        <p:spPr>
          <a:xfrm>
            <a:off x="974708" y="76520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196302" y="930124"/>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136479" y="991818"/>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902075" y="6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16158" y="22100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7553517" y="23894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7343525" y="21374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671050" y="40050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743731" y="40777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84223" y="43304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872631" y="44335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713275"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2" name="Google Shape;412;p18"/>
          <p:cNvSpPr txBox="1"/>
          <p:nvPr>
            <p:ph idx="2" type="subTitle"/>
          </p:nvPr>
        </p:nvSpPr>
        <p:spPr>
          <a:xfrm>
            <a:off x="3296226"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3" name="Google Shape;413;p18"/>
          <p:cNvSpPr txBox="1"/>
          <p:nvPr>
            <p:ph idx="3" type="subTitle"/>
          </p:nvPr>
        </p:nvSpPr>
        <p:spPr>
          <a:xfrm>
            <a:off x="5879264"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4" name="Google Shape;414;p18"/>
          <p:cNvSpPr txBox="1"/>
          <p:nvPr>
            <p:ph idx="4" type="subTitle"/>
          </p:nvPr>
        </p:nvSpPr>
        <p:spPr>
          <a:xfrm>
            <a:off x="71315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5" name="Google Shape;415;p18"/>
          <p:cNvSpPr txBox="1"/>
          <p:nvPr>
            <p:ph idx="5" type="subTitle"/>
          </p:nvPr>
        </p:nvSpPr>
        <p:spPr>
          <a:xfrm>
            <a:off x="329641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6" name="Google Shape;416;p18"/>
          <p:cNvSpPr txBox="1"/>
          <p:nvPr>
            <p:ph idx="6" type="subTitle"/>
          </p:nvPr>
        </p:nvSpPr>
        <p:spPr>
          <a:xfrm>
            <a:off x="5880061"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7" name="Google Shape;417;p18"/>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18" name="Google Shape;418;p18"/>
          <p:cNvSpPr/>
          <p:nvPr/>
        </p:nvSpPr>
        <p:spPr>
          <a:xfrm>
            <a:off x="783341" y="-274330"/>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02458" y="-142973"/>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13150" y="-348250"/>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55375" y="3850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82694" y="3922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798" y="4175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46206" y="4278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8449825" y="539500"/>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8574960" y="846537"/>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8520024" y="609076"/>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429" name="Shape 429"/>
        <p:cNvGrpSpPr/>
        <p:nvPr/>
      </p:nvGrpSpPr>
      <p:grpSpPr>
        <a:xfrm>
          <a:off x="0" y="0"/>
          <a:ext cx="0" cy="0"/>
          <a:chOff x="0" y="0"/>
          <a:chExt cx="0" cy="0"/>
        </a:xfrm>
      </p:grpSpPr>
      <p:sp>
        <p:nvSpPr>
          <p:cNvPr id="430" name="Google Shape;430;p19"/>
          <p:cNvSpPr txBox="1"/>
          <p:nvPr>
            <p:ph idx="1" type="subTitle"/>
          </p:nvPr>
        </p:nvSpPr>
        <p:spPr>
          <a:xfrm>
            <a:off x="2021278"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1" name="Google Shape;431;p19"/>
          <p:cNvSpPr txBox="1"/>
          <p:nvPr>
            <p:ph idx="2" type="subTitle"/>
          </p:nvPr>
        </p:nvSpPr>
        <p:spPr>
          <a:xfrm>
            <a:off x="5805547" y="1555625"/>
            <a:ext cx="21483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2" name="Google Shape;432;p19"/>
          <p:cNvSpPr txBox="1"/>
          <p:nvPr>
            <p:ph idx="3" type="subTitle"/>
          </p:nvPr>
        </p:nvSpPr>
        <p:spPr>
          <a:xfrm>
            <a:off x="2020934" y="1555625"/>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3" name="Google Shape;433;p19"/>
          <p:cNvSpPr txBox="1"/>
          <p:nvPr>
            <p:ph idx="4" type="subTitle"/>
          </p:nvPr>
        </p:nvSpPr>
        <p:spPr>
          <a:xfrm>
            <a:off x="2019770"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4" name="Google Shape;434;p19"/>
          <p:cNvSpPr txBox="1"/>
          <p:nvPr>
            <p:ph idx="5" type="subTitle"/>
          </p:nvPr>
        </p:nvSpPr>
        <p:spPr>
          <a:xfrm>
            <a:off x="5805549"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5" name="Google Shape;435;p19"/>
          <p:cNvSpPr txBox="1"/>
          <p:nvPr>
            <p:ph idx="6" type="subTitle"/>
          </p:nvPr>
        </p:nvSpPr>
        <p:spPr>
          <a:xfrm>
            <a:off x="2020104" y="3585825"/>
            <a:ext cx="21495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6" name="Google Shape;436;p19"/>
          <p:cNvSpPr txBox="1"/>
          <p:nvPr>
            <p:ph idx="7" type="subTitle"/>
          </p:nvPr>
        </p:nvSpPr>
        <p:spPr>
          <a:xfrm>
            <a:off x="5805551"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7" name="Google Shape;437;p19"/>
          <p:cNvSpPr txBox="1"/>
          <p:nvPr>
            <p:ph idx="8" type="subTitle"/>
          </p:nvPr>
        </p:nvSpPr>
        <p:spPr>
          <a:xfrm>
            <a:off x="5805549" y="3585825"/>
            <a:ext cx="21498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8" name="Google Shape;438;p19"/>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39" name="Google Shape;439;p19"/>
          <p:cNvSpPr/>
          <p:nvPr/>
        </p:nvSpPr>
        <p:spPr>
          <a:xfrm>
            <a:off x="-178684" y="34479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40433" y="476152"/>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48875" y="270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97050" y="4704588"/>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69731" y="4777220"/>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10223" y="5029943"/>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98631" y="5133099"/>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141800" y="11157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370097" y="12463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071600" y="10442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7">
    <p:spTree>
      <p:nvGrpSpPr>
        <p:cNvPr id="451" name="Shape 451"/>
        <p:cNvGrpSpPr/>
        <p:nvPr/>
      </p:nvGrpSpPr>
      <p:grpSpPr>
        <a:xfrm>
          <a:off x="0" y="0"/>
          <a:ext cx="0" cy="0"/>
          <a:chOff x="0" y="0"/>
          <a:chExt cx="0" cy="0"/>
        </a:xfrm>
      </p:grpSpPr>
      <p:sp>
        <p:nvSpPr>
          <p:cNvPr id="452" name="Google Shape;452;p20"/>
          <p:cNvSpPr/>
          <p:nvPr/>
        </p:nvSpPr>
        <p:spPr>
          <a:xfrm>
            <a:off x="-499000" y="3607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26319" y="3679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285827" y="3932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297419" y="4035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30908" y="13162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68267" y="14956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458275" y="12436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8470884" y="97005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8692482" y="11349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8632658" y="11966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8398250" y="8967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8189425" y="40775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417722" y="42081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8119225" y="40060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991500" y="-758000"/>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68" name="Google Shape;4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idx="1" type="subTitle"/>
          </p:nvPr>
        </p:nvSpPr>
        <p:spPr>
          <a:xfrm>
            <a:off x="2791900" y="3604950"/>
            <a:ext cx="35604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8" name="Google Shape;48;p3"/>
          <p:cNvGrpSpPr/>
          <p:nvPr/>
        </p:nvGrpSpPr>
        <p:grpSpPr>
          <a:xfrm>
            <a:off x="356609" y="104789"/>
            <a:ext cx="1188717" cy="1188717"/>
            <a:chOff x="6958325" y="3643050"/>
            <a:chExt cx="1186700" cy="1186700"/>
          </a:xfrm>
        </p:grpSpPr>
        <p:sp>
          <p:nvSpPr>
            <p:cNvPr id="49" name="Google Shape;49;p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478000" y="2641488"/>
            <a:ext cx="1186700" cy="1185875"/>
            <a:chOff x="3991875" y="106188"/>
            <a:chExt cx="1186700" cy="1185875"/>
          </a:xfrm>
        </p:grpSpPr>
        <p:sp>
          <p:nvSpPr>
            <p:cNvPr id="53" name="Google Shape;53;p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195062" y="3827387"/>
            <a:ext cx="1188717" cy="1188742"/>
            <a:chOff x="6012150" y="4715338"/>
            <a:chExt cx="1186700" cy="1186725"/>
          </a:xfrm>
        </p:grpSpPr>
        <p:sp>
          <p:nvSpPr>
            <p:cNvPr id="58" name="Google Shape;58;p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5906450" y="201450"/>
            <a:ext cx="1186700" cy="1186700"/>
            <a:chOff x="7246525" y="699125"/>
            <a:chExt cx="1186700" cy="1186700"/>
          </a:xfrm>
        </p:grpSpPr>
        <p:sp>
          <p:nvSpPr>
            <p:cNvPr id="62" name="Google Shape;62;p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16263" y="105788"/>
            <a:ext cx="1185875" cy="1186700"/>
            <a:chOff x="1965050" y="4486750"/>
            <a:chExt cx="1185875" cy="1186700"/>
          </a:xfrm>
        </p:grpSpPr>
        <p:sp>
          <p:nvSpPr>
            <p:cNvPr id="66" name="Google Shape;66;p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289588" y="3276600"/>
            <a:ext cx="1185875" cy="1186700"/>
            <a:chOff x="-189125" y="2266950"/>
            <a:chExt cx="1185875" cy="1186700"/>
          </a:xfrm>
        </p:grpSpPr>
        <p:sp>
          <p:nvSpPr>
            <p:cNvPr id="71" name="Google Shape;71;p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5245725" y="4417875"/>
            <a:ext cx="1186700" cy="1185875"/>
            <a:chOff x="648775" y="-428500"/>
            <a:chExt cx="1186700" cy="1185875"/>
          </a:xfrm>
        </p:grpSpPr>
        <p:sp>
          <p:nvSpPr>
            <p:cNvPr id="77" name="Google Shape;77;p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3"/>
          <p:cNvSpPr/>
          <p:nvPr/>
        </p:nvSpPr>
        <p:spPr>
          <a:xfrm>
            <a:off x="712925" y="709800"/>
            <a:ext cx="7717800" cy="271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txBox="1"/>
          <p:nvPr>
            <p:ph hasCustomPrompt="1" type="title"/>
          </p:nvPr>
        </p:nvSpPr>
        <p:spPr>
          <a:xfrm>
            <a:off x="3617850" y="7860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2" name="Google Shape;82;p3"/>
          <p:cNvSpPr txBox="1"/>
          <p:nvPr>
            <p:ph idx="2" type="title"/>
          </p:nvPr>
        </p:nvSpPr>
        <p:spPr>
          <a:xfrm>
            <a:off x="1566000" y="2038350"/>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3" name="Google Shape;8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469" name="Shape 469"/>
        <p:cNvGrpSpPr/>
        <p:nvPr/>
      </p:nvGrpSpPr>
      <p:grpSpPr>
        <a:xfrm>
          <a:off x="0" y="0"/>
          <a:ext cx="0" cy="0"/>
          <a:chOff x="0" y="0"/>
          <a:chExt cx="0" cy="0"/>
        </a:xfrm>
      </p:grpSpPr>
      <p:sp>
        <p:nvSpPr>
          <p:cNvPr id="470" name="Google Shape;470;p21"/>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21"/>
          <p:cNvSpPr txBox="1"/>
          <p:nvPr>
            <p:ph idx="1" type="subTitle"/>
          </p:nvPr>
        </p:nvSpPr>
        <p:spPr>
          <a:xfrm>
            <a:off x="713400"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2" name="Google Shape;472;p21"/>
          <p:cNvSpPr txBox="1"/>
          <p:nvPr>
            <p:ph idx="2" type="subTitle"/>
          </p:nvPr>
        </p:nvSpPr>
        <p:spPr>
          <a:xfrm>
            <a:off x="3340096"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3" name="Google Shape;473;p21"/>
          <p:cNvSpPr txBox="1"/>
          <p:nvPr>
            <p:ph idx="3" type="subTitle"/>
          </p:nvPr>
        </p:nvSpPr>
        <p:spPr>
          <a:xfrm>
            <a:off x="5979447"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4" name="Google Shape;474;p21"/>
          <p:cNvSpPr txBox="1"/>
          <p:nvPr>
            <p:ph idx="4" type="subTitle"/>
          </p:nvPr>
        </p:nvSpPr>
        <p:spPr>
          <a:xfrm>
            <a:off x="713400"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5" name="Google Shape;475;p21"/>
          <p:cNvSpPr txBox="1"/>
          <p:nvPr>
            <p:ph idx="5" type="subTitle"/>
          </p:nvPr>
        </p:nvSpPr>
        <p:spPr>
          <a:xfrm>
            <a:off x="3340096"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6" name="Google Shape;476;p21"/>
          <p:cNvSpPr txBox="1"/>
          <p:nvPr>
            <p:ph idx="6" type="subTitle"/>
          </p:nvPr>
        </p:nvSpPr>
        <p:spPr>
          <a:xfrm>
            <a:off x="5979447"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7" name="Google Shape;477;p21"/>
          <p:cNvSpPr txBox="1"/>
          <p:nvPr>
            <p:ph idx="7" type="subTitle"/>
          </p:nvPr>
        </p:nvSpPr>
        <p:spPr>
          <a:xfrm>
            <a:off x="71330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8" name="Google Shape;478;p21"/>
          <p:cNvSpPr txBox="1"/>
          <p:nvPr>
            <p:ph idx="8" type="subTitle"/>
          </p:nvPr>
        </p:nvSpPr>
        <p:spPr>
          <a:xfrm>
            <a:off x="333763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21"/>
          <p:cNvSpPr txBox="1"/>
          <p:nvPr>
            <p:ph idx="9" type="subTitle"/>
          </p:nvPr>
        </p:nvSpPr>
        <p:spPr>
          <a:xfrm>
            <a:off x="5980247"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0" name="Google Shape;480;p21"/>
          <p:cNvSpPr txBox="1"/>
          <p:nvPr>
            <p:ph idx="13" type="subTitle"/>
          </p:nvPr>
        </p:nvSpPr>
        <p:spPr>
          <a:xfrm>
            <a:off x="71330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21"/>
          <p:cNvSpPr txBox="1"/>
          <p:nvPr>
            <p:ph idx="14" type="subTitle"/>
          </p:nvPr>
        </p:nvSpPr>
        <p:spPr>
          <a:xfrm>
            <a:off x="333763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2" name="Google Shape;482;p21"/>
          <p:cNvSpPr txBox="1"/>
          <p:nvPr>
            <p:ph idx="15" type="subTitle"/>
          </p:nvPr>
        </p:nvSpPr>
        <p:spPr>
          <a:xfrm>
            <a:off x="5980247"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3" name="Google Shape;483;p21"/>
          <p:cNvSpPr/>
          <p:nvPr/>
        </p:nvSpPr>
        <p:spPr>
          <a:xfrm>
            <a:off x="784626" y="4777842"/>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979496" y="5187432"/>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975833" y="4876113"/>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13163" y="4704588"/>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8069071" y="-2054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90670" y="1443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8230846" y="2060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996438" y="-938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3" name="Google Shape;49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1">
    <p:spTree>
      <p:nvGrpSpPr>
        <p:cNvPr id="494" name="Shape 494"/>
        <p:cNvGrpSpPr/>
        <p:nvPr/>
      </p:nvGrpSpPr>
      <p:grpSpPr>
        <a:xfrm>
          <a:off x="0" y="0"/>
          <a:ext cx="0" cy="0"/>
          <a:chOff x="0" y="0"/>
          <a:chExt cx="0" cy="0"/>
        </a:xfrm>
      </p:grpSpPr>
      <p:sp>
        <p:nvSpPr>
          <p:cNvPr id="495" name="Google Shape;495;p22"/>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6" name="Google Shape;496;p22"/>
          <p:cNvSpPr/>
          <p:nvPr/>
        </p:nvSpPr>
        <p:spPr>
          <a:xfrm>
            <a:off x="449966" y="-32195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69083" y="-19059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9775" y="-395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325" y="32501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361644" y="33228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21152" y="35755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232744" y="36786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7996438" y="4599425"/>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8121573" y="4906462"/>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8066636" y="4669001"/>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6">
    <p:bg>
      <p:bgPr>
        <a:solidFill>
          <a:schemeClr val="lt2"/>
        </a:solidFill>
      </p:bgPr>
    </p:bg>
    <p:spTree>
      <p:nvGrpSpPr>
        <p:cNvPr id="507" name="Shape 507"/>
        <p:cNvGrpSpPr/>
        <p:nvPr/>
      </p:nvGrpSpPr>
      <p:grpSpPr>
        <a:xfrm>
          <a:off x="0" y="0"/>
          <a:ext cx="0" cy="0"/>
          <a:chOff x="0" y="0"/>
          <a:chExt cx="0" cy="0"/>
        </a:xfrm>
      </p:grpSpPr>
      <p:sp>
        <p:nvSpPr>
          <p:cNvPr id="508" name="Google Shape;508;p23"/>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txBox="1"/>
          <p:nvPr>
            <p:ph idx="1" type="subTitle"/>
          </p:nvPr>
        </p:nvSpPr>
        <p:spPr>
          <a:xfrm>
            <a:off x="4143375" y="2304279"/>
            <a:ext cx="3212100" cy="1173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0" name="Google Shape;510;p23"/>
          <p:cNvSpPr txBox="1"/>
          <p:nvPr>
            <p:ph type="title"/>
          </p:nvPr>
        </p:nvSpPr>
        <p:spPr>
          <a:xfrm>
            <a:off x="4143375" y="1692571"/>
            <a:ext cx="32121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11" name="Google Shape;511;p23"/>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_1">
    <p:spTree>
      <p:nvGrpSpPr>
        <p:cNvPr id="520" name="Shape 520"/>
        <p:cNvGrpSpPr/>
        <p:nvPr/>
      </p:nvGrpSpPr>
      <p:grpSpPr>
        <a:xfrm>
          <a:off x="0" y="0"/>
          <a:ext cx="0" cy="0"/>
          <a:chOff x="0" y="0"/>
          <a:chExt cx="0" cy="0"/>
        </a:xfrm>
      </p:grpSpPr>
      <p:sp>
        <p:nvSpPr>
          <p:cNvPr id="521" name="Google Shape;521;p24"/>
          <p:cNvSpPr txBox="1"/>
          <p:nvPr>
            <p:ph idx="1" type="subTitle"/>
          </p:nvPr>
        </p:nvSpPr>
        <p:spPr>
          <a:xfrm>
            <a:off x="3798781" y="1780125"/>
            <a:ext cx="4638000" cy="2524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22" name="Google Shape;522;p24"/>
          <p:cNvSpPr txBox="1"/>
          <p:nvPr>
            <p:ph type="title"/>
          </p:nvPr>
        </p:nvSpPr>
        <p:spPr>
          <a:xfrm>
            <a:off x="3790950" y="939825"/>
            <a:ext cx="46380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23" name="Google Shape;523;p24"/>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2" name="Shape 532"/>
        <p:cNvGrpSpPr/>
        <p:nvPr/>
      </p:nvGrpSpPr>
      <p:grpSpPr>
        <a:xfrm>
          <a:off x="0" y="0"/>
          <a:ext cx="0" cy="0"/>
          <a:chOff x="0" y="0"/>
          <a:chExt cx="0" cy="0"/>
        </a:xfrm>
      </p:grpSpPr>
      <p:sp>
        <p:nvSpPr>
          <p:cNvPr id="533" name="Google Shape;533;p25"/>
          <p:cNvSpPr/>
          <p:nvPr/>
        </p:nvSpPr>
        <p:spPr>
          <a:xfrm>
            <a:off x="3841350" y="-76597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ph type="title"/>
          </p:nvPr>
        </p:nvSpPr>
        <p:spPr>
          <a:xfrm>
            <a:off x="4343400" y="768100"/>
            <a:ext cx="3858900" cy="870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7200"/>
            </a:lvl1pPr>
            <a:lvl2pPr lvl="1" rtl="0" algn="ctr">
              <a:spcBef>
                <a:spcPts val="0"/>
              </a:spcBef>
              <a:spcAft>
                <a:spcPts val="0"/>
              </a:spcAft>
              <a:buNone/>
              <a:defRPr b="1" sz="7200"/>
            </a:lvl2pPr>
            <a:lvl3pPr lvl="2" rtl="0" algn="ctr">
              <a:spcBef>
                <a:spcPts val="0"/>
              </a:spcBef>
              <a:spcAft>
                <a:spcPts val="0"/>
              </a:spcAft>
              <a:buNone/>
              <a:defRPr b="1" sz="7200"/>
            </a:lvl3pPr>
            <a:lvl4pPr lvl="3" rtl="0" algn="ctr">
              <a:spcBef>
                <a:spcPts val="0"/>
              </a:spcBef>
              <a:spcAft>
                <a:spcPts val="0"/>
              </a:spcAft>
              <a:buNone/>
              <a:defRPr b="1" sz="7200"/>
            </a:lvl4pPr>
            <a:lvl5pPr lvl="4" rtl="0" algn="ctr">
              <a:spcBef>
                <a:spcPts val="0"/>
              </a:spcBef>
              <a:spcAft>
                <a:spcPts val="0"/>
              </a:spcAft>
              <a:buNone/>
              <a:defRPr b="1" sz="7200"/>
            </a:lvl5pPr>
            <a:lvl6pPr lvl="5" rtl="0" algn="ctr">
              <a:spcBef>
                <a:spcPts val="0"/>
              </a:spcBef>
              <a:spcAft>
                <a:spcPts val="0"/>
              </a:spcAft>
              <a:buNone/>
              <a:defRPr b="1" sz="7200"/>
            </a:lvl6pPr>
            <a:lvl7pPr lvl="6" rtl="0" algn="ctr">
              <a:spcBef>
                <a:spcPts val="0"/>
              </a:spcBef>
              <a:spcAft>
                <a:spcPts val="0"/>
              </a:spcAft>
              <a:buNone/>
              <a:defRPr b="1" sz="7200"/>
            </a:lvl7pPr>
            <a:lvl8pPr lvl="7" rtl="0" algn="ctr">
              <a:spcBef>
                <a:spcPts val="0"/>
              </a:spcBef>
              <a:spcAft>
                <a:spcPts val="0"/>
              </a:spcAft>
              <a:buNone/>
              <a:defRPr b="1" sz="7200"/>
            </a:lvl8pPr>
            <a:lvl9pPr lvl="8" rtl="0" algn="ctr">
              <a:spcBef>
                <a:spcPts val="0"/>
              </a:spcBef>
              <a:spcAft>
                <a:spcPts val="0"/>
              </a:spcAft>
              <a:buNone/>
              <a:defRPr b="1" sz="7200"/>
            </a:lvl9pPr>
          </a:lstStyle>
          <a:p/>
        </p:txBody>
      </p:sp>
      <p:sp>
        <p:nvSpPr>
          <p:cNvPr id="535" name="Google Shape;535;p25"/>
          <p:cNvSpPr txBox="1"/>
          <p:nvPr>
            <p:ph idx="1" type="subTitle"/>
          </p:nvPr>
        </p:nvSpPr>
        <p:spPr>
          <a:xfrm>
            <a:off x="4653600" y="1638050"/>
            <a:ext cx="3238500" cy="100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36" name="Google Shape;536;p25"/>
          <p:cNvSpPr txBox="1"/>
          <p:nvPr/>
        </p:nvSpPr>
        <p:spPr>
          <a:xfrm>
            <a:off x="4343400" y="3934025"/>
            <a:ext cx="3858900" cy="6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Manrope"/>
                <a:ea typeface="Manrope"/>
                <a:cs typeface="Manrope"/>
                <a:sym typeface="Manrope"/>
              </a:rPr>
              <a:t>CREDITS: This presentation template was created by </a:t>
            </a:r>
            <a:r>
              <a:rPr lang="en" sz="1200">
                <a:solidFill>
                  <a:schemeClr val="dk2"/>
                </a:solidFill>
                <a:uFill>
                  <a:noFill/>
                </a:uFill>
                <a:latin typeface="Manrope"/>
                <a:ea typeface="Manrope"/>
                <a:cs typeface="Manrope"/>
                <a:sym typeface="Manrope"/>
                <a:hlinkClick r:id="rId2">
                  <a:extLst>
                    <a:ext uri="{A12FA001-AC4F-418D-AE19-62706E023703}">
                      <ahyp:hlinkClr val="tx"/>
                    </a:ext>
                  </a:extLst>
                </a:hlinkClick>
              </a:rPr>
              <a:t>Slidesgo</a:t>
            </a:r>
            <a:r>
              <a:rPr lang="en" sz="1200">
                <a:solidFill>
                  <a:schemeClr val="dk2"/>
                </a:solidFill>
                <a:latin typeface="Manrope"/>
                <a:ea typeface="Manrope"/>
                <a:cs typeface="Manrope"/>
                <a:sym typeface="Manrope"/>
              </a:rPr>
              <a:t>, including icons by </a:t>
            </a:r>
            <a:r>
              <a:rPr lang="en" sz="1200">
                <a:solidFill>
                  <a:schemeClr val="dk2"/>
                </a:solidFill>
                <a:uFill>
                  <a:noFill/>
                </a:uFill>
                <a:latin typeface="Manrope"/>
                <a:ea typeface="Manrope"/>
                <a:cs typeface="Manrope"/>
                <a:sym typeface="Manrope"/>
                <a:hlinkClick r:id="rId3">
                  <a:extLst>
                    <a:ext uri="{A12FA001-AC4F-418D-AE19-62706E023703}">
                      <ahyp:hlinkClr val="tx"/>
                    </a:ext>
                  </a:extLst>
                </a:hlinkClick>
              </a:rPr>
              <a:t>Flaticon</a:t>
            </a:r>
            <a:r>
              <a:rPr lang="en" sz="1200">
                <a:solidFill>
                  <a:schemeClr val="dk2"/>
                </a:solidFill>
                <a:latin typeface="Manrope"/>
                <a:ea typeface="Manrope"/>
                <a:cs typeface="Manrope"/>
                <a:sym typeface="Manrope"/>
              </a:rPr>
              <a:t>, and infographics &amp; images by </a:t>
            </a:r>
            <a:r>
              <a:rPr lang="en" sz="1200">
                <a:solidFill>
                  <a:schemeClr val="dk2"/>
                </a:solidFill>
                <a:uFill>
                  <a:noFill/>
                </a:uFill>
                <a:latin typeface="Manrope"/>
                <a:ea typeface="Manrope"/>
                <a:cs typeface="Manrope"/>
                <a:sym typeface="Manrope"/>
                <a:hlinkClick r:id="rId4">
                  <a:extLst>
                    <a:ext uri="{A12FA001-AC4F-418D-AE19-62706E023703}">
                      <ahyp:hlinkClr val="tx"/>
                    </a:ext>
                  </a:extLst>
                </a:hlinkClick>
              </a:rPr>
              <a:t>Freepik</a:t>
            </a:r>
            <a:r>
              <a:rPr lang="en" sz="1200">
                <a:solidFill>
                  <a:schemeClr val="dk2"/>
                </a:solidFill>
                <a:latin typeface="Manrope"/>
                <a:ea typeface="Manrope"/>
                <a:cs typeface="Manrope"/>
                <a:sym typeface="Manrope"/>
              </a:rPr>
              <a:t> </a:t>
            </a:r>
            <a:endParaRPr sz="1200">
              <a:solidFill>
                <a:schemeClr val="dk2"/>
              </a:solidFill>
              <a:latin typeface="Manrope"/>
              <a:ea typeface="Manrope"/>
              <a:cs typeface="Manrope"/>
              <a:sym typeface="Manrope"/>
            </a:endParaRPr>
          </a:p>
        </p:txBody>
      </p:sp>
      <p:sp>
        <p:nvSpPr>
          <p:cNvPr id="537" name="Google Shape;537;p25"/>
          <p:cNvSpPr txBox="1"/>
          <p:nvPr>
            <p:ph idx="2" type="subTitle"/>
          </p:nvPr>
        </p:nvSpPr>
        <p:spPr>
          <a:xfrm>
            <a:off x="4653600" y="2571750"/>
            <a:ext cx="3238500" cy="9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38" name="Google Shape;538;p25"/>
          <p:cNvGrpSpPr/>
          <p:nvPr/>
        </p:nvGrpSpPr>
        <p:grpSpPr>
          <a:xfrm>
            <a:off x="648775" y="-276100"/>
            <a:ext cx="1186700" cy="1185875"/>
            <a:chOff x="648775" y="-428500"/>
            <a:chExt cx="1186700" cy="1185875"/>
          </a:xfrm>
        </p:grpSpPr>
        <p:sp>
          <p:nvSpPr>
            <p:cNvPr id="539" name="Google Shape;539;p2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2432584" y="692089"/>
            <a:ext cx="1188717" cy="1188717"/>
            <a:chOff x="9030777" y="4229353"/>
            <a:chExt cx="1186700" cy="1186700"/>
          </a:xfrm>
        </p:grpSpPr>
        <p:sp>
          <p:nvSpPr>
            <p:cNvPr id="543" name="Google Shape;543;p25"/>
            <p:cNvSpPr/>
            <p:nvPr/>
          </p:nvSpPr>
          <p:spPr>
            <a:xfrm>
              <a:off x="9030777" y="4229353"/>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9126677" y="4324403"/>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9176702" y="4592103"/>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198025" y="1837300"/>
            <a:ext cx="1186700" cy="1186700"/>
            <a:chOff x="-259175" y="2903300"/>
            <a:chExt cx="1186700" cy="1186700"/>
          </a:xfrm>
        </p:grpSpPr>
        <p:sp>
          <p:nvSpPr>
            <p:cNvPr id="547" name="Google Shape;547;p25"/>
            <p:cNvSpPr/>
            <p:nvPr/>
          </p:nvSpPr>
          <p:spPr>
            <a:xfrm>
              <a:off x="-163275" y="300087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2750" y="316015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9175" y="290330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4">
    <p:spTree>
      <p:nvGrpSpPr>
        <p:cNvPr id="551" name="Shape 551"/>
        <p:cNvGrpSpPr/>
        <p:nvPr/>
      </p:nvGrpSpPr>
      <p:grpSpPr>
        <a:xfrm>
          <a:off x="0" y="0"/>
          <a:ext cx="0" cy="0"/>
          <a:chOff x="0" y="0"/>
          <a:chExt cx="0" cy="0"/>
        </a:xfrm>
      </p:grpSpPr>
      <p:grpSp>
        <p:nvGrpSpPr>
          <p:cNvPr id="552" name="Google Shape;552;p26"/>
          <p:cNvGrpSpPr/>
          <p:nvPr/>
        </p:nvGrpSpPr>
        <p:grpSpPr>
          <a:xfrm>
            <a:off x="356609" y="104789"/>
            <a:ext cx="1188717" cy="1188717"/>
            <a:chOff x="6958325" y="3643050"/>
            <a:chExt cx="1186700" cy="1186700"/>
          </a:xfrm>
        </p:grpSpPr>
        <p:sp>
          <p:nvSpPr>
            <p:cNvPr id="553" name="Google Shape;553;p26"/>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6"/>
          <p:cNvGrpSpPr/>
          <p:nvPr/>
        </p:nvGrpSpPr>
        <p:grpSpPr>
          <a:xfrm>
            <a:off x="-753625" y="2571738"/>
            <a:ext cx="1186700" cy="1185875"/>
            <a:chOff x="3991875" y="106188"/>
            <a:chExt cx="1186700" cy="1185875"/>
          </a:xfrm>
        </p:grpSpPr>
        <p:sp>
          <p:nvSpPr>
            <p:cNvPr id="557" name="Google Shape;557;p26"/>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2500112" y="4544562"/>
            <a:ext cx="1188717" cy="1188742"/>
            <a:chOff x="6012150" y="4715338"/>
            <a:chExt cx="1186700" cy="1186725"/>
          </a:xfrm>
        </p:grpSpPr>
        <p:sp>
          <p:nvSpPr>
            <p:cNvPr id="562" name="Google Shape;562;p2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4725350" y="-351000"/>
            <a:ext cx="1186700" cy="1186700"/>
            <a:chOff x="7246525" y="699125"/>
            <a:chExt cx="1186700" cy="1186700"/>
          </a:xfrm>
        </p:grpSpPr>
        <p:sp>
          <p:nvSpPr>
            <p:cNvPr id="566" name="Google Shape;566;p26"/>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8316263" y="105788"/>
            <a:ext cx="1185875" cy="1186700"/>
            <a:chOff x="1965050" y="4486750"/>
            <a:chExt cx="1185875" cy="1186700"/>
          </a:xfrm>
        </p:grpSpPr>
        <p:sp>
          <p:nvSpPr>
            <p:cNvPr id="570" name="Google Shape;570;p26"/>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8430763" y="2812075"/>
            <a:ext cx="1185875" cy="1186700"/>
            <a:chOff x="-189125" y="2266950"/>
            <a:chExt cx="1185875" cy="1186700"/>
          </a:xfrm>
        </p:grpSpPr>
        <p:sp>
          <p:nvSpPr>
            <p:cNvPr id="575" name="Google Shape;575;p26"/>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6"/>
          <p:cNvGrpSpPr/>
          <p:nvPr/>
        </p:nvGrpSpPr>
        <p:grpSpPr>
          <a:xfrm>
            <a:off x="6864975" y="4417875"/>
            <a:ext cx="1186700" cy="1185875"/>
            <a:chOff x="648775" y="-428500"/>
            <a:chExt cx="1186700" cy="1185875"/>
          </a:xfrm>
        </p:grpSpPr>
        <p:sp>
          <p:nvSpPr>
            <p:cNvPr id="581" name="Google Shape;581;p26"/>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
    <p:spTree>
      <p:nvGrpSpPr>
        <p:cNvPr id="585" name="Shape 585"/>
        <p:cNvGrpSpPr/>
        <p:nvPr/>
      </p:nvGrpSpPr>
      <p:grpSpPr>
        <a:xfrm>
          <a:off x="0" y="0"/>
          <a:ext cx="0" cy="0"/>
          <a:chOff x="0" y="0"/>
          <a:chExt cx="0" cy="0"/>
        </a:xfrm>
      </p:grpSpPr>
      <p:grpSp>
        <p:nvGrpSpPr>
          <p:cNvPr id="586" name="Google Shape;586;p27"/>
          <p:cNvGrpSpPr/>
          <p:nvPr/>
        </p:nvGrpSpPr>
        <p:grpSpPr>
          <a:xfrm>
            <a:off x="278896" y="-269327"/>
            <a:ext cx="868664" cy="868683"/>
            <a:chOff x="6012150" y="4715338"/>
            <a:chExt cx="1186700" cy="1186725"/>
          </a:xfrm>
        </p:grpSpPr>
        <p:sp>
          <p:nvSpPr>
            <p:cNvPr id="587" name="Google Shape;587;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7"/>
          <p:cNvGrpSpPr/>
          <p:nvPr/>
        </p:nvGrpSpPr>
        <p:grpSpPr>
          <a:xfrm>
            <a:off x="858218" y="1298103"/>
            <a:ext cx="868653" cy="868664"/>
            <a:chOff x="1965050" y="4486750"/>
            <a:chExt cx="1185875" cy="1186700"/>
          </a:xfrm>
        </p:grpSpPr>
        <p:sp>
          <p:nvSpPr>
            <p:cNvPr id="591" name="Google Shape;591;p27"/>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7"/>
          <p:cNvGrpSpPr/>
          <p:nvPr/>
        </p:nvGrpSpPr>
        <p:grpSpPr>
          <a:xfrm>
            <a:off x="-153787" y="3224794"/>
            <a:ext cx="867003" cy="867003"/>
            <a:chOff x="7246525" y="699125"/>
            <a:chExt cx="1186700" cy="1186700"/>
          </a:xfrm>
        </p:grpSpPr>
        <p:sp>
          <p:nvSpPr>
            <p:cNvPr id="596" name="Google Shape;596;p27"/>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7"/>
          <p:cNvGrpSpPr/>
          <p:nvPr/>
        </p:nvGrpSpPr>
        <p:grpSpPr>
          <a:xfrm>
            <a:off x="1845973" y="3732418"/>
            <a:ext cx="867003" cy="867003"/>
            <a:chOff x="8160625" y="3237175"/>
            <a:chExt cx="1186700" cy="1186700"/>
          </a:xfrm>
        </p:grpSpPr>
        <p:sp>
          <p:nvSpPr>
            <p:cNvPr id="600" name="Google Shape;600;p27"/>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7563774" y="213717"/>
            <a:ext cx="867003" cy="866400"/>
            <a:chOff x="3991875" y="106188"/>
            <a:chExt cx="1186700" cy="1185875"/>
          </a:xfrm>
        </p:grpSpPr>
        <p:sp>
          <p:nvSpPr>
            <p:cNvPr id="604" name="Google Shape;604;p27"/>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7"/>
          <p:cNvGrpSpPr/>
          <p:nvPr/>
        </p:nvGrpSpPr>
        <p:grpSpPr>
          <a:xfrm>
            <a:off x="8173146" y="2630773"/>
            <a:ext cx="868664" cy="868683"/>
            <a:chOff x="6012150" y="4715338"/>
            <a:chExt cx="1186700" cy="1186725"/>
          </a:xfrm>
        </p:grpSpPr>
        <p:sp>
          <p:nvSpPr>
            <p:cNvPr id="609" name="Google Shape;609;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7093847" y="4007339"/>
            <a:ext cx="867003" cy="866400"/>
            <a:chOff x="648775" y="-428500"/>
            <a:chExt cx="1186700" cy="1185875"/>
          </a:xfrm>
        </p:grpSpPr>
        <p:sp>
          <p:nvSpPr>
            <p:cNvPr id="613" name="Google Shape;613;p27"/>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642079" y="1692595"/>
            <a:ext cx="868653" cy="868664"/>
            <a:chOff x="-189125" y="2266950"/>
            <a:chExt cx="1185875" cy="1186700"/>
          </a:xfrm>
        </p:grpSpPr>
        <p:sp>
          <p:nvSpPr>
            <p:cNvPr id="617" name="Google Shape;617;p27"/>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3" name="Shape 623"/>
        <p:cNvGrpSpPr/>
        <p:nvPr/>
      </p:nvGrpSpPr>
      <p:grpSpPr>
        <a:xfrm>
          <a:off x="0" y="0"/>
          <a:ext cx="0" cy="0"/>
          <a:chOff x="0" y="0"/>
          <a:chExt cx="0" cy="0"/>
        </a:xfrm>
      </p:grpSpPr>
      <p:sp>
        <p:nvSpPr>
          <p:cNvPr id="624" name="Google Shape;62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5" name="Google Shape;62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8_1">
    <p:spTree>
      <p:nvGrpSpPr>
        <p:cNvPr id="627" name="Shape 627"/>
        <p:cNvGrpSpPr/>
        <p:nvPr/>
      </p:nvGrpSpPr>
      <p:grpSpPr>
        <a:xfrm>
          <a:off x="0" y="0"/>
          <a:ext cx="0" cy="0"/>
          <a:chOff x="0" y="0"/>
          <a:chExt cx="0" cy="0"/>
        </a:xfrm>
      </p:grpSpPr>
      <p:sp>
        <p:nvSpPr>
          <p:cNvPr id="628" name="Google Shape;628;p29"/>
          <p:cNvSpPr/>
          <p:nvPr/>
        </p:nvSpPr>
        <p:spPr>
          <a:xfrm>
            <a:off x="261000" y="199025"/>
            <a:ext cx="8659500" cy="474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txBox="1"/>
          <p:nvPr>
            <p:ph type="title"/>
          </p:nvPr>
        </p:nvSpPr>
        <p:spPr>
          <a:xfrm>
            <a:off x="1315950" y="1616850"/>
            <a:ext cx="2607600" cy="527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Font typeface="Montserrat"/>
              <a:buNone/>
              <a:defRPr b="1"/>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30" name="Google Shape;630;p29"/>
          <p:cNvSpPr txBox="1"/>
          <p:nvPr>
            <p:ph idx="1" type="subTitle"/>
          </p:nvPr>
        </p:nvSpPr>
        <p:spPr>
          <a:xfrm>
            <a:off x="970950" y="2424250"/>
            <a:ext cx="3297600" cy="105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a:solidFill>
                  <a:srgbClr val="000000"/>
                </a:solidFill>
              </a:defRPr>
            </a:lvl1pPr>
            <a:lvl2pPr lvl="1"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2pPr>
            <a:lvl3pPr lvl="2"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3pPr>
            <a:lvl4pPr lvl="3"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4pPr>
            <a:lvl5pPr lvl="4"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5pPr>
            <a:lvl6pPr lvl="5"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6pPr>
            <a:lvl7pPr lvl="6"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7pPr>
            <a:lvl8pPr lvl="7"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8pPr>
            <a:lvl9pPr lvl="8"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9pPr>
          </a:lstStyle>
          <a:p/>
        </p:txBody>
      </p:sp>
      <p:sp>
        <p:nvSpPr>
          <p:cNvPr id="631" name="Google Shape;6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rot="5400000">
            <a:off x="5923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idx="1" type="body"/>
          </p:nvPr>
        </p:nvSpPr>
        <p:spPr>
          <a:xfrm>
            <a:off x="732275" y="990025"/>
            <a:ext cx="7717500" cy="355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87" name="Google Shape;87;p4"/>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grpSp>
        <p:nvGrpSpPr>
          <p:cNvPr id="88" name="Google Shape;88;p4"/>
          <p:cNvGrpSpPr/>
          <p:nvPr/>
        </p:nvGrpSpPr>
        <p:grpSpPr>
          <a:xfrm>
            <a:off x="7192475" y="4545975"/>
            <a:ext cx="868664" cy="868653"/>
            <a:chOff x="7192475" y="4545975"/>
            <a:chExt cx="868664" cy="868653"/>
          </a:xfrm>
        </p:grpSpPr>
        <p:sp>
          <p:nvSpPr>
            <p:cNvPr id="89" name="Google Shape;89;p4"/>
            <p:cNvSpPr/>
            <p:nvPr/>
          </p:nvSpPr>
          <p:spPr>
            <a:xfrm>
              <a:off x="7265109" y="4619282"/>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486708" y="4784210"/>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426884" y="4845906"/>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192475" y="4545975"/>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0" y="105175"/>
            <a:ext cx="868664" cy="868653"/>
            <a:chOff x="0" y="105175"/>
            <a:chExt cx="868664" cy="868653"/>
          </a:xfrm>
        </p:grpSpPr>
        <p:sp>
          <p:nvSpPr>
            <p:cNvPr id="94" name="Google Shape;94;p4"/>
            <p:cNvSpPr/>
            <p:nvPr/>
          </p:nvSpPr>
          <p:spPr>
            <a:xfrm>
              <a:off x="70200" y="1790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89346" y="3104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0" y="1051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212350" y="3385750"/>
            <a:ext cx="868664" cy="868664"/>
            <a:chOff x="-212350" y="3385750"/>
            <a:chExt cx="868664" cy="868664"/>
          </a:xfrm>
        </p:grpSpPr>
        <p:sp>
          <p:nvSpPr>
            <p:cNvPr id="98" name="Google Shape;98;p4"/>
            <p:cNvSpPr/>
            <p:nvPr/>
          </p:nvSpPr>
          <p:spPr>
            <a:xfrm>
              <a:off x="-142159" y="3457167"/>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86107" y="3587777"/>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12350" y="33857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1217241"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5"/>
          <p:cNvSpPr txBox="1"/>
          <p:nvPr>
            <p:ph idx="2" type="subTitle"/>
          </p:nvPr>
        </p:nvSpPr>
        <p:spPr>
          <a:xfrm>
            <a:off x="4714882"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5"/>
          <p:cNvSpPr txBox="1"/>
          <p:nvPr>
            <p:ph idx="3" type="subTitle"/>
          </p:nvPr>
        </p:nvSpPr>
        <p:spPr>
          <a:xfrm>
            <a:off x="1217175"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6" name="Google Shape;106;p5"/>
          <p:cNvSpPr txBox="1"/>
          <p:nvPr>
            <p:ph idx="4" type="subTitle"/>
          </p:nvPr>
        </p:nvSpPr>
        <p:spPr>
          <a:xfrm>
            <a:off x="4714880"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7" name="Google Shape;107;p5"/>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08" name="Google Shape;108;p5"/>
          <p:cNvSpPr/>
          <p:nvPr/>
        </p:nvSpPr>
        <p:spPr>
          <a:xfrm>
            <a:off x="426799" y="809000"/>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655091" y="93962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56600" y="7375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5"/>
          <p:cNvGrpSpPr/>
          <p:nvPr/>
        </p:nvGrpSpPr>
        <p:grpSpPr>
          <a:xfrm>
            <a:off x="425088" y="4233125"/>
            <a:ext cx="868653" cy="868664"/>
            <a:chOff x="425088" y="4233125"/>
            <a:chExt cx="868653" cy="868664"/>
          </a:xfrm>
        </p:grpSpPr>
        <p:sp>
          <p:nvSpPr>
            <p:cNvPr id="112" name="Google Shape;112;p5"/>
            <p:cNvSpPr/>
            <p:nvPr/>
          </p:nvSpPr>
          <p:spPr>
            <a:xfrm>
              <a:off x="496551" y="4306380"/>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91421" y="4715970"/>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87758" y="4404651"/>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25088" y="4233125"/>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7951725" y="2049025"/>
            <a:ext cx="868664" cy="868664"/>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024358" y="2121658"/>
            <a:ext cx="724003" cy="723381"/>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197731" y="2289523"/>
            <a:ext cx="377877" cy="383385"/>
          </a:xfrm>
          <a:custGeom>
            <a:rect b="b" l="l" r="r" t="t"/>
            <a:pathLst>
              <a:path extrusionOk="0" h="20950" w="20649">
                <a:moveTo>
                  <a:pt x="10575" y="3303"/>
                </a:moveTo>
                <a:cubicBezTo>
                  <a:pt x="11242" y="3303"/>
                  <a:pt x="17246" y="3503"/>
                  <a:pt x="17246" y="10442"/>
                </a:cubicBezTo>
                <a:cubicBezTo>
                  <a:pt x="17246" y="13377"/>
                  <a:pt x="16345" y="15478"/>
                  <a:pt x="14477" y="16613"/>
                </a:cubicBezTo>
                <a:cubicBezTo>
                  <a:pt x="12976" y="17513"/>
                  <a:pt x="11342" y="17547"/>
                  <a:pt x="11008" y="17547"/>
                </a:cubicBezTo>
                <a:lnTo>
                  <a:pt x="7005" y="17547"/>
                </a:lnTo>
                <a:lnTo>
                  <a:pt x="7005" y="11676"/>
                </a:lnTo>
                <a:lnTo>
                  <a:pt x="10274" y="11676"/>
                </a:lnTo>
                <a:lnTo>
                  <a:pt x="10274" y="8340"/>
                </a:lnTo>
                <a:lnTo>
                  <a:pt x="7005" y="8340"/>
                </a:lnTo>
                <a:lnTo>
                  <a:pt x="7005" y="3303"/>
                </a:lnTo>
                <a:close/>
                <a:moveTo>
                  <a:pt x="3670" y="1"/>
                </a:moveTo>
                <a:lnTo>
                  <a:pt x="3670" y="8373"/>
                </a:lnTo>
                <a:lnTo>
                  <a:pt x="0" y="8373"/>
                </a:lnTo>
                <a:lnTo>
                  <a:pt x="0" y="11709"/>
                </a:lnTo>
                <a:lnTo>
                  <a:pt x="3670" y="11709"/>
                </a:lnTo>
                <a:lnTo>
                  <a:pt x="3670" y="20949"/>
                </a:lnTo>
                <a:lnTo>
                  <a:pt x="11008" y="20949"/>
                </a:lnTo>
                <a:cubicBezTo>
                  <a:pt x="11675" y="20949"/>
                  <a:pt x="14010" y="20816"/>
                  <a:pt x="16212" y="19481"/>
                </a:cubicBezTo>
                <a:cubicBezTo>
                  <a:pt x="18213" y="18280"/>
                  <a:pt x="20648" y="15679"/>
                  <a:pt x="20648" y="10475"/>
                </a:cubicBezTo>
                <a:cubicBezTo>
                  <a:pt x="20648" y="2169"/>
                  <a:pt x="14044" y="1"/>
                  <a:pt x="10575"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 name="Google Shape;124;p6"/>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25" name="Google Shape;125;p6"/>
          <p:cNvSpPr/>
          <p:nvPr/>
        </p:nvSpPr>
        <p:spPr>
          <a:xfrm>
            <a:off x="8066628" y="69254"/>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294894" y="19986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7996438" y="-2162"/>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678672" y="2571407"/>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900270" y="2736335"/>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840446" y="2798031"/>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606038" y="24981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632250" y="49415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851396" y="50729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562050" y="48676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idx="1" type="body"/>
          </p:nvPr>
        </p:nvSpPr>
        <p:spPr>
          <a:xfrm>
            <a:off x="713278" y="2206050"/>
            <a:ext cx="4087200" cy="1389900"/>
          </a:xfrm>
          <a:prstGeom prst="rect">
            <a:avLst/>
          </a:prstGeom>
        </p:spPr>
        <p:txBody>
          <a:bodyPr anchorCtr="0" anchor="t" bIns="91425" lIns="91425" spcFirstLastPara="1" rIns="91425" wrap="square" tIns="91425">
            <a:noAutofit/>
          </a:bodyPr>
          <a:lstStyle>
            <a:lvl1pPr indent="-330200" lvl="0" marL="457200" rtl="0" algn="r">
              <a:spcBef>
                <a:spcPts val="0"/>
              </a:spcBef>
              <a:spcAft>
                <a:spcPts val="0"/>
              </a:spcAft>
              <a:buSzPts val="1600"/>
              <a:buFont typeface="Palanquin"/>
              <a:buChar char="●"/>
              <a:defRPr/>
            </a:lvl1pPr>
            <a:lvl2pPr indent="-330200" lvl="1" marL="914400" rtl="0">
              <a:spcBef>
                <a:spcPts val="0"/>
              </a:spcBef>
              <a:spcAft>
                <a:spcPts val="0"/>
              </a:spcAft>
              <a:buSzPts val="1600"/>
              <a:buFont typeface="Palanquin"/>
              <a:buChar char="○"/>
              <a:defRPr/>
            </a:lvl2pPr>
            <a:lvl3pPr indent="-330200" lvl="2" marL="1371600" rtl="0">
              <a:spcBef>
                <a:spcPts val="0"/>
              </a:spcBef>
              <a:spcAft>
                <a:spcPts val="0"/>
              </a:spcAft>
              <a:buSzPts val="1600"/>
              <a:buFont typeface="Palanquin"/>
              <a:buChar char="■"/>
              <a:defRPr/>
            </a:lvl3pPr>
            <a:lvl4pPr indent="-330200" lvl="3" marL="1828800" rtl="0">
              <a:spcBef>
                <a:spcPts val="0"/>
              </a:spcBef>
              <a:spcAft>
                <a:spcPts val="0"/>
              </a:spcAft>
              <a:buSzPts val="1600"/>
              <a:buFont typeface="Palanquin"/>
              <a:buChar char="●"/>
              <a:defRPr/>
            </a:lvl4pPr>
            <a:lvl5pPr indent="-330200" lvl="4" marL="2286000" rtl="0">
              <a:spcBef>
                <a:spcPts val="0"/>
              </a:spcBef>
              <a:spcAft>
                <a:spcPts val="0"/>
              </a:spcAft>
              <a:buSzPts val="1600"/>
              <a:buFont typeface="Palanquin"/>
              <a:buChar char="○"/>
              <a:defRPr/>
            </a:lvl5pPr>
            <a:lvl6pPr indent="-330200" lvl="5" marL="2743200" rtl="0">
              <a:spcBef>
                <a:spcPts val="0"/>
              </a:spcBef>
              <a:spcAft>
                <a:spcPts val="0"/>
              </a:spcAft>
              <a:buSzPts val="1600"/>
              <a:buFont typeface="Palanquin"/>
              <a:buChar char="■"/>
              <a:defRPr/>
            </a:lvl6pPr>
            <a:lvl7pPr indent="-330200" lvl="6" marL="3200400" rtl="0">
              <a:spcBef>
                <a:spcPts val="0"/>
              </a:spcBef>
              <a:spcAft>
                <a:spcPts val="0"/>
              </a:spcAft>
              <a:buSzPts val="1600"/>
              <a:buFont typeface="Palanquin"/>
              <a:buChar char="●"/>
              <a:defRPr/>
            </a:lvl7pPr>
            <a:lvl8pPr indent="-330200" lvl="7" marL="3657600" rtl="0">
              <a:spcBef>
                <a:spcPts val="0"/>
              </a:spcBef>
              <a:spcAft>
                <a:spcPts val="0"/>
              </a:spcAft>
              <a:buSzPts val="1600"/>
              <a:buFont typeface="Palanquin"/>
              <a:buChar char="○"/>
              <a:defRPr/>
            </a:lvl8pPr>
            <a:lvl9pPr indent="-330200" lvl="8" marL="4114800" rtl="0">
              <a:spcBef>
                <a:spcPts val="0"/>
              </a:spcBef>
              <a:spcAft>
                <a:spcPts val="0"/>
              </a:spcAft>
              <a:buSzPts val="1600"/>
              <a:buFont typeface="Palanquin"/>
              <a:buChar char="■"/>
              <a:defRPr/>
            </a:lvl9pPr>
          </a:lstStyle>
          <a:p/>
        </p:txBody>
      </p:sp>
      <p:sp>
        <p:nvSpPr>
          <p:cNvPr id="138" name="Google Shape;138;p7"/>
          <p:cNvSpPr txBox="1"/>
          <p:nvPr>
            <p:ph type="title"/>
          </p:nvPr>
        </p:nvSpPr>
        <p:spPr>
          <a:xfrm>
            <a:off x="713225" y="1547550"/>
            <a:ext cx="4087200" cy="658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39" name="Google Shape;139;p7"/>
          <p:cNvSpPr/>
          <p:nvPr/>
        </p:nvSpPr>
        <p:spPr>
          <a:xfrm>
            <a:off x="4721908" y="4672073"/>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859267" y="4851515"/>
            <a:ext cx="456018" cy="383293"/>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649275" y="4599425"/>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92525" y="42407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65206" y="43134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05698" y="45661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294106" y="46692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276" y="1535033"/>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0866" y="166636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8475" y="146112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286849" y="-153025"/>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515141" y="-22400"/>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216650" y="-2244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3" name="Shape 153"/>
        <p:cNvGrpSpPr/>
        <p:nvPr/>
      </p:nvGrpSpPr>
      <p:grpSpPr>
        <a:xfrm>
          <a:off x="0" y="0"/>
          <a:ext cx="0" cy="0"/>
          <a:chOff x="0" y="0"/>
          <a:chExt cx="0" cy="0"/>
        </a:xfrm>
      </p:grpSpPr>
      <p:sp>
        <p:nvSpPr>
          <p:cNvPr id="154" name="Google Shape;154;p8"/>
          <p:cNvSpPr/>
          <p:nvPr/>
        </p:nvSpPr>
        <p:spPr>
          <a:xfrm>
            <a:off x="356550" y="285750"/>
            <a:ext cx="8430900" cy="457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ph type="title"/>
          </p:nvPr>
        </p:nvSpPr>
        <p:spPr>
          <a:xfrm>
            <a:off x="988550" y="1358475"/>
            <a:ext cx="7164000" cy="171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72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6" name="Google Shape;156;p8"/>
          <p:cNvSpPr txBox="1"/>
          <p:nvPr>
            <p:ph idx="1" type="subTitle"/>
          </p:nvPr>
        </p:nvSpPr>
        <p:spPr>
          <a:xfrm>
            <a:off x="1879051" y="3436075"/>
            <a:ext cx="5385900" cy="7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7" name="Google Shape;157;p8"/>
          <p:cNvGrpSpPr/>
          <p:nvPr/>
        </p:nvGrpSpPr>
        <p:grpSpPr>
          <a:xfrm>
            <a:off x="278893" y="285753"/>
            <a:ext cx="868653" cy="868664"/>
            <a:chOff x="1174163" y="3103758"/>
            <a:chExt cx="1185875" cy="1186700"/>
          </a:xfrm>
        </p:grpSpPr>
        <p:sp>
          <p:nvSpPr>
            <p:cNvPr id="158" name="Google Shape;158;p8"/>
            <p:cNvSpPr/>
            <p:nvPr/>
          </p:nvSpPr>
          <p:spPr>
            <a:xfrm>
              <a:off x="1174163" y="3103758"/>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1273388" y="3202983"/>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465188" y="3526558"/>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449363" y="3668333"/>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249037" y="3415294"/>
            <a:ext cx="867003" cy="867003"/>
            <a:chOff x="7116153" y="959870"/>
            <a:chExt cx="1186700" cy="1186700"/>
          </a:xfrm>
        </p:grpSpPr>
        <p:sp>
          <p:nvSpPr>
            <p:cNvPr id="163" name="Google Shape;163;p8"/>
            <p:cNvSpPr/>
            <p:nvPr/>
          </p:nvSpPr>
          <p:spPr>
            <a:xfrm>
              <a:off x="7212053" y="105744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08078" y="121672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116153" y="95987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1312573" y="4599418"/>
            <a:ext cx="867003" cy="867003"/>
            <a:chOff x="7430540" y="4423871"/>
            <a:chExt cx="1186700" cy="1186700"/>
          </a:xfrm>
        </p:grpSpPr>
        <p:sp>
          <p:nvSpPr>
            <p:cNvPr id="167" name="Google Shape;167;p8"/>
            <p:cNvSpPr/>
            <p:nvPr/>
          </p:nvSpPr>
          <p:spPr>
            <a:xfrm>
              <a:off x="7430540"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29765"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58265"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8"/>
          <p:cNvSpPr/>
          <p:nvPr/>
        </p:nvSpPr>
        <p:spPr>
          <a:xfrm>
            <a:off x="8069768" y="286832"/>
            <a:ext cx="722015" cy="721997"/>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285459" y="437318"/>
            <a:ext cx="340587" cy="406396"/>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225130" y="499455"/>
            <a:ext cx="382652" cy="261409"/>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997274" y="213717"/>
            <a:ext cx="867003" cy="866400"/>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245779" y="4237737"/>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375800" y="4398228"/>
            <a:ext cx="456018" cy="383312"/>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173146" y="4165086"/>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grpSp>
        <p:nvGrpSpPr>
          <p:cNvPr id="179" name="Google Shape;179;p9"/>
          <p:cNvGrpSpPr/>
          <p:nvPr/>
        </p:nvGrpSpPr>
        <p:grpSpPr>
          <a:xfrm>
            <a:off x="278896" y="-269327"/>
            <a:ext cx="868664" cy="868683"/>
            <a:chOff x="6012150" y="4715338"/>
            <a:chExt cx="1186700" cy="1186725"/>
          </a:xfrm>
        </p:grpSpPr>
        <p:sp>
          <p:nvSpPr>
            <p:cNvPr id="180" name="Google Shape;180;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a:off x="858218" y="1298103"/>
            <a:ext cx="868653" cy="868664"/>
            <a:chOff x="1965050" y="4486750"/>
            <a:chExt cx="1185875" cy="1186700"/>
          </a:xfrm>
        </p:grpSpPr>
        <p:sp>
          <p:nvSpPr>
            <p:cNvPr id="184" name="Google Shape;184;p9"/>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153787" y="3224794"/>
            <a:ext cx="867003" cy="867003"/>
            <a:chOff x="7246525" y="699125"/>
            <a:chExt cx="1186700" cy="1186700"/>
          </a:xfrm>
        </p:grpSpPr>
        <p:sp>
          <p:nvSpPr>
            <p:cNvPr id="189" name="Google Shape;189;p9"/>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9"/>
          <p:cNvGrpSpPr/>
          <p:nvPr/>
        </p:nvGrpSpPr>
        <p:grpSpPr>
          <a:xfrm>
            <a:off x="1845973" y="3732418"/>
            <a:ext cx="867003" cy="867003"/>
            <a:chOff x="8160625" y="3237175"/>
            <a:chExt cx="1186700" cy="1186700"/>
          </a:xfrm>
        </p:grpSpPr>
        <p:sp>
          <p:nvSpPr>
            <p:cNvPr id="193" name="Google Shape;193;p9"/>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7563774" y="213717"/>
            <a:ext cx="867003" cy="866400"/>
            <a:chOff x="3991875" y="106188"/>
            <a:chExt cx="1186700" cy="1185875"/>
          </a:xfrm>
        </p:grpSpPr>
        <p:sp>
          <p:nvSpPr>
            <p:cNvPr id="197" name="Google Shape;197;p9"/>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8173146" y="2630773"/>
            <a:ext cx="868664" cy="868683"/>
            <a:chOff x="6012150" y="4715338"/>
            <a:chExt cx="1186700" cy="1186725"/>
          </a:xfrm>
        </p:grpSpPr>
        <p:sp>
          <p:nvSpPr>
            <p:cNvPr id="202" name="Google Shape;202;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7093847" y="4007339"/>
            <a:ext cx="867003" cy="866400"/>
            <a:chOff x="648775" y="-428500"/>
            <a:chExt cx="1186700" cy="1185875"/>
          </a:xfrm>
        </p:grpSpPr>
        <p:sp>
          <p:nvSpPr>
            <p:cNvPr id="206" name="Google Shape;206;p9"/>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6642079" y="1692595"/>
            <a:ext cx="868653" cy="868664"/>
            <a:chOff x="-189125" y="2266950"/>
            <a:chExt cx="1185875" cy="1186700"/>
          </a:xfrm>
        </p:grpSpPr>
        <p:sp>
          <p:nvSpPr>
            <p:cNvPr id="210" name="Google Shape;210;p9"/>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9"/>
          <p:cNvSpPr/>
          <p:nvPr/>
        </p:nvSpPr>
        <p:spPr>
          <a:xfrm>
            <a:off x="2140575" y="-86152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ph idx="1" type="subTitle"/>
          </p:nvPr>
        </p:nvSpPr>
        <p:spPr>
          <a:xfrm>
            <a:off x="2578132" y="2740138"/>
            <a:ext cx="39879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FFFFFF"/>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 name="Google Shape;217;p9"/>
          <p:cNvSpPr txBox="1"/>
          <p:nvPr>
            <p:ph type="title"/>
          </p:nvPr>
        </p:nvSpPr>
        <p:spPr>
          <a:xfrm>
            <a:off x="2577975" y="1470663"/>
            <a:ext cx="3987900" cy="116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txBox="1"/>
          <p:nvPr>
            <p:ph idx="1" type="body"/>
          </p:nvPr>
        </p:nvSpPr>
        <p:spPr>
          <a:xfrm>
            <a:off x="2013900" y="1080125"/>
            <a:ext cx="5116200" cy="1294500"/>
          </a:xfrm>
          <a:prstGeom prst="rect">
            <a:avLst/>
          </a:prstGeom>
        </p:spPr>
        <p:txBody>
          <a:bodyPr anchorCtr="0" anchor="ctr" bIns="91425" lIns="91425" spcFirstLastPara="1" rIns="91425" wrap="square" tIns="91425">
            <a:noAutofit/>
          </a:bodyPr>
          <a:lstStyle>
            <a:lvl1pPr indent="-457200" lvl="0" marL="457200" rtl="0" algn="ctr">
              <a:lnSpc>
                <a:spcPct val="90000"/>
              </a:lnSpc>
              <a:spcBef>
                <a:spcPts val="0"/>
              </a:spcBef>
              <a:spcAft>
                <a:spcPts val="0"/>
              </a:spcAft>
              <a:buClr>
                <a:schemeClr val="dk1"/>
              </a:buClr>
              <a:buSzPts val="3600"/>
              <a:buFont typeface="Alata"/>
              <a:buChar char="●"/>
              <a:defRPr b="1" sz="3600">
                <a:solidFill>
                  <a:schemeClr val="dk1"/>
                </a:solidFill>
                <a:latin typeface="Aldrich"/>
                <a:ea typeface="Aldrich"/>
                <a:cs typeface="Aldrich"/>
                <a:sym typeface="Aldrich"/>
              </a:defRPr>
            </a:lvl1pPr>
            <a:lvl2pPr indent="-457200" lvl="1" marL="914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2pPr>
            <a:lvl3pPr indent="-457200" lvl="2" marL="1371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3pPr>
            <a:lvl4pPr indent="-457200" lvl="3" marL="1828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4pPr>
            <a:lvl5pPr indent="-457200" lvl="4" marL="22860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5pPr>
            <a:lvl6pPr indent="-457200" lvl="5" marL="27432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6pPr>
            <a:lvl7pPr indent="-457200" lvl="6" marL="3200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7pPr>
            <a:lvl8pPr indent="-457200" lvl="7" marL="3657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8pPr>
            <a:lvl9pPr indent="-457200" lvl="8" marL="4114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9pPr>
          </a:lstStyle>
          <a:p/>
        </p:txBody>
      </p:sp>
      <p:sp>
        <p:nvSpPr>
          <p:cNvPr id="221" name="Google Shape;221;p10"/>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0"/>
          <p:cNvGrpSpPr/>
          <p:nvPr/>
        </p:nvGrpSpPr>
        <p:grpSpPr>
          <a:xfrm>
            <a:off x="858218" y="1298103"/>
            <a:ext cx="868653" cy="868664"/>
            <a:chOff x="1965050" y="4486750"/>
            <a:chExt cx="1185875" cy="1186700"/>
          </a:xfrm>
        </p:grpSpPr>
        <p:sp>
          <p:nvSpPr>
            <p:cNvPr id="223" name="Google Shape;223;p10"/>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0"/>
          <p:cNvGrpSpPr/>
          <p:nvPr/>
        </p:nvGrpSpPr>
        <p:grpSpPr>
          <a:xfrm>
            <a:off x="-153787" y="3224794"/>
            <a:ext cx="867003" cy="867003"/>
            <a:chOff x="7246525" y="699125"/>
            <a:chExt cx="1186700" cy="1186700"/>
          </a:xfrm>
        </p:grpSpPr>
        <p:sp>
          <p:nvSpPr>
            <p:cNvPr id="228" name="Google Shape;228;p10"/>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0"/>
          <p:cNvGrpSpPr/>
          <p:nvPr/>
        </p:nvGrpSpPr>
        <p:grpSpPr>
          <a:xfrm>
            <a:off x="1845973" y="4189618"/>
            <a:ext cx="867003" cy="867003"/>
            <a:chOff x="8160625" y="3862962"/>
            <a:chExt cx="1186700" cy="1186700"/>
          </a:xfrm>
        </p:grpSpPr>
        <p:sp>
          <p:nvSpPr>
            <p:cNvPr id="232" name="Google Shape;232;p10"/>
            <p:cNvSpPr/>
            <p:nvPr/>
          </p:nvSpPr>
          <p:spPr>
            <a:xfrm>
              <a:off x="8160625" y="3862962"/>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8259850" y="3962187"/>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488350" y="4174012"/>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Aldrich"/>
                <a:ea typeface="Aldrich"/>
                <a:cs typeface="Aldrich"/>
                <a:sym typeface="Aldrich"/>
              </a:defRPr>
            </a:lvl1pPr>
            <a:lvl2pPr lvl="1">
              <a:buNone/>
              <a:defRPr>
                <a:solidFill>
                  <a:schemeClr val="dk1"/>
                </a:solidFill>
                <a:latin typeface="Aldrich"/>
                <a:ea typeface="Aldrich"/>
                <a:cs typeface="Aldrich"/>
                <a:sym typeface="Aldrich"/>
              </a:defRPr>
            </a:lvl2pPr>
            <a:lvl3pPr lvl="2">
              <a:buNone/>
              <a:defRPr>
                <a:solidFill>
                  <a:schemeClr val="dk1"/>
                </a:solidFill>
                <a:latin typeface="Aldrich"/>
                <a:ea typeface="Aldrich"/>
                <a:cs typeface="Aldrich"/>
                <a:sym typeface="Aldrich"/>
              </a:defRPr>
            </a:lvl3pPr>
            <a:lvl4pPr lvl="3">
              <a:buNone/>
              <a:defRPr>
                <a:solidFill>
                  <a:schemeClr val="dk1"/>
                </a:solidFill>
                <a:latin typeface="Aldrich"/>
                <a:ea typeface="Aldrich"/>
                <a:cs typeface="Aldrich"/>
                <a:sym typeface="Aldrich"/>
              </a:defRPr>
            </a:lvl4pPr>
            <a:lvl5pPr lvl="4">
              <a:buNone/>
              <a:defRPr>
                <a:solidFill>
                  <a:schemeClr val="dk1"/>
                </a:solidFill>
                <a:latin typeface="Aldrich"/>
                <a:ea typeface="Aldrich"/>
                <a:cs typeface="Aldrich"/>
                <a:sym typeface="Aldrich"/>
              </a:defRPr>
            </a:lvl5pPr>
            <a:lvl6pPr lvl="5">
              <a:buNone/>
              <a:defRPr>
                <a:solidFill>
                  <a:schemeClr val="dk1"/>
                </a:solidFill>
                <a:latin typeface="Aldrich"/>
                <a:ea typeface="Aldrich"/>
                <a:cs typeface="Aldrich"/>
                <a:sym typeface="Aldrich"/>
              </a:defRPr>
            </a:lvl6pPr>
            <a:lvl7pPr lvl="6">
              <a:buNone/>
              <a:defRPr>
                <a:solidFill>
                  <a:schemeClr val="dk1"/>
                </a:solidFill>
                <a:latin typeface="Aldrich"/>
                <a:ea typeface="Aldrich"/>
                <a:cs typeface="Aldrich"/>
                <a:sym typeface="Aldrich"/>
              </a:defRPr>
            </a:lvl7pPr>
            <a:lvl8pPr lvl="7">
              <a:buNone/>
              <a:defRPr>
                <a:solidFill>
                  <a:schemeClr val="dk1"/>
                </a:solidFill>
                <a:latin typeface="Aldrich"/>
                <a:ea typeface="Aldrich"/>
                <a:cs typeface="Aldrich"/>
                <a:sym typeface="Aldrich"/>
              </a:defRPr>
            </a:lvl8pPr>
            <a:lvl9pPr lvl="8">
              <a:buNone/>
              <a:defRPr>
                <a:solidFill>
                  <a:schemeClr val="dk1"/>
                </a:solidFill>
                <a:latin typeface="Aldrich"/>
                <a:ea typeface="Aldrich"/>
                <a:cs typeface="Aldrich"/>
                <a:sym typeface="Aldric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39496"/>
            <a:ext cx="7717500" cy="47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ldrich"/>
              <a:buNone/>
              <a:defRPr sz="3600">
                <a:solidFill>
                  <a:schemeClr val="dk1"/>
                </a:solidFill>
                <a:latin typeface="Aldrich"/>
                <a:ea typeface="Aldrich"/>
                <a:cs typeface="Aldrich"/>
                <a:sym typeface="Aldrich"/>
              </a:defRPr>
            </a:lvl1pPr>
            <a:lvl2pPr lvl="1"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2pPr>
            <a:lvl3pPr lvl="2"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3pPr>
            <a:lvl4pPr lvl="3"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4pPr>
            <a:lvl5pPr lvl="4"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5pPr>
            <a:lvl6pPr lvl="5"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6pPr>
            <a:lvl7pPr lvl="6"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7pPr>
            <a:lvl8pPr lvl="7"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8pPr>
            <a:lvl9pPr lvl="8"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32" y="1152475"/>
            <a:ext cx="7717500" cy="32277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1pPr>
            <a:lvl2pPr indent="-330200" lvl="1" marL="914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2pPr>
            <a:lvl3pPr indent="-330200" lvl="2" marL="1371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3pPr>
            <a:lvl4pPr indent="-330200" lvl="3" marL="1828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4pPr>
            <a:lvl5pPr indent="-330200" lvl="4" marL="22860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5pPr>
            <a:lvl6pPr indent="-330200" lvl="5" marL="2743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6pPr>
            <a:lvl7pPr indent="-330200" lvl="6" marL="3200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7pPr>
            <a:lvl8pPr indent="-330200" lvl="7" marL="3657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8pPr>
            <a:lvl9pPr indent="-330200" lvl="8" marL="4114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anrope"/>
                <a:ea typeface="Manrope"/>
                <a:cs typeface="Manrope"/>
                <a:sym typeface="Manrope"/>
              </a:defRPr>
            </a:lvl1pPr>
            <a:lvl2pPr lvl="1" algn="r">
              <a:buNone/>
              <a:defRPr sz="1300">
                <a:solidFill>
                  <a:schemeClr val="dk2"/>
                </a:solidFill>
                <a:latin typeface="Manrope"/>
                <a:ea typeface="Manrope"/>
                <a:cs typeface="Manrope"/>
                <a:sym typeface="Manrope"/>
              </a:defRPr>
            </a:lvl2pPr>
            <a:lvl3pPr lvl="2" algn="r">
              <a:buNone/>
              <a:defRPr sz="1300">
                <a:solidFill>
                  <a:schemeClr val="dk2"/>
                </a:solidFill>
                <a:latin typeface="Manrope"/>
                <a:ea typeface="Manrope"/>
                <a:cs typeface="Manrope"/>
                <a:sym typeface="Manrope"/>
              </a:defRPr>
            </a:lvl3pPr>
            <a:lvl4pPr lvl="3" algn="r">
              <a:buNone/>
              <a:defRPr sz="1300">
                <a:solidFill>
                  <a:schemeClr val="dk2"/>
                </a:solidFill>
                <a:latin typeface="Manrope"/>
                <a:ea typeface="Manrope"/>
                <a:cs typeface="Manrope"/>
                <a:sym typeface="Manrope"/>
              </a:defRPr>
            </a:lvl4pPr>
            <a:lvl5pPr lvl="4" algn="r">
              <a:buNone/>
              <a:defRPr sz="1300">
                <a:solidFill>
                  <a:schemeClr val="dk2"/>
                </a:solidFill>
                <a:latin typeface="Manrope"/>
                <a:ea typeface="Manrope"/>
                <a:cs typeface="Manrope"/>
                <a:sym typeface="Manrope"/>
              </a:defRPr>
            </a:lvl5pPr>
            <a:lvl6pPr lvl="5" algn="r">
              <a:buNone/>
              <a:defRPr sz="1300">
                <a:solidFill>
                  <a:schemeClr val="dk2"/>
                </a:solidFill>
                <a:latin typeface="Manrope"/>
                <a:ea typeface="Manrope"/>
                <a:cs typeface="Manrope"/>
                <a:sym typeface="Manrope"/>
              </a:defRPr>
            </a:lvl6pPr>
            <a:lvl7pPr lvl="6" algn="r">
              <a:buNone/>
              <a:defRPr sz="1300">
                <a:solidFill>
                  <a:schemeClr val="dk2"/>
                </a:solidFill>
                <a:latin typeface="Manrope"/>
                <a:ea typeface="Manrope"/>
                <a:cs typeface="Manrope"/>
                <a:sym typeface="Manrope"/>
              </a:defRPr>
            </a:lvl7pPr>
            <a:lvl8pPr lvl="7" algn="r">
              <a:buNone/>
              <a:defRPr sz="1300">
                <a:solidFill>
                  <a:schemeClr val="dk2"/>
                </a:solidFill>
                <a:latin typeface="Manrope"/>
                <a:ea typeface="Manrope"/>
                <a:cs typeface="Manrope"/>
                <a:sym typeface="Manrope"/>
              </a:defRPr>
            </a:lvl8pPr>
            <a:lvl9pPr lvl="8" algn="r">
              <a:buNone/>
              <a:defRPr sz="1300">
                <a:solidFill>
                  <a:schemeClr val="dk2"/>
                </a:solidFill>
                <a:latin typeface="Manrope"/>
                <a:ea typeface="Manrope"/>
                <a:cs typeface="Manrope"/>
                <a:sym typeface="Manrop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lykjohn/UChicago-Summer-Session-2022/blob/main/Week3/Week%203%20Lecture%20Source%20Code.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towardsdatascience.com/understanding-the-bias-variance-tradeoff-165e6942b22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3.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37.png"/><Relationship Id="rId6"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6.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8.png"/><Relationship Id="rId4" Type="http://schemas.openxmlformats.org/officeDocument/2006/relationships/image" Target="../media/image54.png"/><Relationship Id="rId5"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1.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0.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3.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lykjohn/UChicago-Summer-Session-2022/blob/main/Week3/Week%203%20Lab.ipynb" TargetMode="External"/><Relationship Id="rId4" Type="http://schemas.openxmlformats.org/officeDocument/2006/relationships/hyperlink" Target="mailto:lykjohn@umich.edu" TargetMode="External"/><Relationship Id="rId5" Type="http://schemas.openxmlformats.org/officeDocument/2006/relationships/hyperlink" Target="mailto:shunqi@uchicago.edu" TargetMode="External"/><Relationship Id="rId6" Type="http://schemas.openxmlformats.org/officeDocument/2006/relationships/hyperlink" Target="mailto:ericsclee@uchicago.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nvSpPr>
        <p:spPr>
          <a:xfrm>
            <a:off x="19200" y="1078825"/>
            <a:ext cx="9105600" cy="26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Machine Learning: Regression</a:t>
            </a:r>
            <a:endParaRPr b="1" sz="4000">
              <a:solidFill>
                <a:srgbClr val="FFFFFF"/>
              </a:solidFill>
              <a:latin typeface="Poppins"/>
              <a:ea typeface="Poppins"/>
              <a:cs typeface="Poppins"/>
              <a:sym typeface="Poppins"/>
            </a:endParaRPr>
          </a:p>
          <a:p>
            <a:pPr indent="0" lvl="0" marL="0" rtl="0" algn="ctr">
              <a:spcBef>
                <a:spcPts val="0"/>
              </a:spcBef>
              <a:spcAft>
                <a:spcPts val="0"/>
              </a:spcAft>
              <a:buNone/>
            </a:pPr>
            <a:r>
              <a:t/>
            </a:r>
            <a:endParaRPr sz="3900">
              <a:solidFill>
                <a:srgbClr val="FFFFFF"/>
              </a:solidFill>
              <a:latin typeface="Poppins"/>
              <a:ea typeface="Poppins"/>
              <a:cs typeface="Poppins"/>
              <a:sym typeface="Poppins"/>
            </a:endParaRPr>
          </a:p>
          <a:p>
            <a:pPr indent="0" lvl="0" marL="0" rtl="0" algn="ctr">
              <a:spcBef>
                <a:spcPts val="0"/>
              </a:spcBef>
              <a:spcAft>
                <a:spcPts val="0"/>
              </a:spcAft>
              <a:buNone/>
            </a:pPr>
            <a:r>
              <a:rPr lang="en" sz="1800">
                <a:solidFill>
                  <a:srgbClr val="FFFFFF"/>
                </a:solidFill>
                <a:latin typeface="Poppins"/>
                <a:ea typeface="Poppins"/>
                <a:cs typeface="Poppins"/>
                <a:sym typeface="Poppins"/>
              </a:rPr>
              <a:t>Week 3: July 18th, 2022 - July 22th, 2022</a:t>
            </a:r>
            <a:endParaRPr sz="1800">
              <a:solidFill>
                <a:srgbClr val="FFFFFF"/>
              </a:solidFill>
              <a:latin typeface="Poppins"/>
              <a:ea typeface="Poppins"/>
              <a:cs typeface="Poppins"/>
              <a:sym typeface="Poppins"/>
            </a:endParaRPr>
          </a:p>
          <a:p>
            <a:pPr indent="0" lvl="0" marL="0" rtl="0" algn="ctr">
              <a:spcBef>
                <a:spcPts val="0"/>
              </a:spcBef>
              <a:spcAft>
                <a:spcPts val="0"/>
              </a:spcAft>
              <a:buNone/>
            </a:pPr>
            <a:r>
              <a:t/>
            </a:r>
            <a:endParaRPr sz="1600">
              <a:solidFill>
                <a:srgbClr val="FFFFFF"/>
              </a:solidFill>
              <a:latin typeface="Poppins"/>
              <a:ea typeface="Poppins"/>
              <a:cs typeface="Poppins"/>
              <a:sym typeface="Poppins"/>
            </a:endParaRPr>
          </a:p>
          <a:p>
            <a:pPr indent="0" lvl="0" marL="0" rtl="0" algn="ctr">
              <a:spcBef>
                <a:spcPts val="0"/>
              </a:spcBef>
              <a:spcAft>
                <a:spcPts val="0"/>
              </a:spcAft>
              <a:buNone/>
            </a:pPr>
            <a:r>
              <a:rPr lang="en" sz="1800" u="sng">
                <a:solidFill>
                  <a:srgbClr val="FF00FF"/>
                </a:solidFill>
                <a:latin typeface="Poppins"/>
                <a:ea typeface="Poppins"/>
                <a:cs typeface="Poppins"/>
                <a:sym typeface="Poppins"/>
                <a:hlinkClick r:id="rId3">
                  <a:extLst>
                    <a:ext uri="{A12FA001-AC4F-418D-AE19-62706E023703}">
                      <ahyp:hlinkClr val="tx"/>
                    </a:ext>
                  </a:extLst>
                </a:hlinkClick>
              </a:rPr>
              <a:t>[Source Code Link Here]</a:t>
            </a:r>
            <a:endParaRPr sz="4100">
              <a:solidFill>
                <a:srgbClr val="FF00FF"/>
              </a:solidFill>
              <a:latin typeface="Poppins"/>
              <a:ea typeface="Poppins"/>
              <a:cs typeface="Poppins"/>
              <a:sym typeface="Poppins"/>
            </a:endParaRPr>
          </a:p>
        </p:txBody>
      </p:sp>
      <p:sp>
        <p:nvSpPr>
          <p:cNvPr id="637" name="Google Shape;637;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 visually describe the model fit?</a:t>
            </a:r>
            <a:endParaRPr sz="2400"/>
          </a:p>
        </p:txBody>
      </p:sp>
      <p:sp>
        <p:nvSpPr>
          <p:cNvPr id="710" name="Google Shape;710;p39"/>
          <p:cNvSpPr txBox="1"/>
          <p:nvPr/>
        </p:nvSpPr>
        <p:spPr>
          <a:xfrm>
            <a:off x="2875350" y="2388350"/>
            <a:ext cx="33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3.2.1 Randomly-generated data 2D (with linear line)</a:t>
            </a:r>
            <a:endParaRPr sz="9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11" name="Google Shape;7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2" name="Google Shape;712;p39"/>
          <p:cNvPicPr preferRelativeResize="0"/>
          <p:nvPr/>
        </p:nvPicPr>
        <p:blipFill>
          <a:blip r:embed="rId3">
            <a:alphaModFix/>
          </a:blip>
          <a:stretch>
            <a:fillRect/>
          </a:stretch>
        </p:blipFill>
        <p:spPr>
          <a:xfrm>
            <a:off x="2672050" y="688025"/>
            <a:ext cx="3799901" cy="1700325"/>
          </a:xfrm>
          <a:prstGeom prst="rect">
            <a:avLst/>
          </a:prstGeom>
          <a:noFill/>
          <a:ln>
            <a:noFill/>
          </a:ln>
        </p:spPr>
      </p:pic>
      <p:sp>
        <p:nvSpPr>
          <p:cNvPr id="713" name="Google Shape;713;p39"/>
          <p:cNvSpPr txBox="1"/>
          <p:nvPr/>
        </p:nvSpPr>
        <p:spPr>
          <a:xfrm>
            <a:off x="0" y="2642850"/>
            <a:ext cx="8400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Direction: </a:t>
            </a:r>
            <a:r>
              <a:rPr lang="en">
                <a:solidFill>
                  <a:srgbClr val="F2F2F2"/>
                </a:solidFill>
                <a:latin typeface="Montserrat"/>
                <a:ea typeface="Montserrat"/>
                <a:cs typeface="Montserrat"/>
                <a:sym typeface="Montserrat"/>
              </a:rPr>
              <a:t>positive association between x and Y.</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Linearity: </a:t>
            </a:r>
            <a:r>
              <a:rPr lang="en">
                <a:solidFill>
                  <a:srgbClr val="F2F2F2"/>
                </a:solidFill>
                <a:latin typeface="Montserrat"/>
                <a:ea typeface="Montserrat"/>
                <a:cs typeface="Montserrat"/>
                <a:sym typeface="Montserrat"/>
              </a:rPr>
              <a:t>a moderate to strong linear relationship is observed because a linear line can be fitted through the points.</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Strength: </a:t>
            </a:r>
            <a:r>
              <a:rPr lang="en">
                <a:solidFill>
                  <a:srgbClr val="F2F2F2"/>
                </a:solidFill>
                <a:latin typeface="Montserrat"/>
                <a:ea typeface="Montserrat"/>
                <a:cs typeface="Montserrat"/>
                <a:sym typeface="Montserrat"/>
              </a:rPr>
              <a:t>a fairly</a:t>
            </a:r>
            <a:r>
              <a:rPr b="1" lang="en">
                <a:solidFill>
                  <a:srgbClr val="F2F2F2"/>
                </a:solidFill>
                <a:latin typeface="Montserrat"/>
                <a:ea typeface="Montserrat"/>
                <a:cs typeface="Montserrat"/>
                <a:sym typeface="Montserrat"/>
              </a:rPr>
              <a:t> </a:t>
            </a:r>
            <a:r>
              <a:rPr lang="en">
                <a:solidFill>
                  <a:srgbClr val="F2F2F2"/>
                </a:solidFill>
                <a:latin typeface="Montserrat"/>
                <a:ea typeface="Montserrat"/>
                <a:cs typeface="Montserrat"/>
                <a:sym typeface="Montserrat"/>
              </a:rPr>
              <a:t>strong relationship exists because the data points are close </a:t>
            </a:r>
            <a:r>
              <a:rPr lang="en">
                <a:solidFill>
                  <a:srgbClr val="F2F2F2"/>
                </a:solidFill>
                <a:latin typeface="Montserrat"/>
                <a:ea typeface="Montserrat"/>
                <a:cs typeface="Montserrat"/>
                <a:sym typeface="Montserrat"/>
              </a:rPr>
              <a:t>enough</a:t>
            </a:r>
            <a:r>
              <a:rPr lang="en">
                <a:solidFill>
                  <a:srgbClr val="F2F2F2"/>
                </a:solidFill>
                <a:latin typeface="Montserrat"/>
                <a:ea typeface="Montserrat"/>
                <a:cs typeface="Montserrat"/>
                <a:sym typeface="Montserrat"/>
              </a:rPr>
              <a:t> to surround the linear line.</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Outliers:</a:t>
            </a:r>
            <a:r>
              <a:rPr lang="en">
                <a:solidFill>
                  <a:srgbClr val="F2F2F2"/>
                </a:solidFill>
                <a:latin typeface="Montserrat"/>
                <a:ea typeface="Montserrat"/>
                <a:cs typeface="Montserrat"/>
                <a:sym typeface="Montserrat"/>
              </a:rPr>
              <a:t> potential outliers are circled in red.</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Clusters: </a:t>
            </a:r>
            <a:r>
              <a:rPr lang="en">
                <a:solidFill>
                  <a:srgbClr val="F2F2F2"/>
                </a:solidFill>
                <a:latin typeface="Montserrat"/>
                <a:ea typeface="Montserrat"/>
                <a:cs typeface="Montserrat"/>
                <a:sym typeface="Montserrat"/>
              </a:rPr>
              <a:t>no major clusters because all data points packed closely in one group.</a:t>
            </a:r>
            <a:endParaRPr>
              <a:solidFill>
                <a:srgbClr val="F2F2F2"/>
              </a:solidFill>
              <a:latin typeface="Montserrat"/>
              <a:ea typeface="Montserrat"/>
              <a:cs typeface="Montserrat"/>
              <a:sym typeface="Montserrat"/>
            </a:endParaRPr>
          </a:p>
        </p:txBody>
      </p:sp>
      <p:sp>
        <p:nvSpPr>
          <p:cNvPr id="714" name="Google Shape;714;p39"/>
          <p:cNvSpPr/>
          <p:nvPr/>
        </p:nvSpPr>
        <p:spPr>
          <a:xfrm>
            <a:off x="6176675" y="7628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827475" y="15449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015050" y="15449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00075" y="20417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723" name="Google Shape;723;p40"/>
          <p:cNvSpPr txBox="1"/>
          <p:nvPr/>
        </p:nvSpPr>
        <p:spPr>
          <a:xfrm>
            <a:off x="76275" y="762875"/>
            <a:ext cx="92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simple regression model defines a linear functional relationship between one continuous outcome variable and one input variable that takes on the following form:</a:t>
            </a:r>
            <a:endParaRPr sz="1600">
              <a:solidFill>
                <a:schemeClr val="dk2"/>
              </a:solidFill>
              <a:latin typeface="Poppins"/>
              <a:ea typeface="Poppins"/>
              <a:cs typeface="Poppins"/>
              <a:sym typeface="Poppins"/>
            </a:endParaRPr>
          </a:p>
        </p:txBody>
      </p:sp>
      <p:pic>
        <p:nvPicPr>
          <p:cNvPr descr="{&quot;backgroundColor&quot;:&quot;#2D6740&quot;,&quot;id&quot;:&quot;1&quot;,&quot;aid&quot;:null,&quot;code&quot;:&quot;\\begin{lalign*}\n&amp;{y_{t}=\\beta_{0}+\\beta_{1}x_{t}+\\epsilon_{t}\\text{,}\\;\\text{where}}\\\\\n&amp;{}\\\\\n&amp;{y_{t}\\;\\text{represents}\\;\\text{the}\\;\\text{observed}\\;\\text{outcome}\\;\\text{at}\\;\\text{time}\\;t}\\\\\n&amp;{\\beta_{0}\\,\\text{represents}\\;\\text{the}\\;\\text{y-intercept}\\text{,}\\;\\text{or}\\;y\\,\\text{value}\\,\\text{whe}\\text{n}\\;x=0}\\\\\n&amp;{\\beta_{1}\\,\\text{represents}\\;\\text{the}\\;\\text{slope}\\;\\text{of}\\;\\text{the}\\;\\text{linear}\\;\\text{line}}\\\\\n&amp;{\\epsilon_{t}\\,\\text{represents}\\;\\text{the}\\;\\text{error}\\;\\text{at}\\;\\text{time}\\;t\\text{,}\\;\\text{which}\\;\\text{accounts for the deviations from}\\;\\text{the straight line}}\t\n\\end{lalign*}&quot;,&quot;backgroundColorModified&quot;:false,&quot;type&quot;:&quot;lalign*&quot;,&quot;font&quot;:{&quot;family&quot;:&quot;Poppins&quot;,&quot;size&quot;:16,&quot;color&quot;:&quot;#FFFFFF&quot;},&quot;ts&quot;:1653772107329,&quot;cs&quot;:&quot;f/IlZemj+412HpdLN3QFag==&quot;,&quot;size&quot;:{&quot;width&quot;:814.5,&quot;height&quot;:160.49999999999997}}" id="724" name="Google Shape;724;p40"/>
          <p:cNvPicPr preferRelativeResize="0"/>
          <p:nvPr/>
        </p:nvPicPr>
        <p:blipFill>
          <a:blip r:embed="rId3">
            <a:alphaModFix/>
          </a:blip>
          <a:stretch>
            <a:fillRect/>
          </a:stretch>
        </p:blipFill>
        <p:spPr>
          <a:xfrm>
            <a:off x="371082" y="1813466"/>
            <a:ext cx="7758113" cy="1528763"/>
          </a:xfrm>
          <a:prstGeom prst="rect">
            <a:avLst/>
          </a:prstGeom>
          <a:noFill/>
          <a:ln>
            <a:noFill/>
          </a:ln>
        </p:spPr>
      </p:pic>
      <p:sp>
        <p:nvSpPr>
          <p:cNvPr id="725" name="Google Shape;725;p40"/>
          <p:cNvSpPr txBox="1"/>
          <p:nvPr/>
        </p:nvSpPr>
        <p:spPr>
          <a:xfrm>
            <a:off x="371063" y="3901225"/>
            <a:ext cx="828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2F2F2"/>
                </a:solidFill>
                <a:latin typeface="Manrope"/>
                <a:ea typeface="Manrope"/>
                <a:cs typeface="Manrope"/>
                <a:sym typeface="Manrope"/>
              </a:rPr>
              <a:t>But how do we know which           </a:t>
            </a:r>
            <a:r>
              <a:rPr lang="en" sz="1600">
                <a:solidFill>
                  <a:srgbClr val="F2F2F2"/>
                </a:solidFill>
                <a:latin typeface="Manrope"/>
                <a:ea typeface="Manrope"/>
                <a:cs typeface="Manrope"/>
                <a:sym typeface="Manrope"/>
              </a:rPr>
              <a:t> </a:t>
            </a:r>
            <a:r>
              <a:rPr lang="en" sz="1600">
                <a:solidFill>
                  <a:srgbClr val="F2F2F2"/>
                </a:solidFill>
                <a:latin typeface="Manrope"/>
                <a:ea typeface="Manrope"/>
                <a:cs typeface="Manrope"/>
                <a:sym typeface="Manrope"/>
              </a:rPr>
              <a:t>  and            to chose?</a:t>
            </a:r>
            <a:endParaRPr sz="1600">
              <a:solidFill>
                <a:srgbClr val="F2F2F2"/>
              </a:solidFill>
              <a:latin typeface="Manrope"/>
              <a:ea typeface="Manrope"/>
              <a:cs typeface="Manrope"/>
              <a:sym typeface="Manrope"/>
            </a:endParaRPr>
          </a:p>
        </p:txBody>
      </p:sp>
      <p:pic>
        <p:nvPicPr>
          <p:cNvPr descr="{&quot;backgroundColorModified&quot;:null,&quot;id&quot;:&quot;3&quot;,&quot;code&quot;:&quot;$$\\beta_{0}$$&quot;,&quot;font&quot;:{&quot;family&quot;:&quot;Manrope&quot;,&quot;size&quot;:16,&quot;color&quot;:&quot;#ffffff&quot;},&quot;aid&quot;:null,&quot;type&quot;:&quot;$$&quot;,&quot;backgroundColor&quot;:&quot;#2D6740&quot;,&quot;ts&quot;:1653034463604,&quot;cs&quot;:&quot;PUltzhpSMB+vbVZ7IReKfw==&quot;,&quot;size&quot;:{&quot;width&quot;:18.833333333333332,&quot;height&quot;:19.5}}" id="726" name="Google Shape;726;p40"/>
          <p:cNvPicPr preferRelativeResize="0"/>
          <p:nvPr/>
        </p:nvPicPr>
        <p:blipFill>
          <a:blip r:embed="rId4">
            <a:alphaModFix/>
          </a:blip>
          <a:stretch>
            <a:fillRect/>
          </a:stretch>
        </p:blipFill>
        <p:spPr>
          <a:xfrm>
            <a:off x="3002825" y="4023900"/>
            <a:ext cx="179388" cy="185738"/>
          </a:xfrm>
          <a:prstGeom prst="rect">
            <a:avLst/>
          </a:prstGeom>
          <a:noFill/>
          <a:ln>
            <a:noFill/>
          </a:ln>
        </p:spPr>
      </p:pic>
      <p:pic>
        <p:nvPicPr>
          <p:cNvPr descr="{&quot;backgroundColor&quot;:&quot;#2D6740&quot;,&quot;aid&quot;:null,&quot;font&quot;:{&quot;family&quot;:&quot;Manrope&quot;,&quot;size&quot;:16,&quot;color&quot;:&quot;#ffffff&quot;},&quot;type&quot;:&quot;$$&quot;,&quot;backgroundColorModified&quot;:null,&quot;code&quot;:&quot;$$\\beta_{1}$$&quot;,&quot;id&quot;:&quot;4&quot;,&quot;ts&quot;:1653034529334,&quot;cs&quot;:&quot;cf1STt9qko+RKXPiiMRZig==&quot;,&quot;size&quot;:{&quot;width&quot;:18.333333333333332,&quot;height&quot;:19.5}}" id="727" name="Google Shape;727;p40"/>
          <p:cNvPicPr preferRelativeResize="0"/>
          <p:nvPr/>
        </p:nvPicPr>
        <p:blipFill>
          <a:blip r:embed="rId5">
            <a:alphaModFix/>
          </a:blip>
          <a:stretch>
            <a:fillRect/>
          </a:stretch>
        </p:blipFill>
        <p:spPr>
          <a:xfrm>
            <a:off x="3885475" y="4023900"/>
            <a:ext cx="174625" cy="185738"/>
          </a:xfrm>
          <a:prstGeom prst="rect">
            <a:avLst/>
          </a:prstGeom>
          <a:noFill/>
          <a:ln>
            <a:noFill/>
          </a:ln>
        </p:spPr>
      </p:pic>
      <p:sp>
        <p:nvSpPr>
          <p:cNvPr id="728" name="Google Shape;7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Estimation Methods for     and    :  </a:t>
            </a:r>
            <a:endParaRPr sz="2600"/>
          </a:p>
        </p:txBody>
      </p:sp>
      <p:sp>
        <p:nvSpPr>
          <p:cNvPr id="734" name="Google Shape;734;p41"/>
          <p:cNvSpPr txBox="1"/>
          <p:nvPr/>
        </p:nvSpPr>
        <p:spPr>
          <a:xfrm>
            <a:off x="0" y="1743575"/>
            <a:ext cx="8478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Ordinary Least Squares (OLS) -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Maximum Likelihood Estimation (MLE) </a:t>
            </a:r>
            <a:r>
              <a:rPr lang="en" sz="1600">
                <a:solidFill>
                  <a:schemeClr val="dk2"/>
                </a:solidFill>
                <a:latin typeface="Poppins"/>
                <a:ea typeface="Poppins"/>
                <a:cs typeface="Poppins"/>
                <a:sym typeface="Poppins"/>
              </a:rPr>
              <a:t>-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p:txBody>
      </p:sp>
      <p:pic>
        <p:nvPicPr>
          <p:cNvPr descr="{&quot;backgroundColor&quot;:&quot;#2D6740&quot;,&quot;code&quot;:&quot;$$\\beta_{1}$$&quot;,&quot;font&quot;:{&quot;size&quot;:26,&quot;family&quot;:&quot;Aldrich&quot;,&quot;color&quot;:&quot;#FFFFFF&quot;},&quot;backgroundColorModified&quot;:null,&quot;id&quot;:&quot;6&quot;,&quot;type&quot;:&quot;$$&quot;,&quot;aid&quot;:null,&quot;ts&quot;:1653035283049,&quot;cs&quot;:&quot;BKGlGrz2MY7bfixVgAxrcQ==&quot;,&quot;size&quot;:{&quot;width&quot;:29.833333333333332,&quot;height&quot;:31.666666666666668}}" id="735" name="Google Shape;735;p41"/>
          <p:cNvPicPr preferRelativeResize="0"/>
          <p:nvPr/>
        </p:nvPicPr>
        <p:blipFill>
          <a:blip r:embed="rId3">
            <a:alphaModFix/>
          </a:blip>
          <a:stretch>
            <a:fillRect/>
          </a:stretch>
        </p:blipFill>
        <p:spPr>
          <a:xfrm>
            <a:off x="4287825" y="217950"/>
            <a:ext cx="284163" cy="301625"/>
          </a:xfrm>
          <a:prstGeom prst="rect">
            <a:avLst/>
          </a:prstGeom>
          <a:noFill/>
          <a:ln>
            <a:noFill/>
          </a:ln>
        </p:spPr>
      </p:pic>
      <p:pic>
        <p:nvPicPr>
          <p:cNvPr descr="{&quot;code&quot;:&quot;$$\\beta_{1}$$&quot;,&quot;backgroundColor&quot;:&quot;#2D6740&quot;,&quot;font&quot;:{&quot;size&quot;:26,&quot;family&quot;:&quot;Aldrich&quot;,&quot;color&quot;:&quot;#FFFFFF&quot;},&quot;backgroundColorModified&quot;:null,&quot;type&quot;:&quot;$$&quot;,&quot;id&quot;:&quot;7&quot;,&quot;aid&quot;:null,&quot;ts&quot;:1653035309658,&quot;cs&quot;:&quot;dHwMvvYaorhSkYUfWaHSBQ==&quot;,&quot;size&quot;:{&quot;width&quot;:29.833333333333332,&quot;height&quot;:31.666666666666668}}" id="736" name="Google Shape;736;p41"/>
          <p:cNvPicPr preferRelativeResize="0"/>
          <p:nvPr/>
        </p:nvPicPr>
        <p:blipFill>
          <a:blip r:embed="rId3">
            <a:alphaModFix/>
          </a:blip>
          <a:stretch>
            <a:fillRect/>
          </a:stretch>
        </p:blipFill>
        <p:spPr>
          <a:xfrm>
            <a:off x="5421975" y="217950"/>
            <a:ext cx="284163" cy="301625"/>
          </a:xfrm>
          <a:prstGeom prst="rect">
            <a:avLst/>
          </a:prstGeom>
          <a:noFill/>
          <a:ln>
            <a:noFill/>
          </a:ln>
        </p:spPr>
      </p:pic>
      <p:sp>
        <p:nvSpPr>
          <p:cNvPr id="737" name="Google Shape;7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a:t>
            </a:r>
            <a:r>
              <a:rPr lang="en" sz="2700"/>
              <a:t>rdinary Least Squares (OLS)</a:t>
            </a:r>
            <a:endParaRPr sz="2700"/>
          </a:p>
        </p:txBody>
      </p:sp>
      <p:sp>
        <p:nvSpPr>
          <p:cNvPr id="743" name="Google Shape;743;p42"/>
          <p:cNvSpPr txBox="1"/>
          <p:nvPr/>
        </p:nvSpPr>
        <p:spPr>
          <a:xfrm>
            <a:off x="0" y="762875"/>
            <a:ext cx="847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minimize the Residual Sum of Squares (RSS), sum of the squares of the difference between the model’s prediction and the actual outcome</a:t>
            </a:r>
            <a:endParaRPr sz="1600">
              <a:solidFill>
                <a:schemeClr val="dk2"/>
              </a:solidFill>
              <a:latin typeface="Poppins"/>
              <a:ea typeface="Poppins"/>
              <a:cs typeface="Poppins"/>
              <a:sym typeface="Poppins"/>
            </a:endParaRPr>
          </a:p>
        </p:txBody>
      </p:sp>
      <p:pic>
        <p:nvPicPr>
          <p:cNvPr descr="{&quot;backgroundColor&quot;:&quot;#2D6740&quot;,&quot;type&quot;:&quot;lalign*&quot;,&quot;aid&quot;:null,&quot;id&quot;:&quot;8&quot;,&quot;backgroundColorModified&quot;:false,&quot;code&quot;:&quot;\\begin{lalign*}\n&amp;{\\text{In}\\;\\text{other}\\;\\text{words,}\\;\\text{we}\\;\\text{wish}\\;\\text{to}\\;\\text{find}\\;\\beta_{0\\,}\\text{and}\\;\\beta_{1}\\,\\text{such}\\;\\text{that}\\,}\\\\\n&amp;{RSS=\\Sigma_{t=1}^{n}\\left(y_{t}-\\hat{y_{t}}\\right)^{2}=\\Sigma_{t=1}^{n}\\left(y_{t}-\\left(\\beta_{0}+\\beta_{1}x_{t}\\right)\\right)^{2}\\,\\text{is}\\;\\text{minimized.}}\\\\\n&amp;{\\text{}}\\\\\n&amp;{\\text{We}\\;\\text{do}\\;\\text{using}\\;\\text{the}\\;\\text{basic}\\;\\text{principle}\\;\\text{of}\\;\\text{calculus},}\\\\\n&amp;{\\text{by}\\,\\text{setting}\\;\\text{the}\\;\\text{partial}\\,\\text{derivative}\\;\\text{of}\\;\\text{RSS}\\;\\text{in}\\;\\text{terms}\\;\\text{of}\\;\\text{x}\\;\\text{and}\\;\\text{in}\\;\\text{terms}\\;\\text{of}\\;\\text{y}\\;\\text{equals}\\;\\text{to}\\;\\text{0.}}\\\\\n&amp;{\\text{We}\\;\\text{will}\\;\\text{skip}\\;\\text{the}\\;\\text{calculus}\\;\\text{part}\\;\\text{and}\\;\\text{conclude}\\;\\text{our}\\;\\text{target}\\;\\beta_{0\\,}\\text{and}\\;\\beta_{1}\\,\\text{as}\\;\\text{follows:}}\\\\\n&amp;{\\beta_{0}=\\frac{1}{n^{3}-n}\\left(12\\cdot\\Sigma_{t=1}^{n}\\left(t\\cdot y_{t}\\right)-6\\cdot\\left(n+1\\right)\\cdot\\left(\\Sigma_{t=1}^{n}y_{t}\\right)\\right),\\,\\text{and}}\\\\\n&amp;{\\beta_{1}=\\frac{1}{n^{2}-n}\\left(\\left(4\\cdot n+2\\right)\\cdot\\Sigma_{t=1}^{n}y_{t}-6\\cdot \\left(\\Sigma_{t=1}^{n}\\left(t\\cdot y_{t}\\right)\\right)\\right)}\\\\\n\\end{lalign*}&quot;,&quot;font&quot;:{&quot;color&quot;:&quot;#FFFFFF&quot;,&quot;family&quot;:&quot;Poppins&quot;,&quot;size&quot;:17.5},&quot;ts&quot;:1653772158485,&quot;cs&quot;:&quot;Xqt7xbBWBGyIQU0uaUdJQw==&quot;,&quot;size&quot;:{&quot;width&quot;:834,&quot;height&quot;:297}}" id="744" name="Google Shape;744;p42"/>
          <p:cNvPicPr preferRelativeResize="0"/>
          <p:nvPr/>
        </p:nvPicPr>
        <p:blipFill>
          <a:blip r:embed="rId3">
            <a:alphaModFix/>
          </a:blip>
          <a:stretch>
            <a:fillRect/>
          </a:stretch>
        </p:blipFill>
        <p:spPr>
          <a:xfrm>
            <a:off x="362512" y="1679726"/>
            <a:ext cx="7943850" cy="2828925"/>
          </a:xfrm>
          <a:prstGeom prst="rect">
            <a:avLst/>
          </a:prstGeom>
          <a:noFill/>
          <a:ln>
            <a:noFill/>
          </a:ln>
        </p:spPr>
      </p:pic>
      <p:sp>
        <p:nvSpPr>
          <p:cNvPr id="745" name="Google Shape;7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3"/>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Maximum Likelihood Estimation (MLE)</a:t>
            </a:r>
            <a:endParaRPr sz="2700"/>
          </a:p>
        </p:txBody>
      </p:sp>
      <p:sp>
        <p:nvSpPr>
          <p:cNvPr id="751" name="Google Shape;751;p43"/>
          <p:cNvSpPr txBox="1"/>
          <p:nvPr/>
        </p:nvSpPr>
        <p:spPr>
          <a:xfrm>
            <a:off x="0" y="762875"/>
            <a:ext cx="8478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maximize the likelihood function</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Applicable whenever the probability distribution of the error terms is known</a:t>
            </a:r>
            <a:endParaRPr sz="1600">
              <a:solidFill>
                <a:schemeClr val="dk2"/>
              </a:solidFill>
              <a:latin typeface="Poppins"/>
              <a:ea typeface="Poppins"/>
              <a:cs typeface="Poppins"/>
              <a:sym typeface="Poppins"/>
            </a:endParaRPr>
          </a:p>
        </p:txBody>
      </p:sp>
      <p:pic>
        <p:nvPicPr>
          <p:cNvPr descr="{&quot;backgroundColorModified&quot;:false,&quot;font&quot;:{&quot;color&quot;:&quot;#FFFFFF&quot;,&quot;size&quot;:11.5,&quot;family&quot;:&quot;Poppins&quot;},&quot;code&quot;:&quot;\\begin{lalign*}\n&amp;{\\text{In}\\;\\text{MLE,}\\;\\text{error}\\;\\text{distribution}\\;\\text{must}\\;\\text{be}\\;\\text{known,}\\;\\text{so}\\;\\text{we}\\;\\text{assume}\\;\\text{th}\\text{at}\\;\\epsilon_{t}\\sim N\\left(0,1\\right)\\,\\text{for}\\;t\\,\\text{=1,2,...},n.\\,}\\\\\n&amp;{\\text{The}\\;\\text{data}\\;\\text{points,}\\;y_{t}\\text{,}\\;\\text{are}\\;\\text{then}\\;\\text{normally}\\;\\text{distributed}\\;\\text{like}\\;\\text{this:}}\\\\\n&amp;{P\\left(y_{t}\\right)=\\frac{1}{\\sigma{\\sqrt[]{2\\pi}}}e^{-\\frac{\\left(y_{t}-\\hat{y_{t}}\\right)}{2\\sigma^{2}}}=\\frac{1}{\\sigma{\\sqrt[]{2\\pi}}}e^{-\\frac{1}{2\\sigma^{2}}\\left(y_{t}-\\beta_{0}-\\beta_{1}x_{t}\\right)^{2}}}\\\\\n&amp;{\\text{By}\\;\\text{the}\\;\\text{rule}\\;\\text{of}\\;\\text{independence}}\\\\\n&amp;{P\\left(y_{1},y_{2,}...,y_{n}\\right)=P\\left( y_{1}\\right)P\\left(y_{2}\\right)...P\\left(y_{n}\\right)=\\,\\frac{1}{\\left(\\sigma{\\sqrt[]{2\\pi}}\\right)^{n}}e^{-\\frac{1}{2\\sigma^{2}}\\Sigma_{t=1}^{n}\\left(y_{t}-\\beta_{0}-\\beta_{1}x_{t}\\right)^{2}}}\\\\\n&amp;{\\text{This}\\;\\text{is}\\;\\text{the}\\;\\text{likelihood}\\;\\text{function}.}\\\\\n&amp;{\\,\\,\\,\\,\\,\\,\\,\\,\\,\\,\\,\\,\\,\\,\\,\\,\\,}\\\\\n&amp;{\\text{We}\\;\\text{take}\\;\\text{the}\\;\\text{natural}\\;\\text{log}\\;\\text{of}\\;\\text{this}\\;\\text{function}\\;\\text{to}\\;\\text{find}\\;\\text{the}\\;\\text{log-likelihood}\\;\\text{function.}}\\\\\n&amp;{\\ln\\left(P\\left(y_{1},y_{2,}...,y_{n}\\right)\\right)=\\ln\\left(\\frac{1}{\\left(\\sigma{\\sqrt[]{2\\pi}}\\right)^{n}}e^{-\\frac{1}{2\\sigma^{2}}\\Sigma_{t=1}^{n}\\left(y_{t}-\\beta_{0}-\\beta_{1}x_{t}\\right)^{2}}\\right)=n\\ln\\left({\\sqrt[]{2\\pi}}\\sigma\\right)\\frac{1}{2\\sigma^{2}}\\Sigma_{t=1}^{n}\\left(y_{t}-\\beta_{0}-\\beta_{1}x_{t}\\right)^{2}}\\\\\n&amp;{\\text{To}\\;\\text{find}\\;\\text{the}\\;\\text{parameters}\\;\\text{that}\\;\\text{maximize}\\;\\text{this}\\;\\text{function,}\\;\\text{take}\\;\\text{the}\\;\\text{partial}\\;\\text{derivative}\\;\\,\\text{in}\\;\\text{terms}\\;\\text{of}\\;\\beta_{0}\\,\\text{and}\\;\\beta_{1}}\\\\\n&amp;{\\text{and}\\;\\text{set}\\;\\text{it}\\;\\text{equals}\\;\\text{to}\\;\\text{0.}\\;\\text{We}\\;\\text{will}\\;\\text{skip}\\;\\text{the}\\;\\text{calculus}\\;\\text{part}\\;\\text{and}\\;\\text{conclude}\\;\\text{our}\\;\\text{target}\\;\\beta_{0\\,}\\text{and}\\;\\beta_{1}\\,\\text{as}\\;\\text{follows:}}\\\\\n&amp;{\\beta_{0}=\\frac{n\\Sigma y_{t}x_{t}-\\Sigma y_{t}\\Sigma x_{t}}{n\\Sigma x_{t}^{2}-\\left(\\Sigma x_{t}\\right)^{2}}\\,\\text{and}\\;\\,\\beta_{1}=\\frac{\\Sigma x_{t}^{2}\\Sigma y_{t}-\\Sigma x_{t}\\Sigma x_{t}y_{t}}{n\\Sigma x_{t}^{2}-\\left(\\Sigma x_{t}\\right)^{2}}}\\\\\n\\end{lalign*}&quot;,&quot;aid&quot;:null,&quot;backgroundColor&quot;:&quot;#2D6740&quot;,&quot;type&quot;:&quot;lalign*&quot;,&quot;id&quot;:&quot;9&quot;,&quot;ts&quot;:1653771638801,&quot;cs&quot;:&quot;/gcQtoiFhPc4D/UOTZpNYQ==&quot;,&quot;size&quot;:{&quot;width&quot;:675,&quot;height&quot;:367.5}}" id="752" name="Google Shape;752;p43"/>
          <p:cNvPicPr preferRelativeResize="0"/>
          <p:nvPr/>
        </p:nvPicPr>
        <p:blipFill>
          <a:blip r:embed="rId3">
            <a:alphaModFix/>
          </a:blip>
          <a:stretch>
            <a:fillRect/>
          </a:stretch>
        </p:blipFill>
        <p:spPr>
          <a:xfrm>
            <a:off x="563225" y="1440670"/>
            <a:ext cx="6429375" cy="3500438"/>
          </a:xfrm>
          <a:prstGeom prst="rect">
            <a:avLst/>
          </a:prstGeom>
          <a:noFill/>
          <a:ln>
            <a:noFill/>
          </a:ln>
        </p:spPr>
      </p:pic>
      <p:sp>
        <p:nvSpPr>
          <p:cNvPr id="753" name="Google Shape;75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Simple Linear Regression</a:t>
            </a:r>
            <a:endParaRPr sz="3000"/>
          </a:p>
        </p:txBody>
      </p:sp>
      <p:sp>
        <p:nvSpPr>
          <p:cNvPr id="759" name="Google Shape;759;p44"/>
          <p:cNvSpPr txBox="1"/>
          <p:nvPr/>
        </p:nvSpPr>
        <p:spPr>
          <a:xfrm>
            <a:off x="239575" y="47183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3.2.3 Simple linear regression model fit</a:t>
            </a:r>
            <a:endParaRPr sz="1100">
              <a:solidFill>
                <a:srgbClr val="F2F2F2"/>
              </a:solidFill>
              <a:latin typeface="Poppins"/>
              <a:ea typeface="Poppins"/>
              <a:cs typeface="Poppins"/>
              <a:sym typeface="Poppins"/>
            </a:endParaRPr>
          </a:p>
        </p:txBody>
      </p:sp>
      <p:pic>
        <p:nvPicPr>
          <p:cNvPr descr="{&quot;type&quot;:&quot;lalign*&quot;,&quot;font&quot;:{&quot;family&quot;:&quot;Poppins&quot;,&quot;color&quot;:&quot;#FFFFFF&quot;,&quot;size&quot;:16},&quot;code&quot;:&quot;\\begin{lalign*}\n&amp;{\\bullet\\text{After}\\;\\text{finding}\\;\\beta_{0}=46.62\\,\\text{a}\\text{nd}\\;\\beta_{1}=2.05\\,\\text{using}\\;\\text{OLS,}\\;\\text{we}\\;\\text{fit}\\;\\text{the}\\;\\text{values}\\;\\text{into}\\;\\text{the}\\;\\text{regression}\\;\\text{equations,}}\\\\\n&amp;{\\text{and}\\;\\text{arrived}\\;\\text{with}\\;\\text{a}\\;\\text{predictive}\\;\\text{line}\\;\\text{of}\\;\\hat{y_{t}}=46.62\\,+2.05x_{t},\\,\\text{where}\\;\\hat{y_{t}}\\,\\text{denotes}\\;\\text{the}\\;\\text{predicted}\\;\\text{value}\\;\\text{at}\\;\\text{time}\\;\\text{t,.}}\\\\\n&amp;{\\text{give}\\text{n}\\;\\text{the}\\;\\text{input}\\;\\text{of}\\;x_{t.}}\\\\\n&amp;{\\bullet\\,\\text{We}\\;\\text{graph}\\;\\text{the}\\;\\text{predicted}\\;y\\,\\text{for}\\;\\text{each}\\,x\\text{;}\\;\\text{these}\\;\\text{are}\\;\\text{points}\\;\\text{that}\\;\\text{form}\\;\\text{the}\\;\\text{linear}\\;\\text{line.}}\\\\\n&amp;{\\bullet\\,\\text{The}\\;\\text{distances}\\;\\text{between}\\;\\text{the}\\;\\text{actual}\\;\\text{points}\\,\\text{and}\\;\\text{the}\\;\\text{predicte}\\text{d}\\;\\text{values}\\,\\text{are}\\;\\text{the}\\;\\text{errors,}\\;\\left[\\epsilon_{1},\\epsilon_{2},...,\\epsilon_{n}\\right],\\text{of}\\;\\text{our}\\;\\text{model.}}\\\\\n\\end{lalign*}&quot;,&quot;backgroundColor&quot;:&quot;#2D6740&quot;,&quot;id&quot;:&quot;5&quot;,&quot;aid&quot;:null,&quot;backgroundColorModified&quot;:false,&quot;ts&quot;:1653778155880,&quot;cs&quot;:&quot;J2DTCy/wpJriObBJo95Qpg==&quot;,&quot;size&quot;:{&quot;width&quot;:1019,&quot;height&quot;:135.00000000000003}}" id="760" name="Google Shape;760;p44"/>
          <p:cNvPicPr preferRelativeResize="0"/>
          <p:nvPr/>
        </p:nvPicPr>
        <p:blipFill>
          <a:blip r:embed="rId3">
            <a:alphaModFix/>
          </a:blip>
          <a:stretch>
            <a:fillRect/>
          </a:stretch>
        </p:blipFill>
        <p:spPr>
          <a:xfrm>
            <a:off x="239575" y="701971"/>
            <a:ext cx="9705975" cy="1285875"/>
          </a:xfrm>
          <a:prstGeom prst="rect">
            <a:avLst/>
          </a:prstGeom>
          <a:noFill/>
          <a:ln>
            <a:noFill/>
          </a:ln>
        </p:spPr>
      </p:pic>
      <p:sp>
        <p:nvSpPr>
          <p:cNvPr id="761" name="Google Shape;7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2" name="Google Shape;762;p44"/>
          <p:cNvPicPr preferRelativeResize="0"/>
          <p:nvPr/>
        </p:nvPicPr>
        <p:blipFill>
          <a:blip r:embed="rId4">
            <a:alphaModFix/>
          </a:blip>
          <a:stretch>
            <a:fillRect/>
          </a:stretch>
        </p:blipFill>
        <p:spPr>
          <a:xfrm>
            <a:off x="239575" y="2137100"/>
            <a:ext cx="615728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68" name="Google Shape;768;p45"/>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model fit</a:t>
            </a:r>
            <a:endParaRPr sz="1100">
              <a:solidFill>
                <a:srgbClr val="F2F2F2"/>
              </a:solidFill>
              <a:latin typeface="Poppins"/>
              <a:ea typeface="Poppins"/>
              <a:cs typeface="Poppins"/>
              <a:sym typeface="Poppins"/>
            </a:endParaRPr>
          </a:p>
        </p:txBody>
      </p:sp>
      <p:sp>
        <p:nvSpPr>
          <p:cNvPr id="769" name="Google Shape;76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45"/>
          <p:cNvPicPr preferRelativeResize="0"/>
          <p:nvPr/>
        </p:nvPicPr>
        <p:blipFill>
          <a:blip r:embed="rId3">
            <a:alphaModFix/>
          </a:blip>
          <a:stretch>
            <a:fillRect/>
          </a:stretch>
        </p:blipFill>
        <p:spPr>
          <a:xfrm>
            <a:off x="1488763" y="915275"/>
            <a:ext cx="6166468" cy="36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76" name="Google Shape;776;p46"/>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77" name="Google Shape;7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46"/>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79" name="Google Shape;779;p46"/>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81" name="Google Shape;781;p46"/>
          <p:cNvCxnSpPr>
            <a:endCxn id="779"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87" name="Google Shape;787;p47"/>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88" name="Google Shape;7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9" name="Google Shape;789;p47"/>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90" name="Google Shape;790;p47"/>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92" name="Google Shape;792;p47"/>
          <p:cNvCxnSpPr>
            <a:endCxn id="790"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793" name="Google Shape;793;p47"/>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794" name="Google Shape;794;p47"/>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01" name="Google Shape;801;p48"/>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02" name="Google Shape;8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48"/>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04" name="Google Shape;804;p48"/>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06" name="Google Shape;806;p48"/>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48"/>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08" name="Google Shape;808;p48"/>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09" name="Google Shape;809;p48"/>
          <p:cNvCxnSpPr>
            <a:endCxn id="804"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10" name="Google Shape;810;p48"/>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11" name="Google Shape;811;p48"/>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 of Models</a:t>
            </a:r>
            <a:endParaRPr sz="3000"/>
          </a:p>
        </p:txBody>
      </p:sp>
      <p:sp>
        <p:nvSpPr>
          <p:cNvPr id="643" name="Google Shape;643;p31"/>
          <p:cNvSpPr txBox="1"/>
          <p:nvPr/>
        </p:nvSpPr>
        <p:spPr>
          <a:xfrm>
            <a:off x="0" y="762875"/>
            <a:ext cx="8412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Bias refers to the </a:t>
            </a:r>
            <a:r>
              <a:rPr lang="en" sz="1600">
                <a:solidFill>
                  <a:srgbClr val="F2F2F2"/>
                </a:solidFill>
                <a:latin typeface="Poppins"/>
                <a:ea typeface="Poppins"/>
                <a:cs typeface="Poppins"/>
                <a:sym typeface="Poppins"/>
              </a:rPr>
              <a:t>difference between the average prediction of our model and the correct value which we are trying to predict.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example, linear regression assumes that there is a linear relationship between </a:t>
            </a:r>
            <a:r>
              <a:rPr i="1" lang="en" sz="1600">
                <a:solidFill>
                  <a:srgbClr val="F2F2F2"/>
                </a:solidFill>
                <a:latin typeface="Poppins"/>
                <a:ea typeface="Poppins"/>
                <a:cs typeface="Poppins"/>
                <a:sym typeface="Poppins"/>
              </a:rPr>
              <a:t>Y </a:t>
            </a:r>
            <a:r>
              <a:rPr lang="en" sz="1600">
                <a:solidFill>
                  <a:srgbClr val="F2F2F2"/>
                </a:solidFill>
                <a:latin typeface="Poppins"/>
                <a:ea typeface="Poppins"/>
                <a:cs typeface="Poppins"/>
                <a:sym typeface="Poppins"/>
              </a:rPr>
              <a:t>and </a:t>
            </a:r>
            <a:r>
              <a:rPr i="1" lang="en" sz="1600">
                <a:solidFill>
                  <a:srgbClr val="F2F2F2"/>
                </a:solidFill>
                <a:latin typeface="Poppins"/>
                <a:ea typeface="Poppins"/>
                <a:cs typeface="Poppins"/>
                <a:sym typeface="Poppins"/>
              </a:rPr>
              <a:t>X</a:t>
            </a:r>
            <a:r>
              <a:rPr lang="en" sz="1600">
                <a:solidFill>
                  <a:srgbClr val="F2F2F2"/>
                </a:solidFill>
                <a:latin typeface="Poppins"/>
                <a:ea typeface="Poppins"/>
                <a:cs typeface="Poppins"/>
                <a:sym typeface="Poppins"/>
              </a:rPr>
              <a:t>. It is unlikely that, in real life, the relationship is exactly linear so some bias will be present.</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more flexible/complex a model is the less bias it will generally have.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Model with high bias pays very little attention to the training data and oversimplifies the model. It always leads to high error on training and test data.</a:t>
            </a:r>
            <a:endParaRPr sz="1600">
              <a:solidFill>
                <a:srgbClr val="F2F2F2"/>
              </a:solidFill>
              <a:latin typeface="Poppins"/>
              <a:ea typeface="Poppins"/>
              <a:cs typeface="Poppins"/>
              <a:sym typeface="Poppins"/>
            </a:endParaRPr>
          </a:p>
        </p:txBody>
      </p:sp>
      <p:sp>
        <p:nvSpPr>
          <p:cNvPr id="644" name="Google Shape;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18" name="Google Shape;818;p49"/>
          <p:cNvSpPr txBox="1"/>
          <p:nvPr/>
        </p:nvSpPr>
        <p:spPr>
          <a:xfrm>
            <a:off x="1488775" y="460342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19" name="Google Shape;8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0" name="Google Shape;820;p49"/>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21" name="Google Shape;821;p49"/>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49"/>
          <p:cNvCxnSpPr/>
          <p:nvPr/>
        </p:nvCxnSpPr>
        <p:spPr>
          <a:xfrm flipH="1">
            <a:off x="7584275" y="3694175"/>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3" name="Google Shape;823;p49"/>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24" name="Google Shape;824;p49"/>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9"/>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6" name="Google Shape;826;p49"/>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27" name="Google Shape;827;p49"/>
          <p:cNvCxnSpPr>
            <a:endCxn id="821"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28" name="Google Shape;828;p49"/>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9" name="Google Shape;829;p49"/>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
        <p:nvSpPr>
          <p:cNvPr id="831" name="Google Shape;831;p49"/>
          <p:cNvSpPr/>
          <p:nvPr/>
        </p:nvSpPr>
        <p:spPr>
          <a:xfrm>
            <a:off x="1578575" y="3651250"/>
            <a:ext cx="6005700" cy="73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txBox="1"/>
          <p:nvPr/>
        </p:nvSpPr>
        <p:spPr>
          <a:xfrm>
            <a:off x="8127275" y="3397975"/>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Residual Diagnostics</a:t>
            </a:r>
            <a:endParaRPr>
              <a:solidFill>
                <a:srgbClr val="FF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5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t and </a:t>
            </a:r>
            <a:r>
              <a:rPr lang="en" sz="2700"/>
              <a:t>F Tests</a:t>
            </a:r>
            <a:endParaRPr sz="2700"/>
          </a:p>
        </p:txBody>
      </p:sp>
      <p:sp>
        <p:nvSpPr>
          <p:cNvPr id="839" name="Google Shape;839;p50"/>
          <p:cNvSpPr txBox="1"/>
          <p:nvPr/>
        </p:nvSpPr>
        <p:spPr>
          <a:xfrm>
            <a:off x="0" y="830175"/>
            <a:ext cx="956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t-Test:</a:t>
            </a:r>
            <a:endParaRPr>
              <a:solidFill>
                <a:srgbClr val="F2F2F2"/>
              </a:solidFill>
              <a:latin typeface="Poppins"/>
              <a:ea typeface="Poppins"/>
              <a:cs typeface="Poppins"/>
              <a:sym typeface="Poppins"/>
            </a:endParaRPr>
          </a:p>
          <a:p>
            <a:pPr indent="-311150" lvl="0" marL="457200" rtl="0" algn="l">
              <a:spcBef>
                <a:spcPts val="0"/>
              </a:spcBef>
              <a:spcAft>
                <a:spcPts val="0"/>
              </a:spcAft>
              <a:buClr>
                <a:srgbClr val="F2F2F2"/>
              </a:buClr>
              <a:buSzPts val="1300"/>
              <a:buFont typeface="Poppins"/>
              <a:buChar char="●"/>
            </a:pPr>
            <a:r>
              <a:rPr lang="en">
                <a:solidFill>
                  <a:srgbClr val="F2F2F2"/>
                </a:solidFill>
                <a:latin typeface="Poppins"/>
                <a:ea typeface="Poppins"/>
                <a:cs typeface="Poppins"/>
                <a:sym typeface="Poppins"/>
              </a:rPr>
              <a:t>Used to determine whether an independent variable is significant in explaining the variance of the dependent variable.</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2F2F2"/>
                </a:solidFill>
                <a:latin typeface="Poppins"/>
                <a:ea typeface="Poppins"/>
                <a:cs typeface="Poppins"/>
                <a:sym typeface="Poppins"/>
              </a:rPr>
              <a:t>F-Test: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find the </a:t>
            </a:r>
            <a:r>
              <a:rPr lang="en" u="sng">
                <a:solidFill>
                  <a:srgbClr val="F2F2F2"/>
                </a:solidFill>
                <a:latin typeface="Poppins"/>
                <a:ea typeface="Poppins"/>
                <a:cs typeface="Poppins"/>
                <a:sym typeface="Poppins"/>
              </a:rPr>
              <a:t>joint significance </a:t>
            </a:r>
            <a:r>
              <a:rPr lang="en">
                <a:solidFill>
                  <a:srgbClr val="F2F2F2"/>
                </a:solidFill>
                <a:latin typeface="Poppins"/>
                <a:ea typeface="Poppins"/>
                <a:cs typeface="Poppins"/>
                <a:sym typeface="Poppins"/>
              </a:rPr>
              <a:t>of multiple independent variables.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can be used to compare two model’s ability to explain the variance of the dependent variable.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u="sng">
                <a:solidFill>
                  <a:srgbClr val="F2F2F2"/>
                </a:solidFill>
                <a:latin typeface="Poppins"/>
                <a:ea typeface="Poppins"/>
                <a:cs typeface="Poppins"/>
                <a:sym typeface="Poppins"/>
              </a:rPr>
              <a:t>Prob (F-Statistic)</a:t>
            </a:r>
            <a:r>
              <a:rPr lang="en">
                <a:solidFill>
                  <a:srgbClr val="F2F2F2"/>
                </a:solidFill>
                <a:latin typeface="Poppins"/>
                <a:ea typeface="Poppins"/>
                <a:cs typeface="Poppins"/>
                <a:sym typeface="Poppins"/>
              </a:rPr>
              <a:t> tells you the accuracy of the null hypothesis, or whether it is accurate that your variables’ effect is 0. </a:t>
            </a:r>
            <a:endParaRPr>
              <a:solidFill>
                <a:srgbClr val="F2F2F2"/>
              </a:solidFill>
              <a:latin typeface="Poppins"/>
              <a:ea typeface="Poppins"/>
              <a:cs typeface="Poppins"/>
              <a:sym typeface="Poppins"/>
            </a:endParaRPr>
          </a:p>
        </p:txBody>
      </p:sp>
      <p:pic>
        <p:nvPicPr>
          <p:cNvPr descr="{&quot;font&quot;:{&quot;family&quot;:&quot;Poppins&quot;,&quot;size&quot;:14,&quot;color&quot;:&quot;#F2F2F2&quot;},&quot;aid&quot;:null,&quot;code&quot;:&quot;\\begin{lalign*}\n&amp;{\\text{Null}\\;\\text{Hypothesis}\\;H_{0}:\\beta=0,\\,\\text{or}\\;\\text{predictor x is not able to explain the variance of the independent variable y}}\\\\\n&amp;{\\text{Alternative}\\;\\text{Hypothesis}\\;H_{1}\\text{:}\\;\\beta\\neq0,\\,\\text{or}\\;\\text{predictor}\\;\\text{x}\\;\\text{is}\\;\\text{able}\\;\\text{to}\\;\\text{explain}\\;\\text{the}\\;\\text{variance}\\;\\text{of}\\;\\text{the}\\;\\text{independent}\\;\\text{variable}\\;\\text{y}}\t\n\\end{lalign*}&quot;,&quot;id&quot;:&quot;13&quot;,&quot;backgroundColor&quot;:&quot;#2D6740&quot;,&quot;type&quot;:&quot;lalign*&quot;,&quot;backgroundColorModified&quot;:null,&quot;ts&quot;:1654198994318,&quot;cs&quot;:&quot;BImbQm+kCzJisTyUG+i/BA==&quot;,&quot;size&quot;:{&quot;width&quot;:892,&quot;height&quot;:43}}" id="840" name="Google Shape;840;p50"/>
          <p:cNvPicPr preferRelativeResize="0"/>
          <p:nvPr/>
        </p:nvPicPr>
        <p:blipFill>
          <a:blip r:embed="rId3">
            <a:alphaModFix/>
          </a:blip>
          <a:stretch>
            <a:fillRect/>
          </a:stretch>
        </p:blipFill>
        <p:spPr>
          <a:xfrm>
            <a:off x="114950" y="1754475"/>
            <a:ext cx="8496300" cy="409575"/>
          </a:xfrm>
          <a:prstGeom prst="rect">
            <a:avLst/>
          </a:prstGeom>
          <a:noFill/>
          <a:ln>
            <a:noFill/>
          </a:ln>
        </p:spPr>
      </p:pic>
      <p:pic>
        <p:nvPicPr>
          <p:cNvPr descr="{&quot;font&quot;:{&quot;family&quot;:&quot;Poppins&quot;,&quot;size&quot;:14,&quot;color&quot;:&quot;#ffffff&quot;},&quot;backgroundColor&quot;:&quot;#2D6740&quot;,&quot;code&quot;:&quot;\\begin{lalign*}\n&amp;{\\text{Null}\\;\\text{Hypothesis}\\;H_{0}:\\beta_{1}=...=\\beta_{n}=0,\\,\\text{or}\\;\\text{all}\\;\\text{predictors}\\;\\text{jointly}\\;\\text{connot explain the variance of the independent variable y}}\\\\\n&amp;{\\text{Alternative}\\;\\text{Hypothesis}\\;H_{1}\\text{:}\\;\\beta_{i}\\neq0\\,\\text{for}\\;i=1,2,...,n,\\,\\text{or}\\;\\text{at}\\;\\text{least}\\;\\text{one}\\;\\text{predictor}\\;\\text{can}\\;\\text{explain}\\;\\text{the}\\;\\text{variance}\\;\\text{of}\\;\\text{the}\\;\\text{independent}\\;\\text{variable}\\;\\text{y}}\t\n\\end{lalign*}&quot;,&quot;backgroundColorModified&quot;:false,&quot;aid&quot;:null,&quot;id&quot;:&quot;14&quot;,&quot;type&quot;:&quot;lalign*&quot;,&quot;ts&quot;:1654199423459,&quot;cs&quot;:&quot;KN11h9Nc7JSHaPqWeyZKRg==&quot;,&quot;size&quot;:{&quot;width&quot;:1079,&quot;height&quot;:43}}" id="841" name="Google Shape;841;p50"/>
          <p:cNvPicPr preferRelativeResize="0"/>
          <p:nvPr/>
        </p:nvPicPr>
        <p:blipFill>
          <a:blip r:embed="rId4">
            <a:alphaModFix/>
          </a:blip>
          <a:stretch>
            <a:fillRect/>
          </a:stretch>
        </p:blipFill>
        <p:spPr>
          <a:xfrm>
            <a:off x="114950" y="3883675"/>
            <a:ext cx="9046676"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5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Jarque-Bera (JB) Test</a:t>
            </a:r>
            <a:endParaRPr sz="2700"/>
          </a:p>
        </p:txBody>
      </p:sp>
      <p:sp>
        <p:nvSpPr>
          <p:cNvPr id="848" name="Google Shape;848;p51"/>
          <p:cNvSpPr txBox="1"/>
          <p:nvPr/>
        </p:nvSpPr>
        <p:spPr>
          <a:xfrm>
            <a:off x="0" y="762875"/>
            <a:ext cx="844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Determines whether or not sample data have skewness and kurtosis that matches a normal distribution.</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Test statistic of the Jarque-Bera test is always a positive number and if it’s far from 0, it indicates that the sample data do not have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u="sng">
                <a:solidFill>
                  <a:srgbClr val="F2F2F2"/>
                </a:solidFill>
                <a:latin typeface="Poppins"/>
                <a:ea typeface="Poppins"/>
                <a:cs typeface="Poppins"/>
                <a:sym typeface="Poppins"/>
              </a:rPr>
              <a:t>Prob (JB)</a:t>
            </a:r>
            <a:r>
              <a:rPr lang="en" sz="1600">
                <a:solidFill>
                  <a:srgbClr val="F2F2F2"/>
                </a:solidFill>
                <a:latin typeface="Poppins"/>
                <a:ea typeface="Poppins"/>
                <a:cs typeface="Poppins"/>
                <a:sym typeface="Poppins"/>
              </a:rPr>
              <a:t>is the p-value of the test. It tells you whether there is significant consistency in  having skewness and kurtosis zero of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An alternative is the Omnibus test, which serves the same purpose.</a:t>
            </a:r>
            <a:endParaRPr sz="1600">
              <a:solidFill>
                <a:srgbClr val="F2F2F2"/>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4" name="Google Shape;854;p5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Durbin-Watson Test</a:t>
            </a:r>
            <a:endParaRPr sz="2700"/>
          </a:p>
        </p:txBody>
      </p:sp>
      <p:sp>
        <p:nvSpPr>
          <p:cNvPr id="855" name="Google Shape;855;p52"/>
          <p:cNvSpPr txBox="1"/>
          <p:nvPr/>
        </p:nvSpPr>
        <p:spPr>
          <a:xfrm>
            <a:off x="119875" y="610250"/>
            <a:ext cx="8249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homoscedasticity, or an even distribution of errors throughout our data. Heteroscedasticity means an uneven distribution, for example as the data point grows higher the relative error grows higher.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The </a:t>
            </a:r>
            <a:r>
              <a:rPr lang="en" sz="1600">
                <a:solidFill>
                  <a:srgbClr val="F2F2F2"/>
                </a:solidFill>
                <a:latin typeface="Poppins"/>
                <a:ea typeface="Poppins"/>
                <a:cs typeface="Poppins"/>
                <a:sym typeface="Poppins"/>
              </a:rPr>
              <a:t>statistic</a:t>
            </a:r>
            <a:r>
              <a:rPr lang="en" sz="1600">
                <a:solidFill>
                  <a:srgbClr val="F2F2F2"/>
                </a:solidFill>
                <a:latin typeface="Poppins"/>
                <a:ea typeface="Poppins"/>
                <a:cs typeface="Poppins"/>
                <a:sym typeface="Poppins"/>
              </a:rPr>
              <a:t> will always range between 0 and 4. T</a:t>
            </a:r>
            <a:r>
              <a:rPr lang="en" sz="1600">
                <a:solidFill>
                  <a:srgbClr val="F2F2F2"/>
                </a:solidFill>
                <a:latin typeface="Poppins"/>
                <a:ea typeface="Poppins"/>
                <a:cs typeface="Poppins"/>
                <a:sym typeface="Poppins"/>
              </a:rPr>
              <a:t>he Ideal homoscedasticity will lie between 1 and 2, with little to no autocorrelations.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Here is a table showing what each statistic value means and implies.</a:t>
            </a:r>
            <a:endParaRPr sz="1600">
              <a:solidFill>
                <a:srgbClr val="F2F2F2"/>
              </a:solidFill>
              <a:latin typeface="Poppins"/>
              <a:ea typeface="Poppins"/>
              <a:cs typeface="Poppins"/>
              <a:sym typeface="Poppins"/>
            </a:endParaRPr>
          </a:p>
        </p:txBody>
      </p:sp>
      <p:graphicFrame>
        <p:nvGraphicFramePr>
          <p:cNvPr id="856" name="Google Shape;856;p52"/>
          <p:cNvGraphicFramePr/>
          <p:nvPr/>
        </p:nvGraphicFramePr>
        <p:xfrm>
          <a:off x="311213" y="2272555"/>
          <a:ext cx="3000000" cy="3000000"/>
        </p:xfrm>
        <a:graphic>
          <a:graphicData uri="http://schemas.openxmlformats.org/drawingml/2006/table">
            <a:tbl>
              <a:tblPr>
                <a:noFill/>
                <a:tableStyleId>{87F9F330-0D62-4124-840A-CB6477FC6669}</a:tableStyleId>
              </a:tblPr>
              <a:tblGrid>
                <a:gridCol w="2824250"/>
                <a:gridCol w="2551800"/>
                <a:gridCol w="3145500"/>
              </a:tblGrid>
              <a:tr h="5504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Durbin-Watson Statistic</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Meaning</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Implication</a:t>
                      </a:r>
                      <a:endParaRPr b="1">
                        <a:solidFill>
                          <a:srgbClr val="F2F2F2"/>
                        </a:solidFill>
                        <a:latin typeface="Poppins"/>
                        <a:ea typeface="Poppins"/>
                        <a:cs typeface="Poppins"/>
                        <a:sym typeface="Poppins"/>
                      </a:endParaRPr>
                    </a:p>
                  </a:txBody>
                  <a:tcPr marT="91425" marB="91425" marR="91425" marL="91425"/>
                </a:tc>
              </a:tr>
              <a:tr h="5802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 0 and 2 (exclusive)</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Positive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If an asset fell yesterday, it is also likely that it falls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No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Whether an asset fell yesterday doesn’t imply any directional movement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a:t>
                      </a:r>
                      <a:r>
                        <a:rPr lang="en">
                          <a:solidFill>
                            <a:srgbClr val="F2F2F2"/>
                          </a:solidFill>
                          <a:latin typeface="Poppins"/>
                          <a:ea typeface="Poppins"/>
                          <a:cs typeface="Poppins"/>
                          <a:sym typeface="Poppins"/>
                        </a:rPr>
                        <a:t> 2 and 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Negat</a:t>
                      </a:r>
                      <a:r>
                        <a:rPr lang="en">
                          <a:solidFill>
                            <a:srgbClr val="F2F2F2"/>
                          </a:solidFill>
                          <a:latin typeface="Poppins"/>
                          <a:ea typeface="Poppins"/>
                          <a:cs typeface="Poppins"/>
                          <a:sym typeface="Poppins"/>
                        </a:rPr>
                        <a: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If the asset fell yesterday, there is a greater likelihood it will rise today.</a:t>
                      </a:r>
                      <a:endParaRPr>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5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Condition Number</a:t>
            </a:r>
            <a:endParaRPr sz="2700"/>
          </a:p>
        </p:txBody>
      </p:sp>
      <p:sp>
        <p:nvSpPr>
          <p:cNvPr id="863" name="Google Shape;863;p53"/>
          <p:cNvSpPr txBox="1"/>
          <p:nvPr/>
        </p:nvSpPr>
        <p:spPr>
          <a:xfrm>
            <a:off x="141650" y="708375"/>
            <a:ext cx="8281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the sensitivity of our model as compared to the size of changes in the data it is analyzing.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Multicollinearity is strongly implied by a high condition number.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Again, multicollinearity describes two or more independent variables that are strongly related to each other and are falsely affecting our predicted variable by redundancy.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Just know that anything above 30 signifies significant multicollinearity.</a:t>
            </a:r>
            <a:endParaRPr sz="1600">
              <a:solidFill>
                <a:srgbClr val="F2F2F2"/>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5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a:t>
            </a:r>
            <a:r>
              <a:rPr lang="en" sz="2700"/>
              <a:t>Information Criteria</a:t>
            </a:r>
            <a:endParaRPr sz="2700"/>
          </a:p>
        </p:txBody>
      </p:sp>
      <p:sp>
        <p:nvSpPr>
          <p:cNvPr id="870" name="Google Shape;870;p54"/>
          <p:cNvSpPr txBox="1"/>
          <p:nvPr/>
        </p:nvSpPr>
        <p:spPr>
          <a:xfrm>
            <a:off x="0" y="867625"/>
            <a:ext cx="8478000" cy="241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Used to compare the efficacy of models in the process of linear regression, using a penalty system for measuring multiple variables.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Akaike Information Criterion (AIC ):</a:t>
            </a:r>
            <a:endParaRPr b="1"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Bayesian </a:t>
            </a:r>
            <a:r>
              <a:rPr b="1" lang="en" sz="1600">
                <a:solidFill>
                  <a:srgbClr val="F2F2F2"/>
                </a:solidFill>
                <a:latin typeface="Poppins"/>
                <a:ea typeface="Poppins"/>
                <a:cs typeface="Poppins"/>
                <a:sym typeface="Poppins"/>
              </a:rPr>
              <a:t>Information Criterion (</a:t>
            </a:r>
            <a:r>
              <a:rPr b="1" lang="en" sz="1600">
                <a:solidFill>
                  <a:srgbClr val="F2F2F2"/>
                </a:solidFill>
                <a:latin typeface="Poppins"/>
                <a:ea typeface="Poppins"/>
                <a:cs typeface="Poppins"/>
                <a:sym typeface="Poppins"/>
              </a:rPr>
              <a:t>BIC):</a:t>
            </a:r>
            <a:endParaRPr b="1" sz="1600">
              <a:solidFill>
                <a:srgbClr val="F2F2F2"/>
              </a:solidFill>
              <a:latin typeface="Poppins"/>
              <a:ea typeface="Poppins"/>
              <a:cs typeface="Poppins"/>
              <a:sym typeface="Poppins"/>
            </a:endParaRPr>
          </a:p>
        </p:txBody>
      </p:sp>
      <p:pic>
        <p:nvPicPr>
          <p:cNvPr descr="{&quot;backgroundColorModified&quot;:false,&quot;type&quot;:&quot;lalign*&quot;,&quot;aid&quot;:null,&quot;backgroundColor&quot;:&quot;#2D6740&quot;,&quot;id&quot;:&quot;15&quot;,&quot;code&quot;:&quot;\\begin{lalign*}\n&amp;{AIC=2k-2\\ln\\left(\\hat{L}\\right),\\,\\text{where}}\\\\\n&amp;{k\\,\\text{is}\\;\\text{the}\\;\\text{number}\\;\\text{of}\\;\\text{independent}\\;\\text{variables}\\;}\\\\\n&amp;{\\hat{L}\\,\\text{is}\\;\\text{the}\\;\\text{log-likelihood}\\;\\text{estimate}}\t\n\\end{lalign*}&quot;,&quot;font&quot;:{&quot;family&quot;:&quot;Poppins&quot;,&quot;size&quot;:16,&quot;color&quot;:&quot;#F2F2F2&quot;},&quot;ts&quot;:1654205442214,&quot;cs&quot;:&quot;08txnY89qftM3oEvB9tsSg==&quot;,&quot;size&quot;:{&quot;width&quot;:377,&quot;height&quot;:100}}" id="871" name="Google Shape;871;p54"/>
          <p:cNvPicPr preferRelativeResize="0"/>
          <p:nvPr/>
        </p:nvPicPr>
        <p:blipFill>
          <a:blip r:embed="rId3">
            <a:alphaModFix/>
          </a:blip>
          <a:stretch>
            <a:fillRect/>
          </a:stretch>
        </p:blipFill>
        <p:spPr>
          <a:xfrm>
            <a:off x="3855269" y="1675925"/>
            <a:ext cx="3590925" cy="952500"/>
          </a:xfrm>
          <a:prstGeom prst="rect">
            <a:avLst/>
          </a:prstGeom>
          <a:noFill/>
          <a:ln>
            <a:noFill/>
          </a:ln>
        </p:spPr>
      </p:pic>
      <p:pic>
        <p:nvPicPr>
          <p:cNvPr descr="{&quot;type&quot;:&quot;lalign*&quot;,&quot;code&quot;:&quot;\\begin{lalign*}\n&amp;{BIC=k\\ln\\left(n\\right)-2\\ln\\left(\\hat{L}\\right),\\,\\text{where}}\\\\\n&amp;{n\\,\\text{is}\\;\\text{the}\\;\\text{number}\\;\\text{if}\\;\\text{observation}\\text{s}}\\\\\n&amp;{k\\,\\text{is}\\;\\text{the}\\;\\text{number}\\;\\text{of}\\;\\text{independent}\\;\\text{variables}\\;}\\\\\n&amp;{\\hat{L}\\,\\text{is}\\;\\text{the}\\;\\text{log-likelihood}\\;\\text{estimate}}\t\n\\end{lalign*}&quot;,&quot;backgroundColor&quot;:&quot;#2D6740&quot;,&quot;aid&quot;:null,&quot;id&quot;:&quot;15&quot;,&quot;font&quot;:{&quot;family&quot;:&quot;Poppins&quot;,&quot;color&quot;:&quot;#F2F2F2&quot;,&quot;size&quot;:16},&quot;backgroundColorModified&quot;:false,&quot;ts&quot;:1654205561297,&quot;cs&quot;:&quot;7ApqBSp3FxGSXBDIzcxyfg==&quot;,&quot;size&quot;:{&quot;width&quot;:377,&quot;height&quot;:128}}" id="872" name="Google Shape;872;p54"/>
          <p:cNvPicPr preferRelativeResize="0"/>
          <p:nvPr/>
        </p:nvPicPr>
        <p:blipFill>
          <a:blip r:embed="rId4">
            <a:alphaModFix/>
          </a:blip>
          <a:stretch>
            <a:fillRect/>
          </a:stretch>
        </p:blipFill>
        <p:spPr>
          <a:xfrm>
            <a:off x="4106176" y="2876625"/>
            <a:ext cx="3590925" cy="1219200"/>
          </a:xfrm>
          <a:prstGeom prst="rect">
            <a:avLst/>
          </a:prstGeom>
          <a:noFill/>
          <a:ln>
            <a:noFill/>
          </a:ln>
        </p:spPr>
      </p:pic>
      <p:sp>
        <p:nvSpPr>
          <p:cNvPr id="873" name="Google Shape;873;p54"/>
          <p:cNvSpPr txBox="1"/>
          <p:nvPr/>
        </p:nvSpPr>
        <p:spPr>
          <a:xfrm>
            <a:off x="0" y="4303450"/>
            <a:ext cx="8478000" cy="692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 lower the</a:t>
            </a:r>
            <a:r>
              <a:rPr lang="en" sz="1600">
                <a:solidFill>
                  <a:srgbClr val="F2F2F2"/>
                </a:solidFill>
                <a:latin typeface="Poppins"/>
                <a:ea typeface="Poppins"/>
                <a:cs typeface="Poppins"/>
                <a:sym typeface="Poppins"/>
              </a:rPr>
              <a:t> AIC and BIC values, the higher the efficacy of the model. So select the model with the lowest AIC and BIC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5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t>
            </a:r>
            <a:r>
              <a:rPr lang="en" sz="2200"/>
              <a:t>R-squared (Coefficient of Determination)</a:t>
            </a:r>
            <a:endParaRPr sz="2200"/>
          </a:p>
        </p:txBody>
      </p:sp>
      <p:sp>
        <p:nvSpPr>
          <p:cNvPr id="880" name="Google Shape;880;p55"/>
          <p:cNvSpPr txBox="1"/>
          <p:nvPr/>
        </p:nvSpPr>
        <p:spPr>
          <a:xfrm>
            <a:off x="0" y="681325"/>
            <a:ext cx="9589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percentage of the prediction variable’s variation that is explained by a linear </a:t>
            </a:r>
            <a:r>
              <a:rPr lang="en" sz="1600">
                <a:solidFill>
                  <a:srgbClr val="F2F2F2"/>
                </a:solidFill>
                <a:latin typeface="Poppins"/>
                <a:ea typeface="Poppins"/>
                <a:cs typeface="Poppins"/>
                <a:sym typeface="Poppins"/>
              </a:rPr>
              <a:t>model. For instance, an R-squared of 0.338 would mean our model explains 33.8% of the change in our</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linear regression, R-squared ranges from 0 to 1 and is unitless.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closer </a:t>
            </a:r>
            <a:r>
              <a:rPr i="1" lang="en" sz="1600">
                <a:solidFill>
                  <a:srgbClr val="F2F2F2"/>
                </a:solidFill>
                <a:latin typeface="Poppins"/>
                <a:ea typeface="Poppins"/>
                <a:cs typeface="Poppins"/>
                <a:sym typeface="Poppins"/>
              </a:rPr>
              <a:t>R²</a:t>
            </a:r>
            <a:r>
              <a:rPr lang="en" sz="1600">
                <a:solidFill>
                  <a:srgbClr val="F2F2F2"/>
                </a:solidFill>
                <a:latin typeface="Poppins"/>
                <a:ea typeface="Poppins"/>
                <a:cs typeface="Poppins"/>
                <a:sym typeface="Poppins"/>
              </a:rPr>
              <a:t> is to 1, the better the model explains all the variability of the target variable around its mean.</a:t>
            </a:r>
            <a:endParaRPr sz="1600">
              <a:solidFill>
                <a:srgbClr val="F2F2F2"/>
              </a:solidFill>
              <a:latin typeface="Poppins"/>
              <a:ea typeface="Poppins"/>
              <a:cs typeface="Poppins"/>
              <a:sym typeface="Poppins"/>
            </a:endParaRPr>
          </a:p>
        </p:txBody>
      </p:sp>
      <p:pic>
        <p:nvPicPr>
          <p:cNvPr descr="{&quot;code&quot;:&quot;\\begin{lalign*}\n&amp;{\\text{The}\\;\\text{formula}\\;\\text{for}\\;\\text{calculating}\\;R^{2}\\,\\text{is}\\;\\text{as}\\;\\text{follows:}\\text{}}\\\\\n&amp;{R^{2}=1-\\frac{\\text{Residual}\\;\\text{Sum}\\;\\text{of}\\;\\text{Squares}}{\\text{Total}\\;\\text{Sum}\\;\\text{of}\\;\\text{Squares}}=1-\\frac{\\Sigma_{i=1}^{n}\\left(\\hat{y_{i}}-y_{i}\\right)^{2}}{\\Sigma_{i=1}^{n}\\left(y_{i}-\\bar{y_{i}}\\right)^{2}},\\,\\text{where}}\\\\\n&amp;{y_{i}\\,\\text{is}\\;\\text{the}\\;\\text{ith}\\;\\text{observation}}\\\\\n&amp;{\\hat{y_{i}}\\;\\text{is}\\;\\text{the}\\;\\text{ith}\\;\\text{predicted}\\;\\text{value}}\\\\\n&amp;{\\bar{y_{i}\\,}\\text{is}\\;\\text{the}\\;\\text{mean}\\;\\text{of}\\;\\text{the}\\;\\text{actual}\\;\\text{values},\\,y_{i}}\t\n\\end{lalign*}&quot;,&quot;backgroundColor&quot;:&quot;#2D6740&quot;,&quot;type&quot;:&quot;lalign*&quot;,&quot;backgroundColorModified&quot;:null,&quot;font&quot;:{&quot;color&quot;:&quot;#F2F2F2&quot;,&quot;family&quot;:&quot;Poppins&quot;,&quot;size&quot;:16},&quot;aid&quot;:null,&quot;id&quot;:&quot;16&quot;,&quot;ts&quot;:1654215511750,&quot;cs&quot;:&quot;M+/RynP0qwZgU4WB0hsa4w==&quot;,&quot;size&quot;:{&quot;width&quot;:603,&quot;height&quot;:180.5}}" id="881" name="Google Shape;881;p55"/>
          <p:cNvPicPr preferRelativeResize="0"/>
          <p:nvPr/>
        </p:nvPicPr>
        <p:blipFill>
          <a:blip r:embed="rId3">
            <a:alphaModFix/>
          </a:blip>
          <a:stretch>
            <a:fillRect/>
          </a:stretch>
        </p:blipFill>
        <p:spPr>
          <a:xfrm>
            <a:off x="1609339" y="2571750"/>
            <a:ext cx="6370825" cy="19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7" name="Google Shape;887;p5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Adjusted R-squared</a:t>
            </a:r>
            <a:endParaRPr sz="2200"/>
          </a:p>
        </p:txBody>
      </p:sp>
      <p:sp>
        <p:nvSpPr>
          <p:cNvPr id="888" name="Google Shape;888;p56"/>
          <p:cNvSpPr txBox="1"/>
          <p:nvPr/>
        </p:nvSpPr>
        <p:spPr>
          <a:xfrm>
            <a:off x="0" y="681325"/>
            <a:ext cx="842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Your model’s R-squared value will never go down with additional variables, only equal or higher. Therefore, your model could look more accurate with multiple variables even if they are poorly contributing.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a:t>
            </a:r>
            <a:r>
              <a:rPr lang="en" sz="1600" u="sng">
                <a:solidFill>
                  <a:srgbClr val="F2F2F2"/>
                </a:solidFill>
                <a:latin typeface="Poppins"/>
                <a:ea typeface="Poppins"/>
                <a:cs typeface="Poppins"/>
                <a:sym typeface="Poppins"/>
              </a:rPr>
              <a:t>adjusted R-squared</a:t>
            </a:r>
            <a:r>
              <a:rPr lang="en" sz="1600">
                <a:solidFill>
                  <a:srgbClr val="F2F2F2"/>
                </a:solidFill>
                <a:latin typeface="Poppins"/>
                <a:ea typeface="Poppins"/>
                <a:cs typeface="Poppins"/>
                <a:sym typeface="Poppins"/>
              </a:rPr>
              <a:t> penalizes the R-squared formula based on the number of variables, therefore a lower adjusted score may be telling you some variables are not contributing to your model’s R-squared properly. </a:t>
            </a:r>
            <a:endParaRPr sz="1600">
              <a:solidFill>
                <a:srgbClr val="F2F2F2"/>
              </a:solidFill>
              <a:latin typeface="Poppins"/>
              <a:ea typeface="Poppins"/>
              <a:cs typeface="Poppins"/>
              <a:sym typeface="Poppins"/>
            </a:endParaRPr>
          </a:p>
        </p:txBody>
      </p:sp>
      <p:pic>
        <p:nvPicPr>
          <p:cNvPr descr="{&quot;id&quot;:&quot;16&quot;,&quot;font&quot;:{&quot;size&quot;:17.5,&quot;family&quot;:&quot;Poppins&quot;,&quot;color&quot;:&quot;#F2F2F2&quot;},&quot;code&quot;:&quot;\\begin{lalign*}\n&amp;{\\text{The}\\;\\text{formula}\\;\\text{for}\\;\\text{calculating}\\;\\text{Adjusted}\\;R^{2}\\,\\text{is}\\;\\text{as}\\;\\text{follows:}\\text{}}\\\\\n&amp;{\\text{Adjusted}\\;R^{2}=1-\\left(1-R^{2}\\right)\\frac{n-1}{n-p-1}}\\\\\n\\end{lalign*}&quot;,&quot;type&quot;:&quot;lalign*&quot;,&quot;backgroundColor&quot;:&quot;#2D6740&quot;,&quot;backgroundColorModified&quot;:false,&quot;aid&quot;:null,&quot;ts&quot;:1654220806626,&quot;cs&quot;:&quot;4AkZRZA3mjz4H80hShA5AQ==&quot;,&quot;size&quot;:{&quot;width&quot;:543.0000000000001,&quot;height&quot;:86.5}}" id="889" name="Google Shape;889;p56"/>
          <p:cNvPicPr preferRelativeResize="0"/>
          <p:nvPr/>
        </p:nvPicPr>
        <p:blipFill>
          <a:blip r:embed="rId3">
            <a:alphaModFix/>
          </a:blip>
          <a:stretch>
            <a:fillRect/>
          </a:stretch>
        </p:blipFill>
        <p:spPr>
          <a:xfrm>
            <a:off x="1307075" y="2649700"/>
            <a:ext cx="6529849" cy="1040225"/>
          </a:xfrm>
          <a:prstGeom prst="rect">
            <a:avLst/>
          </a:prstGeom>
          <a:noFill/>
          <a:ln>
            <a:noFill/>
          </a:ln>
        </p:spPr>
      </p:pic>
      <p:sp>
        <p:nvSpPr>
          <p:cNvPr id="890" name="Google Shape;890;p56"/>
          <p:cNvSpPr txBox="1"/>
          <p:nvPr/>
        </p:nvSpPr>
        <p:spPr>
          <a:xfrm>
            <a:off x="0" y="3689925"/>
            <a:ext cx="8423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djusted R-squared is a better metric to use when comparing the fit of regression models with different numbers of predictor variables.</a:t>
            </a:r>
            <a:endParaRPr sz="1600">
              <a:solidFill>
                <a:srgbClr val="F2F2F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6" name="Google Shape;896;p5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Evaluation: </a:t>
            </a:r>
            <a:r>
              <a:rPr lang="en" sz="2700"/>
              <a:t>Squared Error Metrics</a:t>
            </a:r>
            <a:endParaRPr sz="2700"/>
          </a:p>
        </p:txBody>
      </p:sp>
      <p:sp>
        <p:nvSpPr>
          <p:cNvPr id="897" name="Google Shape;897;p57"/>
          <p:cNvSpPr txBox="1"/>
          <p:nvPr/>
        </p:nvSpPr>
        <p:spPr>
          <a:xfrm>
            <a:off x="0" y="855713"/>
            <a:ext cx="85569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Mean Absolute Error (MAE):</a:t>
            </a:r>
            <a:endParaRPr b="1"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Measures the average magnitude of the errors in a set of predictions, without considering their direction.</a:t>
            </a:r>
            <a:endParaRPr sz="17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Root Mean Squared Error (RMSE):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Also known as the standard error of regression.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square root of the average of squared differences between prediction and actual observation.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RMSE gets bigger than MAE as the sample size increases.</a:t>
            </a:r>
            <a:endParaRPr sz="1600">
              <a:solidFill>
                <a:srgbClr val="F2F2F2"/>
              </a:solidFill>
              <a:latin typeface="Poppins"/>
              <a:ea typeface="Poppins"/>
              <a:cs typeface="Poppins"/>
              <a:sym typeface="Poppins"/>
            </a:endParaRPr>
          </a:p>
        </p:txBody>
      </p:sp>
      <p:pic>
        <p:nvPicPr>
          <p:cNvPr descr="{&quot;type&quot;:&quot;$$&quot;,&quot;backgroundColor&quot;:&quot;#2D6740&quot;,&quot;backgroundColorModified&quot;:null,&quot;font&quot;:{&quot;size&quot;:16,&quot;color&quot;:&quot;#F2F2F2&quot;,&quot;family&quot;:&quot;Poppins&quot;},&quot;code&quot;:&quot;$$MAE=\\frac{1}{n}\\Sigma_{i=1}^{n}\\left|y_{i}-\\hat{y_{i}}\\right|$$&quot;,&quot;id&quot;:&quot;17&quot;,&quot;aid&quot;:null,&quot;ts&quot;:1654221249232,&quot;cs&quot;:&quot;Uog9F4DvjTvQvLIHiJ8SsA==&quot;,&quot;size&quot;:{&quot;width&quot;:217.5,&quot;height&quot;:44.166666666666664}}" id="898" name="Google Shape;898;p57"/>
          <p:cNvPicPr preferRelativeResize="0"/>
          <p:nvPr/>
        </p:nvPicPr>
        <p:blipFill>
          <a:blip r:embed="rId3">
            <a:alphaModFix/>
          </a:blip>
          <a:stretch>
            <a:fillRect/>
          </a:stretch>
        </p:blipFill>
        <p:spPr>
          <a:xfrm>
            <a:off x="3242600" y="1776250"/>
            <a:ext cx="2071688" cy="420688"/>
          </a:xfrm>
          <a:prstGeom prst="rect">
            <a:avLst/>
          </a:prstGeom>
          <a:noFill/>
          <a:ln>
            <a:noFill/>
          </a:ln>
        </p:spPr>
      </p:pic>
      <p:pic>
        <p:nvPicPr>
          <p:cNvPr descr="{&quot;aid&quot;:null,&quot;font&quot;:{&quot;size&quot;:16,&quot;family&quot;:&quot;Poppins&quot;,&quot;color&quot;:&quot;#ffffff&quot;},&quot;backgroundColor&quot;:&quot;#2D6740&quot;,&quot;type&quot;:&quot;$$&quot;,&quot;backgroundColorModified&quot;:false,&quot;code&quot;:&quot;$$RMSE={\\sqrt[]{\\frac{1}{n}\\Sigma_{i=1}^{n}\\left(y_{i}-\\hat{y_{i}}\\right)^{2}}}$$&quot;,&quot;id&quot;:&quot;18&quot;,&quot;ts&quot;:1657485607775,&quot;cs&quot;:&quot;dzt9DtEwtr6RYoXax192pw==&quot;,&quot;size&quot;:{&quot;width&quot;:270,&quot;height&quot;:52}}" id="899" name="Google Shape;899;p57"/>
          <p:cNvPicPr preferRelativeResize="0"/>
          <p:nvPr/>
        </p:nvPicPr>
        <p:blipFill>
          <a:blip r:embed="rId4">
            <a:alphaModFix/>
          </a:blip>
          <a:stretch>
            <a:fillRect/>
          </a:stretch>
        </p:blipFill>
        <p:spPr>
          <a:xfrm>
            <a:off x="3185456" y="3857675"/>
            <a:ext cx="2571750" cy="49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05" name="Google Shape;905;p58"/>
          <p:cNvSpPr txBox="1"/>
          <p:nvPr/>
        </p:nvSpPr>
        <p:spPr>
          <a:xfrm>
            <a:off x="2475900" y="446325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3.4.1 Randomly-generated data in 3D</a:t>
            </a:r>
            <a:endParaRPr sz="1100">
              <a:solidFill>
                <a:srgbClr val="F2F2F2"/>
              </a:solidFill>
              <a:latin typeface="Poppins"/>
              <a:ea typeface="Poppins"/>
              <a:cs typeface="Poppins"/>
              <a:sym typeface="Poppins"/>
            </a:endParaRPr>
          </a:p>
        </p:txBody>
      </p:sp>
      <p:sp>
        <p:nvSpPr>
          <p:cNvPr id="906" name="Google Shape;906;p58"/>
          <p:cNvSpPr txBox="1"/>
          <p:nvPr/>
        </p:nvSpPr>
        <p:spPr>
          <a:xfrm>
            <a:off x="15207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X1, X2, and Y?</a:t>
            </a:r>
            <a:endParaRPr sz="1600">
              <a:solidFill>
                <a:srgbClr val="FF00FF"/>
              </a:solidFill>
              <a:latin typeface="Poppins"/>
              <a:ea typeface="Poppins"/>
              <a:cs typeface="Poppins"/>
              <a:sym typeface="Poppins"/>
            </a:endParaRPr>
          </a:p>
        </p:txBody>
      </p:sp>
      <p:sp>
        <p:nvSpPr>
          <p:cNvPr id="907" name="Google Shape;90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58"/>
          <p:cNvPicPr preferRelativeResize="0"/>
          <p:nvPr/>
        </p:nvPicPr>
        <p:blipFill>
          <a:blip r:embed="rId3">
            <a:alphaModFix/>
          </a:blip>
          <a:stretch>
            <a:fillRect/>
          </a:stretch>
        </p:blipFill>
        <p:spPr>
          <a:xfrm>
            <a:off x="2475888" y="1455300"/>
            <a:ext cx="3351625" cy="29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Variance</a:t>
            </a:r>
            <a:r>
              <a:rPr lang="en" sz="3000"/>
              <a:t> of Models</a:t>
            </a:r>
            <a:endParaRPr sz="3000"/>
          </a:p>
        </p:txBody>
      </p:sp>
      <p:sp>
        <p:nvSpPr>
          <p:cNvPr id="650" name="Google Shape;650;p32"/>
          <p:cNvSpPr txBox="1"/>
          <p:nvPr/>
        </p:nvSpPr>
        <p:spPr>
          <a:xfrm>
            <a:off x="0" y="762875"/>
            <a:ext cx="8412600" cy="192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Variance refers to the variability of model prediction for a given data point or a value which tells us spread of our data.</a:t>
            </a:r>
            <a:endParaRPr sz="17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Generally, the more flexible a method is the more variance it has.</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Model with high variance pays a lot of attention to training data and does not generalize on the data which it hasn’t seen before.</a:t>
            </a:r>
            <a:endParaRPr sz="1600">
              <a:solidFill>
                <a:srgbClr val="F2F2F2"/>
              </a:solidFill>
              <a:latin typeface="Poppins"/>
              <a:ea typeface="Poppins"/>
              <a:cs typeface="Poppins"/>
              <a:sym typeface="Poppins"/>
            </a:endParaRPr>
          </a:p>
        </p:txBody>
      </p:sp>
      <p:sp>
        <p:nvSpPr>
          <p:cNvPr id="651" name="Google Shape;6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14" name="Google Shape;914;p59"/>
          <p:cNvSpPr txBox="1"/>
          <p:nvPr/>
        </p:nvSpPr>
        <p:spPr>
          <a:xfrm>
            <a:off x="3964050" y="4692100"/>
            <a:ext cx="49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3.4.2 Randomly-generated data in 3D (with linear hyperplane)</a:t>
            </a:r>
            <a:endParaRPr sz="1100">
              <a:solidFill>
                <a:srgbClr val="F2F2F2"/>
              </a:solidFill>
              <a:latin typeface="Poppins"/>
              <a:ea typeface="Poppins"/>
              <a:cs typeface="Poppins"/>
              <a:sym typeface="Poppins"/>
            </a:endParaRPr>
          </a:p>
        </p:txBody>
      </p:sp>
      <p:sp>
        <p:nvSpPr>
          <p:cNvPr id="915" name="Google Shape;915;p59"/>
          <p:cNvSpPr txBox="1"/>
          <p:nvPr/>
        </p:nvSpPr>
        <p:spPr>
          <a:xfrm>
            <a:off x="217975" y="1433650"/>
            <a:ext cx="39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00FF"/>
                </a:solidFill>
                <a:latin typeface="Poppins"/>
                <a:ea typeface="Poppins"/>
                <a:cs typeface="Poppins"/>
                <a:sym typeface="Poppins"/>
              </a:rPr>
              <a:t>Through a linear hyperplane whose function we can deduce. In other words, a multiple linear regression.</a:t>
            </a:r>
            <a:endParaRPr sz="1600">
              <a:solidFill>
                <a:srgbClr val="FF00FF"/>
              </a:solidFill>
              <a:latin typeface="Poppins"/>
              <a:ea typeface="Poppins"/>
              <a:cs typeface="Poppins"/>
              <a:sym typeface="Poppins"/>
            </a:endParaRPr>
          </a:p>
        </p:txBody>
      </p:sp>
      <p:sp>
        <p:nvSpPr>
          <p:cNvPr id="916" name="Google Shape;9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59"/>
          <p:cNvPicPr preferRelativeResize="0"/>
          <p:nvPr/>
        </p:nvPicPr>
        <p:blipFill>
          <a:blip r:embed="rId3">
            <a:alphaModFix/>
          </a:blip>
          <a:stretch>
            <a:fillRect/>
          </a:stretch>
        </p:blipFill>
        <p:spPr>
          <a:xfrm>
            <a:off x="4053900" y="915275"/>
            <a:ext cx="4199586" cy="362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Multiple</a:t>
            </a:r>
            <a:r>
              <a:rPr lang="en" sz="3000"/>
              <a:t> Linear Regression</a:t>
            </a:r>
            <a:endParaRPr sz="3000"/>
          </a:p>
        </p:txBody>
      </p:sp>
      <p:sp>
        <p:nvSpPr>
          <p:cNvPr id="923" name="Google Shape;923;p60"/>
          <p:cNvSpPr txBox="1"/>
          <p:nvPr/>
        </p:nvSpPr>
        <p:spPr>
          <a:xfrm>
            <a:off x="76275" y="762875"/>
            <a:ext cx="92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multiple linear regression model defines a linear functional relationship between one continuous outcome variable and multiple input variables that takes on the following form:</a:t>
            </a:r>
            <a:endParaRPr sz="1600">
              <a:solidFill>
                <a:schemeClr val="dk2"/>
              </a:solidFill>
              <a:latin typeface="Poppins"/>
              <a:ea typeface="Poppins"/>
              <a:cs typeface="Poppins"/>
              <a:sym typeface="Poppins"/>
            </a:endParaRPr>
          </a:p>
        </p:txBody>
      </p:sp>
      <p:pic>
        <p:nvPicPr>
          <p:cNvPr descr="{&quot;backgroundColor&quot;:&quot;#2D6740&quot;,&quot;aid&quot;:null,&quot;id&quot;:&quot;1&quot;,&quot;font&quot;:{&quot;family&quot;:&quot;Poppins&quot;,&quot;color&quot;:&quot;#FFFFFF&quot;,&quot;size&quot;:16},&quot;type&quot;:&quot;lalign*&quot;,&quot;code&quot;:&quot;\\begin{lalign*}\n&amp;{y_{t}=\\beta_{0}+\\beta_{1}x_{t1}+\\beta_{2}x_{t2}+...+\\beta_{n}x_{tn}+\\epsilon_{t}\\text{,}\\;\\text{where}}\\\\\n&amp;{}\\\\\n&amp;{y_{t}\\;\\text{represents}\\;\\text{the}\\;\\text{observed}\\;\\text{outcome}\\;\\text{at}\\;\\text{time}\\;t}\\\\\n&amp;{\\beta_{0}\\,\\text{represents}\\;\\text{the}\\;\\text{y-intercept}\\text{,}\\;\\text{or}\\;y\\,\\text{value}\\,\\text{whe}\\text{n}\\;x=0}\\\\\n&amp;{\\beta_{tn}\\,\\text{represents}\\;\\text{the}\\;\\text{slope}\\;\\text{of}\\;\\text{the}\\;\\text{n-th}\\;\\text{explanatory}\\;\\text{variable}\\;\\text{at}\\;\\text{time}\\;\\text{t}}\\\\\n&amp;{\\epsilon_{t}\\,\\text{represents}\\;\\text{the}\\,\\text{error}\\,\\text{term}\\text{,}\\;\\text{which}\\;\\text{accounts for the total}\\;\\text{deviations from}\\;\\text{the linear}\\;\\text{hyperplane}\\;\\text{at}\\;\\text{time}\\;\\text{t}}\t\n\\end{lalign*}&quot;,&quot;backgroundColorModified&quot;:false,&quot;ts&quot;:1653778260452,&quot;cs&quot;:&quot;AaA4XEPNoUm2fp/x6fjdaQ==&quot;,&quot;size&quot;:{&quot;width&quot;:962,&quot;height&quot;:160.99999999999997}}" id="924" name="Google Shape;924;p60"/>
          <p:cNvPicPr preferRelativeResize="0"/>
          <p:nvPr/>
        </p:nvPicPr>
        <p:blipFill>
          <a:blip r:embed="rId3">
            <a:alphaModFix/>
          </a:blip>
          <a:stretch>
            <a:fillRect/>
          </a:stretch>
        </p:blipFill>
        <p:spPr>
          <a:xfrm>
            <a:off x="371082" y="1933776"/>
            <a:ext cx="9163050" cy="1533525"/>
          </a:xfrm>
          <a:prstGeom prst="rect">
            <a:avLst/>
          </a:prstGeom>
          <a:noFill/>
          <a:ln>
            <a:noFill/>
          </a:ln>
        </p:spPr>
      </p:pic>
      <p:sp>
        <p:nvSpPr>
          <p:cNvPr id="925" name="Google Shape;92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6" name="Google Shape;926;p60"/>
          <p:cNvSpPr txBox="1"/>
          <p:nvPr/>
        </p:nvSpPr>
        <p:spPr>
          <a:xfrm>
            <a:off x="-32100" y="3563950"/>
            <a:ext cx="9208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In reality, multiple regression is more frequently used than simple regression because a dependent variable is rarely explained by only one variable. For instance, it takes more than just the oil price to explain the inflation in the economy.</a:t>
            </a:r>
            <a:endParaRPr sz="1600">
              <a:solidFill>
                <a:srgbClr val="F2F2F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Multiple Linear Regression</a:t>
            </a:r>
            <a:endParaRPr sz="3000"/>
          </a:p>
        </p:txBody>
      </p:sp>
      <p:sp>
        <p:nvSpPr>
          <p:cNvPr id="932" name="Google Shape;93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3" name="Google Shape;933;p61"/>
          <p:cNvPicPr preferRelativeResize="0"/>
          <p:nvPr/>
        </p:nvPicPr>
        <p:blipFill>
          <a:blip r:embed="rId3">
            <a:alphaModFix/>
          </a:blip>
          <a:stretch>
            <a:fillRect/>
          </a:stretch>
        </p:blipFill>
        <p:spPr>
          <a:xfrm>
            <a:off x="294225" y="2571750"/>
            <a:ext cx="2820250" cy="2466200"/>
          </a:xfrm>
          <a:prstGeom prst="rect">
            <a:avLst/>
          </a:prstGeom>
          <a:noFill/>
          <a:ln>
            <a:noFill/>
          </a:ln>
        </p:spPr>
      </p:pic>
      <p:sp>
        <p:nvSpPr>
          <p:cNvPr id="934" name="Google Shape;934;p61"/>
          <p:cNvSpPr txBox="1"/>
          <p:nvPr/>
        </p:nvSpPr>
        <p:spPr>
          <a:xfrm>
            <a:off x="3263688" y="468395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3.4.3 Multiple linear regression model fit</a:t>
            </a:r>
            <a:endParaRPr sz="1100">
              <a:solidFill>
                <a:srgbClr val="F2F2F2"/>
              </a:solidFill>
              <a:latin typeface="Poppins"/>
              <a:ea typeface="Poppins"/>
              <a:cs typeface="Poppins"/>
              <a:sym typeface="Poppins"/>
            </a:endParaRPr>
          </a:p>
        </p:txBody>
      </p:sp>
      <p:pic>
        <p:nvPicPr>
          <p:cNvPr descr="{&quot;backgroundColorModified&quot;:false,&quot;id&quot;:&quot;5&quot;,&quot;font&quot;:{&quot;color&quot;:&quot;#FFFFFF&quot;,&quot;size&quot;:16,&quot;family&quot;:&quot;Poppins&quot;},&quot;code&quot;:&quot;\\begin{lalign*}\n&amp;{\\bullet\\,\\text{Take}\\;\\text{a}\\;\\text{multiple}\\;\\text{linear}\\;\\text{regression}\\;\\text{with}\\;\\text{two}\\;\\text{explanatory}\\;\\text{variables}\\;\\text{for}\\;\\text{example,}}\\\\\n&amp;{\\,\\,\\,\\text{after}\\;\\text{finding}\\;\\beta_{0}=51.05,\\,\\beta_{1}=1.06\\text{,}\\;\\text{and}\\;\\beta_{2}=3.05\\,\\text{using}\\;\\text{OLS,}\\;\\text{we}\\;\\text{fit}\\;\\text{the}\\;\\text{values}\\;\\text{into}\\;\\text{the}\\;\\text{regression}\\,\\text{model:}}\\\\\n&amp;{\\,\\,\\text{and}\\;\\text{arrived}\\;\\text{with}\\;\\text{a}\\;\\text{predictive}\\;\\text{line}\\;\\text{of}\\;\\hat{y_{t}}=51.05\\,+1.06x_{t1}+3.05x_{t2},\\,\\text{where}\\;\\hat{y_{t}}\\,\\text{denotes}\\;\\text{the}\\;\\text{predicted}\\;\\text{value}\\;\\text{at}\\;\\text{time}\\;\\text{t,.}}\\\\\n&amp;{\\text{give}\\text{n}\\;\\text{the}\\;\\text{input}\\;\\text{of}\\;x_{t1}\\,\\text{and}\\;x_{t2}.}\\\\\n&amp;{\\bullet\\,\\text{We}\\;\\text{graph}\\;\\text{the}\\;\\text{predicted}\\;y\\,\\text{for}\\;\\text{each}\\,x\\text{;}\\;\\text{these}\\;\\text{are}\\;\\text{points}\\;\\text{that}\\;\\text{form}\\;\\text{the}\\;\\text{linear}\\;\\text{hyperplane.}}\\\\\n&amp;{\\bullet\\,\\text{The}\\;\\text{distances}\\;\\text{between}\\;\\text{the}\\;\\text{actual}\\;\\text{points}\\,\\text{and}\\;\\text{the}\\;\\text{predicte}\\text{d}\\;\\text{values}\\,\\text{are}\\;\\text{the}\\;\\text{errors,}\\;\\text{of}\\;\\text{our}\\;\\text{model,}\\;\\text{summed}\\;\\text{to}\\;\\text{be}\\;\\epsilon_{t}\\,\\text{at}\\;\\text{time}\\;\\text{t}.}\\\\\n\\end{lalign*}&quot;,&quot;aid&quot;:null,&quot;type&quot;:&quot;lalign*&quot;,&quot;backgroundColor&quot;:&quot;#2D6740&quot;,&quot;ts&quot;:1653778307142,&quot;cs&quot;:&quot;Ge82jY5Q0mK+V2OiBD1bfg==&quot;,&quot;size&quot;:{&quot;width&quot;:1135,&quot;height&quot;:160.99999999999997}}" id="935" name="Google Shape;935;p61"/>
          <p:cNvPicPr preferRelativeResize="0"/>
          <p:nvPr/>
        </p:nvPicPr>
        <p:blipFill>
          <a:blip r:embed="rId4">
            <a:alphaModFix/>
          </a:blip>
          <a:stretch>
            <a:fillRect/>
          </a:stretch>
        </p:blipFill>
        <p:spPr>
          <a:xfrm>
            <a:off x="217925" y="912375"/>
            <a:ext cx="9480624"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941" name="Google Shape;941;p62"/>
          <p:cNvSpPr txBox="1"/>
          <p:nvPr/>
        </p:nvSpPr>
        <p:spPr>
          <a:xfrm>
            <a:off x="1621900" y="460340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3.5 Multiple linear regression summary</a:t>
            </a:r>
            <a:endParaRPr sz="1100">
              <a:solidFill>
                <a:srgbClr val="F2F2F2"/>
              </a:solidFill>
              <a:latin typeface="Poppins"/>
              <a:ea typeface="Poppins"/>
              <a:cs typeface="Poppins"/>
              <a:sym typeface="Poppins"/>
            </a:endParaRPr>
          </a:p>
        </p:txBody>
      </p:sp>
      <p:sp>
        <p:nvSpPr>
          <p:cNvPr id="942" name="Google Shape;94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3" name="Google Shape;943;p62"/>
          <p:cNvPicPr preferRelativeResize="0"/>
          <p:nvPr/>
        </p:nvPicPr>
        <p:blipFill>
          <a:blip r:embed="rId3">
            <a:alphaModFix/>
          </a:blip>
          <a:stretch>
            <a:fillRect/>
          </a:stretch>
        </p:blipFill>
        <p:spPr>
          <a:xfrm>
            <a:off x="1621900" y="831299"/>
            <a:ext cx="5900201" cy="366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6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a:t>
            </a:r>
            <a:r>
              <a:rPr lang="en" sz="2700"/>
              <a:t> Returns with </a:t>
            </a:r>
            <a:r>
              <a:rPr lang="en" sz="2700"/>
              <a:t>Linear Regression</a:t>
            </a:r>
            <a:endParaRPr sz="2700"/>
          </a:p>
        </p:txBody>
      </p:sp>
      <p:sp>
        <p:nvSpPr>
          <p:cNvPr id="950" name="Google Shape;950;p63"/>
          <p:cNvSpPr txBox="1"/>
          <p:nvPr/>
        </p:nvSpPr>
        <p:spPr>
          <a:xfrm>
            <a:off x="10900" y="708325"/>
            <a:ext cx="4683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Say you want to predict the performance of a the S&amp;P 500 ETF (Ticker: SPY). You came up with a list of features ranging from sector and </a:t>
            </a:r>
            <a:r>
              <a:rPr lang="en">
                <a:solidFill>
                  <a:srgbClr val="F2F2F2"/>
                </a:solidFill>
                <a:latin typeface="Poppins"/>
                <a:ea typeface="Poppins"/>
                <a:cs typeface="Poppins"/>
                <a:sym typeface="Poppins"/>
              </a:rPr>
              <a:t>commodity </a:t>
            </a:r>
            <a:r>
              <a:rPr lang="en">
                <a:solidFill>
                  <a:srgbClr val="F2F2F2"/>
                </a:solidFill>
                <a:latin typeface="Poppins"/>
                <a:ea typeface="Poppins"/>
                <a:cs typeface="Poppins"/>
                <a:sym typeface="Poppins"/>
              </a:rPr>
              <a:t>ETFs to economic indicators for building your linear model.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You decided to observe performances of these features spanning from 1/26/2018 to 5/31/2022, for a total of 24 features and 1086 observations.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Features representing ETF log returns are labeled with letters; others are economic indicators with their own unit of measures.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data structure is displayed on the right.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F00FF"/>
                </a:solidFill>
                <a:latin typeface="Poppins"/>
                <a:ea typeface="Poppins"/>
                <a:cs typeface="Poppins"/>
                <a:sym typeface="Poppins"/>
              </a:rPr>
              <a:t>Note that we are looking at daily data and hence predicting in a daily timeframe.</a:t>
            </a:r>
            <a:endParaRPr>
              <a:solidFill>
                <a:srgbClr val="FF00FF"/>
              </a:solidFill>
              <a:latin typeface="Poppins"/>
              <a:ea typeface="Poppins"/>
              <a:cs typeface="Poppins"/>
              <a:sym typeface="Poppins"/>
            </a:endParaRPr>
          </a:p>
        </p:txBody>
      </p:sp>
      <p:pic>
        <p:nvPicPr>
          <p:cNvPr id="951" name="Google Shape;951;p63"/>
          <p:cNvPicPr preferRelativeResize="0"/>
          <p:nvPr/>
        </p:nvPicPr>
        <p:blipFill>
          <a:blip r:embed="rId3">
            <a:alphaModFix/>
          </a:blip>
          <a:stretch>
            <a:fillRect/>
          </a:stretch>
        </p:blipFill>
        <p:spPr>
          <a:xfrm>
            <a:off x="4993350" y="762875"/>
            <a:ext cx="3249725" cy="4040400"/>
          </a:xfrm>
          <a:prstGeom prst="rect">
            <a:avLst/>
          </a:prstGeom>
          <a:noFill/>
          <a:ln>
            <a:noFill/>
          </a:ln>
        </p:spPr>
      </p:pic>
      <p:sp>
        <p:nvSpPr>
          <p:cNvPr id="952" name="Google Shape;952;p63"/>
          <p:cNvSpPr txBox="1"/>
          <p:nvPr/>
        </p:nvSpPr>
        <p:spPr>
          <a:xfrm>
            <a:off x="4813675" y="4769650"/>
            <a:ext cx="43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3.6 Data set for predicting the S&amp;P 500 ETF performance</a:t>
            </a:r>
            <a:endParaRPr sz="1000">
              <a:solidFill>
                <a:srgbClr val="F2F2F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6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a:t>
            </a:r>
            <a:r>
              <a:rPr lang="en" sz="2100"/>
              <a:t>Data Pre-processing</a:t>
            </a:r>
            <a:endParaRPr sz="2100"/>
          </a:p>
        </p:txBody>
      </p:sp>
      <p:sp>
        <p:nvSpPr>
          <p:cNvPr id="959" name="Google Shape;959;p64"/>
          <p:cNvSpPr txBox="1"/>
          <p:nvPr/>
        </p:nvSpPr>
        <p:spPr>
          <a:xfrm>
            <a:off x="10900" y="708325"/>
            <a:ext cx="8449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Standardization:</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Since each feature has a different unit of measure, for instance, XLK is measured in terms of log-return and volatility index is measured in its own index unit. We scale them so that they can be compared with the same units.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Feature Importance: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use the Random Forest Regressor to compute the feature importance score for each of the proposed features, and found that only XLK and IYC log returns </a:t>
            </a:r>
            <a:r>
              <a:rPr lang="en">
                <a:solidFill>
                  <a:srgbClr val="F2F2F2"/>
                </a:solidFill>
                <a:latin typeface="Poppins"/>
                <a:ea typeface="Poppins"/>
                <a:cs typeface="Poppins"/>
                <a:sym typeface="Poppins"/>
              </a:rPr>
              <a:t>have</a:t>
            </a:r>
            <a:r>
              <a:rPr lang="en">
                <a:solidFill>
                  <a:srgbClr val="F2F2F2"/>
                </a:solidFill>
                <a:latin typeface="Poppins"/>
                <a:ea typeface="Poppins"/>
                <a:cs typeface="Poppins"/>
                <a:sym typeface="Poppins"/>
              </a:rPr>
              <a:t> importance score above 0.05, which show significance.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keep these 2 features and drop the rest.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Multicollinearity: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found that </a:t>
            </a:r>
            <a:r>
              <a:rPr lang="en">
                <a:solidFill>
                  <a:srgbClr val="F2F2F2"/>
                </a:solidFill>
                <a:latin typeface="Poppins"/>
                <a:ea typeface="Poppins"/>
                <a:cs typeface="Poppins"/>
                <a:sym typeface="Poppins"/>
              </a:rPr>
              <a:t>XLK and IYC log returns have equal VIFs of 4.415, hence showing moderate correlations. Since they are not considered to have high correlations (with the threshold of 5), we will keep them as our ultimate predictors for SPY log return.</a:t>
            </a:r>
            <a:endParaRPr>
              <a:solidFill>
                <a:srgbClr val="F2F2F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5" name="Google Shape;965;p6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Fitting</a:t>
            </a:r>
            <a:endParaRPr sz="2100"/>
          </a:p>
        </p:txBody>
      </p:sp>
      <p:pic>
        <p:nvPicPr>
          <p:cNvPr descr="{&quot;type&quot;:&quot;lalign*&quot;,&quot;code&quot;:&quot;\\begin{lalign*}\n&amp;{\\text{Our model has two independent variables, so its predictive formula looks something like this:\n}}\\\\\n&amp;{\\hat{y}=+\\hat{\\beta_{0}}\\cdot\\left(\\text{XLK}\\;\\text{log}\\;\\text{return}\\right)+\\hat{\\beta_{1}}\\cdot\\left(\\text{IYC}\\;\\text{log}\\;\\text{return}\\right)}\t\n\\end{lalign*}&quot;,&quot;aid&quot;:null,&quot;backgroundColor&quot;:&quot;#2D6740&quot;,&quot;backgroundColorModified&quot;:false,&quot;id&quot;:&quot;11&quot;,&quot;font&quot;:{&quot;size&quot;:14,&quot;color&quot;:&quot;#F2F2F2&quot;,&quot;family&quot;:&quot;Poppins&quot;},&quot;ts&quot;:1654147258206,&quot;cs&quot;:&quot;6HyObzx16BIMGWNGN+1h0Q==&quot;,&quot;size&quot;:{&quot;width&quot;:752,&quot;height&quot;:48.49999999999999}}" id="966" name="Google Shape;966;p65"/>
          <p:cNvPicPr preferRelativeResize="0"/>
          <p:nvPr/>
        </p:nvPicPr>
        <p:blipFill>
          <a:blip r:embed="rId3">
            <a:alphaModFix/>
          </a:blip>
          <a:stretch>
            <a:fillRect/>
          </a:stretch>
        </p:blipFill>
        <p:spPr>
          <a:xfrm>
            <a:off x="543507" y="794503"/>
            <a:ext cx="7162800" cy="461963"/>
          </a:xfrm>
          <a:prstGeom prst="rect">
            <a:avLst/>
          </a:prstGeom>
          <a:noFill/>
          <a:ln>
            <a:noFill/>
          </a:ln>
        </p:spPr>
      </p:pic>
      <p:pic>
        <p:nvPicPr>
          <p:cNvPr id="967" name="Google Shape;967;p65"/>
          <p:cNvPicPr preferRelativeResize="0"/>
          <p:nvPr/>
        </p:nvPicPr>
        <p:blipFill>
          <a:blip r:embed="rId4">
            <a:alphaModFix/>
          </a:blip>
          <a:stretch>
            <a:fillRect/>
          </a:stretch>
        </p:blipFill>
        <p:spPr>
          <a:xfrm>
            <a:off x="506600" y="1581075"/>
            <a:ext cx="3304215" cy="3188475"/>
          </a:xfrm>
          <a:prstGeom prst="rect">
            <a:avLst/>
          </a:prstGeom>
          <a:noFill/>
          <a:ln>
            <a:noFill/>
          </a:ln>
        </p:spPr>
      </p:pic>
      <p:pic>
        <p:nvPicPr>
          <p:cNvPr id="968" name="Google Shape;968;p65"/>
          <p:cNvPicPr preferRelativeResize="0"/>
          <p:nvPr/>
        </p:nvPicPr>
        <p:blipFill>
          <a:blip r:embed="rId5">
            <a:alphaModFix/>
          </a:blip>
          <a:stretch>
            <a:fillRect/>
          </a:stretch>
        </p:blipFill>
        <p:spPr>
          <a:xfrm>
            <a:off x="4674800" y="1591636"/>
            <a:ext cx="3283800" cy="3177917"/>
          </a:xfrm>
          <a:prstGeom prst="rect">
            <a:avLst/>
          </a:prstGeom>
          <a:noFill/>
          <a:ln>
            <a:noFill/>
          </a:ln>
        </p:spPr>
      </p:pic>
      <p:cxnSp>
        <p:nvCxnSpPr>
          <p:cNvPr id="969" name="Google Shape;969;p65"/>
          <p:cNvCxnSpPr>
            <a:stCxn id="967" idx="3"/>
            <a:endCxn id="968" idx="1"/>
          </p:cNvCxnSpPr>
          <p:nvPr/>
        </p:nvCxnSpPr>
        <p:spPr>
          <a:xfrm>
            <a:off x="3810815" y="3175313"/>
            <a:ext cx="864000" cy="5400"/>
          </a:xfrm>
          <a:prstGeom prst="straightConnector1">
            <a:avLst/>
          </a:prstGeom>
          <a:noFill/>
          <a:ln cap="flat" cmpd="sng" w="76200">
            <a:solidFill>
              <a:srgbClr val="CCCCCC"/>
            </a:solidFill>
            <a:prstDash val="solid"/>
            <a:round/>
            <a:headEnd len="med" w="med" type="none"/>
            <a:tailEnd len="med" w="med" type="triangle"/>
          </a:ln>
        </p:spPr>
      </p:cxnSp>
      <p:sp>
        <p:nvSpPr>
          <p:cNvPr id="970" name="Google Shape;970;p65"/>
          <p:cNvSpPr txBox="1"/>
          <p:nvPr/>
        </p:nvSpPr>
        <p:spPr>
          <a:xfrm>
            <a:off x="486650" y="124282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Before model fitting</a:t>
            </a:r>
            <a:endParaRPr>
              <a:solidFill>
                <a:srgbClr val="F2F2F2"/>
              </a:solidFill>
              <a:latin typeface="Poppins"/>
              <a:ea typeface="Poppins"/>
              <a:cs typeface="Poppins"/>
              <a:sym typeface="Poppins"/>
            </a:endParaRPr>
          </a:p>
        </p:txBody>
      </p:sp>
      <p:sp>
        <p:nvSpPr>
          <p:cNvPr id="971" name="Google Shape;971;p65"/>
          <p:cNvSpPr txBox="1"/>
          <p:nvPr/>
        </p:nvSpPr>
        <p:spPr>
          <a:xfrm>
            <a:off x="4664600" y="120407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After</a:t>
            </a:r>
            <a:r>
              <a:rPr lang="en">
                <a:solidFill>
                  <a:srgbClr val="F2F2F2"/>
                </a:solidFill>
                <a:latin typeface="Poppins"/>
                <a:ea typeface="Poppins"/>
                <a:cs typeface="Poppins"/>
                <a:sym typeface="Poppins"/>
              </a:rPr>
              <a:t> model fitting</a:t>
            </a:r>
            <a:endParaRPr>
              <a:solidFill>
                <a:srgbClr val="F2F2F2"/>
              </a:solidFill>
              <a:latin typeface="Poppins"/>
              <a:ea typeface="Poppins"/>
              <a:cs typeface="Poppins"/>
              <a:sym typeface="Poppins"/>
            </a:endParaRPr>
          </a:p>
        </p:txBody>
      </p:sp>
      <p:sp>
        <p:nvSpPr>
          <p:cNvPr id="972" name="Google Shape;972;p65"/>
          <p:cNvSpPr txBox="1"/>
          <p:nvPr/>
        </p:nvSpPr>
        <p:spPr>
          <a:xfrm>
            <a:off x="4664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3.7.2 Scatter plot after model fitting</a:t>
            </a:r>
            <a:endParaRPr sz="1000">
              <a:solidFill>
                <a:srgbClr val="F2F2F2"/>
              </a:solidFill>
              <a:latin typeface="Poppins"/>
              <a:ea typeface="Poppins"/>
              <a:cs typeface="Poppins"/>
              <a:sym typeface="Poppins"/>
            </a:endParaRPr>
          </a:p>
        </p:txBody>
      </p:sp>
      <p:sp>
        <p:nvSpPr>
          <p:cNvPr id="973" name="Google Shape;973;p65"/>
          <p:cNvSpPr txBox="1"/>
          <p:nvPr/>
        </p:nvSpPr>
        <p:spPr>
          <a:xfrm>
            <a:off x="506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3.7.1 Scatter plot before model fitting</a:t>
            </a:r>
            <a:endParaRPr sz="1000">
              <a:solidFill>
                <a:srgbClr val="F2F2F2"/>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66"/>
          <p:cNvSpPr txBox="1"/>
          <p:nvPr>
            <p:ph type="title"/>
          </p:nvPr>
        </p:nvSpPr>
        <p:spPr>
          <a:xfrm>
            <a:off x="0" y="91775"/>
            <a:ext cx="91440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Diagnostics</a:t>
            </a:r>
            <a:endParaRPr sz="2100"/>
          </a:p>
        </p:txBody>
      </p:sp>
      <p:pic>
        <p:nvPicPr>
          <p:cNvPr id="980" name="Google Shape;980;p66"/>
          <p:cNvPicPr preferRelativeResize="0"/>
          <p:nvPr/>
        </p:nvPicPr>
        <p:blipFill>
          <a:blip r:embed="rId3">
            <a:alphaModFix/>
          </a:blip>
          <a:stretch>
            <a:fillRect/>
          </a:stretch>
        </p:blipFill>
        <p:spPr>
          <a:xfrm>
            <a:off x="152400" y="1095075"/>
            <a:ext cx="5779925" cy="3492400"/>
          </a:xfrm>
          <a:prstGeom prst="rect">
            <a:avLst/>
          </a:prstGeom>
          <a:noFill/>
          <a:ln>
            <a:noFill/>
          </a:ln>
        </p:spPr>
      </p:pic>
      <p:sp>
        <p:nvSpPr>
          <p:cNvPr id="981" name="Google Shape;981;p66"/>
          <p:cNvSpPr txBox="1"/>
          <p:nvPr/>
        </p:nvSpPr>
        <p:spPr>
          <a:xfrm>
            <a:off x="152400" y="4587475"/>
            <a:ext cx="556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3.8 Multiple linear regression summary for predicting SPY log return</a:t>
            </a:r>
            <a:endParaRPr sz="1100">
              <a:solidFill>
                <a:srgbClr val="F2F2F2"/>
              </a:solidFill>
              <a:latin typeface="Poppins"/>
              <a:ea typeface="Poppins"/>
              <a:cs typeface="Poppins"/>
              <a:sym typeface="Poppins"/>
            </a:endParaRPr>
          </a:p>
        </p:txBody>
      </p:sp>
      <p:pic>
        <p:nvPicPr>
          <p:cNvPr descr="{&quot;backgroundColor&quot;:&quot;#2D6740&quot;,&quot;id&quot;:&quot;12&quot;,&quot;code&quot;:&quot;\\begin{lalign*}\n&amp;{\\text{After}\\;\\text{running}\\;\\text{OLS},\\,\\text{our}\\;\\text{predictive}\\;\\text{model}\\;\\text{looks}\\;\\text{something}\\;\\text{like}\\;\\text{this:}}\\\\\n&amp;{\\hat{y}=0.0005+0.007\\cdot\\left(\\text{XLK}\\;\\text{log}\\;\\text{return}\\right)+0.0065\\cdot\\left(\\text{IYC}\\;\\text{log}\\;\\text{return}\\right)}\t\n\\end{lalign*}&quot;,&quot;backgroundColorModified&quot;:null,&quot;aid&quot;:null,&quot;type&quot;:&quot;lalign*&quot;,&quot;font&quot;:{&quot;family&quot;:&quot;Poppins&quot;,&quot;color&quot;:&quot;#F2F2F2&quot;,&quot;size&quot;:14},&quot;ts&quot;:1654147453632,&quot;cs&quot;:&quot;cId605VKZ+7Rx6K1HCc79A==&quot;,&quot;size&quot;:{&quot;width&quot;:545,&quot;height&quot;:43.5}}" id="982" name="Google Shape;982;p66"/>
          <p:cNvPicPr preferRelativeResize="0"/>
          <p:nvPr/>
        </p:nvPicPr>
        <p:blipFill>
          <a:blip r:embed="rId4">
            <a:alphaModFix/>
          </a:blip>
          <a:stretch>
            <a:fillRect/>
          </a:stretch>
        </p:blipFill>
        <p:spPr>
          <a:xfrm>
            <a:off x="152400" y="572750"/>
            <a:ext cx="5191125" cy="414338"/>
          </a:xfrm>
          <a:prstGeom prst="rect">
            <a:avLst/>
          </a:prstGeom>
          <a:noFill/>
          <a:ln>
            <a:noFill/>
          </a:ln>
        </p:spPr>
      </p:pic>
      <p:sp>
        <p:nvSpPr>
          <p:cNvPr id="983" name="Google Shape;983;p66"/>
          <p:cNvSpPr txBox="1"/>
          <p:nvPr/>
        </p:nvSpPr>
        <p:spPr>
          <a:xfrm>
            <a:off x="5932325" y="777063"/>
            <a:ext cx="3531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F-test: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rejects the hypothesis that all coefficients are zero and irrelevant.</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Skewness:</a:t>
            </a:r>
            <a:r>
              <a:rPr lang="en">
                <a:solidFill>
                  <a:srgbClr val="F2F2F2"/>
                </a:solidFill>
                <a:latin typeface="Poppins"/>
                <a:ea typeface="Poppins"/>
                <a:cs typeface="Poppins"/>
                <a:sym typeface="Poppins"/>
              </a:rPr>
              <a:t> slightly left skewed.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Kurtosis:</a:t>
            </a:r>
            <a:r>
              <a:rPr lang="en">
                <a:solidFill>
                  <a:srgbClr val="F2F2F2"/>
                </a:solidFill>
                <a:latin typeface="Poppins"/>
                <a:ea typeface="Poppins"/>
                <a:cs typeface="Poppins"/>
                <a:sym typeface="Poppins"/>
              </a:rPr>
              <a:t> fatter tails than a normal distribution, whose kurtosis is 3.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Jarque Bera tests:</a:t>
            </a:r>
            <a:r>
              <a:rPr lang="en">
                <a:solidFill>
                  <a:srgbClr val="F2F2F2"/>
                </a:solidFill>
                <a:latin typeface="Poppins"/>
                <a:ea typeface="Poppins"/>
                <a:cs typeface="Poppins"/>
                <a:sym typeface="Poppins"/>
              </a:rPr>
              <a:t> rejects the null hypothesis that the residuals are normally distributed.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Durbin-Watson test:</a:t>
            </a:r>
            <a:r>
              <a:rPr lang="en">
                <a:solidFill>
                  <a:srgbClr val="F2F2F2"/>
                </a:solidFill>
                <a:latin typeface="Poppins"/>
                <a:ea typeface="Poppins"/>
                <a:cs typeface="Poppins"/>
                <a:sym typeface="Poppins"/>
              </a:rPr>
              <a:t> fails to reject the hypothesis of no serial correlation in residuals.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Condition number:</a:t>
            </a:r>
            <a:r>
              <a:rPr lang="en">
                <a:solidFill>
                  <a:srgbClr val="F2F2F2"/>
                </a:solidFill>
                <a:latin typeface="Poppins"/>
                <a:ea typeface="Poppins"/>
                <a:cs typeface="Poppins"/>
                <a:sym typeface="Poppins"/>
              </a:rPr>
              <a:t> the value below 30 suggests that the regression doesn’t seem to have significant multicollinearity.</a:t>
            </a:r>
            <a:endParaRPr>
              <a:solidFill>
                <a:srgbClr val="F2F2F2"/>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6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Evaluation</a:t>
            </a:r>
            <a:endParaRPr sz="2100"/>
          </a:p>
        </p:txBody>
      </p:sp>
      <p:sp>
        <p:nvSpPr>
          <p:cNvPr id="990" name="Google Shape;990;p67"/>
          <p:cNvSpPr txBox="1"/>
          <p:nvPr/>
        </p:nvSpPr>
        <p:spPr>
          <a:xfrm>
            <a:off x="0" y="543625"/>
            <a:ext cx="8449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R-squared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0.936 R-squared means that 93.6% of the variation in the observed SPY’s log returns is explained by this multiple linear regression model. Adjusted R-squared is 94.71%.</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Mean Absolute Error (MAE):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On average, the distances of the predicted log returns for SPY from their actual observations is 0.0022.</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Root Mean Squared Error (RMSE):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square root of  the average of squared differences between the SPY’s log return predictions and their actual observations is 0.0031. </a:t>
            </a:r>
            <a:endParaRPr>
              <a:solidFill>
                <a:srgbClr val="F2F2F2"/>
              </a:solidFill>
              <a:latin typeface="Poppins"/>
              <a:ea typeface="Poppins"/>
              <a:cs typeface="Poppins"/>
              <a:sym typeface="Poppins"/>
            </a:endParaRPr>
          </a:p>
        </p:txBody>
      </p:sp>
      <p:pic>
        <p:nvPicPr>
          <p:cNvPr id="991" name="Google Shape;991;p67"/>
          <p:cNvPicPr preferRelativeResize="0"/>
          <p:nvPr/>
        </p:nvPicPr>
        <p:blipFill>
          <a:blip r:embed="rId3">
            <a:alphaModFix/>
          </a:blip>
          <a:stretch>
            <a:fillRect/>
          </a:stretch>
        </p:blipFill>
        <p:spPr>
          <a:xfrm>
            <a:off x="182375" y="3048025"/>
            <a:ext cx="4881633" cy="1790675"/>
          </a:xfrm>
          <a:prstGeom prst="rect">
            <a:avLst/>
          </a:prstGeom>
          <a:noFill/>
          <a:ln>
            <a:noFill/>
          </a:ln>
        </p:spPr>
      </p:pic>
      <p:sp>
        <p:nvSpPr>
          <p:cNvPr id="992" name="Google Shape;992;p67"/>
          <p:cNvSpPr txBox="1"/>
          <p:nvPr/>
        </p:nvSpPr>
        <p:spPr>
          <a:xfrm>
            <a:off x="114975" y="4838700"/>
            <a:ext cx="556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3.9 R-squared, MAE, and MSE of the multiple linear regression on SPY log returns</a:t>
            </a:r>
            <a:endParaRPr sz="900">
              <a:solidFill>
                <a:srgbClr val="F2F2F2"/>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6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Pros of</a:t>
            </a:r>
            <a:r>
              <a:rPr lang="en" sz="2100"/>
              <a:t> Linear Regression</a:t>
            </a:r>
            <a:endParaRPr sz="2100"/>
          </a:p>
        </p:txBody>
      </p:sp>
      <p:sp>
        <p:nvSpPr>
          <p:cNvPr id="999" name="Google Shape;999;p68"/>
          <p:cNvSpPr txBox="1"/>
          <p:nvPr/>
        </p:nvSpPr>
        <p:spPr>
          <a:xfrm>
            <a:off x="0" y="640950"/>
            <a:ext cx="93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model is the simplest equation denoting the relationship between the multiple predictor variables and predicted variable.</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Computation Efficiency: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Modeling speed of linear regression is fast, even </a:t>
            </a:r>
            <a:r>
              <a:rPr lang="en">
                <a:solidFill>
                  <a:srgbClr val="F2F2F2"/>
                </a:solidFill>
                <a:latin typeface="Poppins"/>
                <a:ea typeface="Poppins"/>
                <a:cs typeface="Poppins"/>
                <a:sym typeface="Poppins"/>
              </a:rPr>
              <a:t>when predicting with a large amount of data, mainly because of the model’s simple structure.</a:t>
            </a:r>
            <a:r>
              <a:rPr lang="en">
                <a:solidFill>
                  <a:srgbClr val="F2F2F2"/>
                </a:solidFill>
                <a:latin typeface="Poppins"/>
                <a:ea typeface="Poppins"/>
                <a:cs typeface="Poppins"/>
                <a:sym typeface="Poppins"/>
              </a:rPr>
              <a:t>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Interpretability of the output: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Ability to determine the relative influence of one or more predictor variables to the predicted value when the predictors are independent of each other.</a:t>
            </a:r>
            <a:endParaRPr>
              <a:solidFill>
                <a:srgbClr val="F2F2F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a:t>
            </a:r>
            <a:r>
              <a:rPr lang="en" sz="3000"/>
              <a:t>Variance Tradeoff of Models</a:t>
            </a:r>
            <a:endParaRPr sz="3000"/>
          </a:p>
        </p:txBody>
      </p:sp>
      <p:sp>
        <p:nvSpPr>
          <p:cNvPr id="657" name="Google Shape;657;p33"/>
          <p:cNvSpPr txBox="1"/>
          <p:nvPr/>
        </p:nvSpPr>
        <p:spPr>
          <a:xfrm>
            <a:off x="0" y="762875"/>
            <a:ext cx="8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2F2F2"/>
              </a:solidFill>
              <a:latin typeface="Poppins"/>
              <a:ea typeface="Poppins"/>
              <a:cs typeface="Poppins"/>
              <a:sym typeface="Poppins"/>
            </a:endParaRPr>
          </a:p>
        </p:txBody>
      </p:sp>
      <p:pic>
        <p:nvPicPr>
          <p:cNvPr id="658" name="Google Shape;658;p33"/>
          <p:cNvPicPr preferRelativeResize="0"/>
          <p:nvPr/>
        </p:nvPicPr>
        <p:blipFill>
          <a:blip r:embed="rId3">
            <a:alphaModFix/>
          </a:blip>
          <a:stretch>
            <a:fillRect/>
          </a:stretch>
        </p:blipFill>
        <p:spPr>
          <a:xfrm>
            <a:off x="288775" y="1163075"/>
            <a:ext cx="4517150" cy="3060950"/>
          </a:xfrm>
          <a:prstGeom prst="rect">
            <a:avLst/>
          </a:prstGeom>
          <a:noFill/>
          <a:ln>
            <a:noFill/>
          </a:ln>
        </p:spPr>
      </p:pic>
      <p:sp>
        <p:nvSpPr>
          <p:cNvPr id="659" name="Google Shape;659;p33"/>
          <p:cNvSpPr txBox="1"/>
          <p:nvPr/>
        </p:nvSpPr>
        <p:spPr>
          <a:xfrm>
            <a:off x="4951700" y="985050"/>
            <a:ext cx="3404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As a method gets more complex the bias will decrease and the variance will increase.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In general, as the model complexity increases, training errors will always decline.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However, test errors will decline at first (as reductions in bias dominate) but will then start to increase again (as increases in variance dominate).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Read more </a:t>
            </a:r>
            <a:r>
              <a:rPr lang="en">
                <a:solidFill>
                  <a:srgbClr val="F2F2F2"/>
                </a:solidFill>
                <a:latin typeface="Poppins"/>
                <a:ea typeface="Poppins"/>
                <a:cs typeface="Poppins"/>
                <a:sym typeface="Poppins"/>
              </a:rPr>
              <a:t>about</a:t>
            </a:r>
            <a:r>
              <a:rPr lang="en">
                <a:solidFill>
                  <a:srgbClr val="F2F2F2"/>
                </a:solidFill>
                <a:latin typeface="Poppins"/>
                <a:ea typeface="Poppins"/>
                <a:cs typeface="Poppins"/>
                <a:sym typeface="Poppins"/>
              </a:rPr>
              <a:t> Bias-Variance Tradeoff </a:t>
            </a:r>
            <a:r>
              <a:rPr lang="en" u="sng">
                <a:solidFill>
                  <a:srgbClr val="FF00FF"/>
                </a:solidFill>
                <a:latin typeface="Poppins"/>
                <a:ea typeface="Poppins"/>
                <a:cs typeface="Poppins"/>
                <a:sym typeface="Poppins"/>
                <a:hlinkClick r:id="rId4">
                  <a:extLst>
                    <a:ext uri="{A12FA001-AC4F-418D-AE19-62706E023703}">
                      <ahyp:hlinkClr val="tx"/>
                    </a:ext>
                  </a:extLst>
                </a:hlinkClick>
              </a:rPr>
              <a:t>here</a:t>
            </a:r>
            <a:r>
              <a:rPr lang="en">
                <a:solidFill>
                  <a:srgbClr val="FF00FF"/>
                </a:solidFill>
                <a:latin typeface="Poppins"/>
                <a:ea typeface="Poppins"/>
                <a:cs typeface="Poppins"/>
                <a:sym typeface="Poppins"/>
              </a:rPr>
              <a:t>.</a:t>
            </a:r>
            <a:endParaRPr>
              <a:solidFill>
                <a:srgbClr val="FF00FF"/>
              </a:solidFill>
              <a:latin typeface="Poppins"/>
              <a:ea typeface="Poppins"/>
              <a:cs typeface="Poppins"/>
              <a:sym typeface="Poppins"/>
            </a:endParaRPr>
          </a:p>
        </p:txBody>
      </p:sp>
      <p:sp>
        <p:nvSpPr>
          <p:cNvPr id="660" name="Google Shape;660;p33"/>
          <p:cNvSpPr txBox="1"/>
          <p:nvPr/>
        </p:nvSpPr>
        <p:spPr>
          <a:xfrm>
            <a:off x="288775" y="4224025"/>
            <a:ext cx="27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3.1 Bias-variance tradeoff graph (with train and test errors)</a:t>
            </a:r>
            <a:endParaRPr sz="1100">
              <a:solidFill>
                <a:srgbClr val="F2F2F2"/>
              </a:solidFill>
              <a:latin typeface="Poppins"/>
              <a:ea typeface="Poppins"/>
              <a:cs typeface="Poppins"/>
              <a:sym typeface="Poppins"/>
            </a:endParaRPr>
          </a:p>
        </p:txBody>
      </p:sp>
      <p:sp>
        <p:nvSpPr>
          <p:cNvPr id="661" name="Google Shape;6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6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a:t>
            </a:r>
            <a:r>
              <a:rPr lang="en" sz="2100"/>
              <a:t>s of Linear Regression</a:t>
            </a:r>
            <a:endParaRPr sz="2100"/>
          </a:p>
        </p:txBody>
      </p:sp>
      <p:sp>
        <p:nvSpPr>
          <p:cNvPr id="1006" name="Google Shape;1006;p69"/>
          <p:cNvSpPr txBox="1"/>
          <p:nvPr/>
        </p:nvSpPr>
        <p:spPr>
          <a:xfrm>
            <a:off x="0" y="640950"/>
            <a:ext cx="962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Over-</a:t>
            </a:r>
            <a:r>
              <a:rPr b="1" lang="en">
                <a:solidFill>
                  <a:srgbClr val="F2F2F2"/>
                </a:solidFill>
                <a:latin typeface="Poppins"/>
                <a:ea typeface="Poppins"/>
                <a:cs typeface="Poppins"/>
                <a:sym typeface="Poppins"/>
              </a:rPr>
              <a:t>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simple model could be good for interpretability but often fails to capture real world complexity.</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Linear assumptions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Strong assumptions such as linearly-related dependent and independent variables are often not the case for real-world problems.</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Effect of outliers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Outliers can have a large effect on the output, as the line of best fit tries to minimize the MSE for the outlier points as well, resulting in a model that is not able to capture the information in the data.</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Independence of variables:</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assumption if often not true in real practice.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Homoskedacity assumption: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looks at a relationship between the mean of the dependent variable and the independent variables, then assumes constant variance around the mean which is unrealistic in most cases.</a:t>
            </a:r>
            <a:endParaRPr>
              <a:solidFill>
                <a:srgbClr val="F2F2F2"/>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2" name="Google Shape;1012;p70"/>
          <p:cNvSpPr txBox="1"/>
          <p:nvPr>
            <p:ph type="title"/>
          </p:nvPr>
        </p:nvSpPr>
        <p:spPr>
          <a:xfrm>
            <a:off x="0" y="91775"/>
            <a:ext cx="914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Problem of Overfitting</a:t>
            </a:r>
            <a:endParaRPr sz="2500"/>
          </a:p>
        </p:txBody>
      </p:sp>
      <p:sp>
        <p:nvSpPr>
          <p:cNvPr id="1013" name="Google Shape;1013;p70"/>
          <p:cNvSpPr txBox="1"/>
          <p:nvPr/>
        </p:nvSpPr>
        <p:spPr>
          <a:xfrm>
            <a:off x="0" y="664775"/>
            <a:ext cx="8663400" cy="167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a:t>
            </a:r>
            <a:r>
              <a:rPr lang="en" sz="1600">
                <a:solidFill>
                  <a:srgbClr val="F2F2F2"/>
                </a:solidFill>
                <a:latin typeface="Poppins"/>
                <a:ea typeface="Poppins"/>
                <a:cs typeface="Poppins"/>
                <a:sym typeface="Poppins"/>
              </a:rPr>
              <a:t>ccurs when the model is "too complex". This usually happens when there is a large number of parameters compared to the number of observations.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Such a model is too ‘“tailor-made” to the old data and will not generalise well to new data, that is, it will perform well on training data, but poorly on test data.</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Overfitting often occurs when the model has a high R-squared value.</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These models have low bias and high variance.</a:t>
            </a:r>
            <a:endParaRPr sz="1700">
              <a:solidFill>
                <a:srgbClr val="F2F2F2"/>
              </a:solidFill>
              <a:latin typeface="Poppins"/>
              <a:ea typeface="Poppins"/>
              <a:cs typeface="Poppins"/>
              <a:sym typeface="Poppins"/>
            </a:endParaRPr>
          </a:p>
        </p:txBody>
      </p:sp>
      <p:pic>
        <p:nvPicPr>
          <p:cNvPr id="1014" name="Google Shape;1014;p70"/>
          <p:cNvPicPr preferRelativeResize="0"/>
          <p:nvPr/>
        </p:nvPicPr>
        <p:blipFill rotWithShape="1">
          <a:blip r:embed="rId3">
            <a:alphaModFix/>
          </a:blip>
          <a:srcRect b="-2100" l="33875" r="0" t="2100"/>
          <a:stretch/>
        </p:blipFill>
        <p:spPr>
          <a:xfrm>
            <a:off x="2582162" y="2342375"/>
            <a:ext cx="3979667" cy="2407475"/>
          </a:xfrm>
          <a:prstGeom prst="rect">
            <a:avLst/>
          </a:prstGeom>
          <a:noFill/>
          <a:ln>
            <a:noFill/>
          </a:ln>
        </p:spPr>
      </p:pic>
      <p:sp>
        <p:nvSpPr>
          <p:cNvPr id="1015" name="Google Shape;1015;p70"/>
          <p:cNvSpPr txBox="1"/>
          <p:nvPr/>
        </p:nvSpPr>
        <p:spPr>
          <a:xfrm>
            <a:off x="2582150" y="4658925"/>
            <a:ext cx="295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F2F2F2"/>
                </a:solidFill>
                <a:latin typeface="Poppins"/>
                <a:ea typeface="Poppins"/>
                <a:cs typeface="Poppins"/>
                <a:sym typeface="Poppins"/>
              </a:rPr>
              <a:t>Fig 3.10 Optimal vs overfit situations</a:t>
            </a:r>
            <a:endParaRPr sz="1200">
              <a:solidFill>
                <a:srgbClr val="F2F2F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7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Ridge Regression</a:t>
            </a:r>
            <a:endParaRPr sz="2500"/>
          </a:p>
          <a:p>
            <a:pPr indent="0" lvl="0" marL="0" rtl="0" algn="l">
              <a:spcBef>
                <a:spcPts val="0"/>
              </a:spcBef>
              <a:spcAft>
                <a:spcPts val="0"/>
              </a:spcAft>
              <a:buNone/>
            </a:pPr>
            <a:r>
              <a:t/>
            </a:r>
            <a:endParaRPr sz="2500"/>
          </a:p>
        </p:txBody>
      </p:sp>
      <p:sp>
        <p:nvSpPr>
          <p:cNvPr id="1022" name="Google Shape;1022;p71"/>
          <p:cNvSpPr txBox="1"/>
          <p:nvPr/>
        </p:nvSpPr>
        <p:spPr>
          <a:xfrm>
            <a:off x="89825" y="762875"/>
            <a:ext cx="846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shrinks the coefficient estimates towards 0, but not exactly 0.</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does so by adding a penalty term to the linear </a:t>
            </a:r>
            <a:r>
              <a:rPr lang="en">
                <a:solidFill>
                  <a:srgbClr val="F2F2F2"/>
                </a:solidFill>
                <a:latin typeface="Poppins"/>
                <a:ea typeface="Poppins"/>
                <a:cs typeface="Poppins"/>
                <a:sym typeface="Poppins"/>
              </a:rPr>
              <a:t>regression</a:t>
            </a:r>
            <a:r>
              <a:rPr lang="en">
                <a:solidFill>
                  <a:srgbClr val="F2F2F2"/>
                </a:solidFill>
                <a:latin typeface="Poppins"/>
                <a:ea typeface="Poppins"/>
                <a:cs typeface="Poppins"/>
                <a:sym typeface="Poppins"/>
              </a:rPr>
              <a:t> cost function.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Regularization </a:t>
            </a:r>
            <a:r>
              <a:rPr lang="en">
                <a:solidFill>
                  <a:srgbClr val="F2F2F2"/>
                </a:solidFill>
                <a:latin typeface="Poppins"/>
                <a:ea typeface="Poppins"/>
                <a:cs typeface="Poppins"/>
                <a:sym typeface="Poppins"/>
              </a:rPr>
              <a:t>discourages learning a more complex or flexible model to prevent overfitting. </a:t>
            </a:r>
            <a:endParaRPr>
              <a:solidFill>
                <a:srgbClr val="F2F2F2"/>
              </a:solidFill>
              <a:latin typeface="Poppins"/>
              <a:ea typeface="Poppins"/>
              <a:cs typeface="Poppins"/>
              <a:sym typeface="Poppins"/>
            </a:endParaRPr>
          </a:p>
        </p:txBody>
      </p:sp>
      <p:pic>
        <p:nvPicPr>
          <p:cNvPr descr="{&quot;backgroundColorModified&quot;:false,&quot;font&quot;:{&quot;family&quot;:&quot;Poppins&quot;,&quot;size&quot;:16,&quot;color&quot;:&quot;#F2F2F2&quot;},&quot;id&quot;:&quot;19&quot;,&quot;code&quot;:&quot;\\begin{lalign*}\n&amp;{\\text{The}\\;\\text{linear}\\;\\text{regression}\\;\\text{cost}\\;\\text{function}\\;\\text{with}\\;\\text{shrinkage}\\;\\text{is}\\;\\text{defined}\\;\\text{as:}}\\\\\n&amp;{C=\\text{Residual}\\;\\text{Sum}\\;\\text{of}\\;\\text{Squares}\\;\\text{+}\\;\\text{penalty}\\;\\text{term}}\\\\\n&amp;{\\,\\,\\,\\,\\,=\\,\\Sigma _{i=1}^{n}\\left(y_{i}-\\hat{y_{i}}\\right)^{2}+\\lambda\\Sigma_{j=1}^{p}\\beta_{j}^{2}}\\\\\n&amp;{\\,\\,\\,\\,\\,=\\Sigma _{i=1}^{n}\\left(y_{i}-\\beta_{0}-\\Sigma_{j=1}^{p}\\beta_{j}x_{ij}\\right)^{2}+\\lambda\\Sigma_{j=1}^{p}\\beta_{j}^{2},\\,\\text{where}\\;\\text{}}\\\\\n&amp;{\\lambda\\text{ is the tuning parameter that decides how much we want to penalize the flexibility of our model.}}\t\n\\end{lalign*}&quot;,&quot;aid&quot;:null,&quot;backgroundColor&quot;:&quot;#2D6740&quot;,&quot;type&quot;:&quot;lalign*&quot;,&quot;ts&quot;:1654269459015,&quot;cs&quot;:&quot;GNO2jaK5nE5+35a1q1ZIiA==&quot;,&quot;size&quot;:{&quot;width&quot;:900,&quot;height&quot;:163.00000000000003}}" id="1023" name="Google Shape;1023;p71"/>
          <p:cNvPicPr preferRelativeResize="0"/>
          <p:nvPr/>
        </p:nvPicPr>
        <p:blipFill>
          <a:blip r:embed="rId3">
            <a:alphaModFix/>
          </a:blip>
          <a:stretch>
            <a:fillRect/>
          </a:stretch>
        </p:blipFill>
        <p:spPr>
          <a:xfrm>
            <a:off x="581550" y="1993413"/>
            <a:ext cx="8425175" cy="1525900"/>
          </a:xfrm>
          <a:prstGeom prst="rect">
            <a:avLst/>
          </a:prstGeom>
          <a:noFill/>
          <a:ln>
            <a:noFill/>
          </a:ln>
        </p:spPr>
      </p:pic>
      <p:sp>
        <p:nvSpPr>
          <p:cNvPr id="1024" name="Google Shape;1024;p71"/>
          <p:cNvSpPr txBox="1"/>
          <p:nvPr/>
        </p:nvSpPr>
        <p:spPr>
          <a:xfrm>
            <a:off x="0" y="3818988"/>
            <a:ext cx="88785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Estimates are called the L2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solidFill>
                <a:srgbClr val="F2F2F2"/>
              </a:solidFill>
              <a:latin typeface="Poppins"/>
              <a:ea typeface="Poppins"/>
              <a:cs typeface="Poppins"/>
              <a:sym typeface="Poppins"/>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25" name="Google Shape;1025;p71"/>
          <p:cNvPicPr preferRelativeResize="0"/>
          <p:nvPr/>
        </p:nvPicPr>
        <p:blipFill>
          <a:blip r:embed="rId4">
            <a:alphaModFix/>
          </a:blip>
          <a:stretch>
            <a:fillRect/>
          </a:stretch>
        </p:blipFill>
        <p:spPr>
          <a:xfrm>
            <a:off x="2670325" y="3922325"/>
            <a:ext cx="314325" cy="22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7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a:t>
            </a:r>
            <a:r>
              <a:rPr lang="en" sz="2500"/>
              <a:t> Ridge Regression</a:t>
            </a:r>
            <a:endParaRPr sz="2500"/>
          </a:p>
          <a:p>
            <a:pPr indent="0" lvl="0" marL="0" rtl="0" algn="l">
              <a:spcBef>
                <a:spcPts val="0"/>
              </a:spcBef>
              <a:spcAft>
                <a:spcPts val="0"/>
              </a:spcAft>
              <a:buNone/>
            </a:pPr>
            <a:r>
              <a:t/>
            </a:r>
            <a:endParaRPr sz="2500"/>
          </a:p>
        </p:txBody>
      </p:sp>
      <p:sp>
        <p:nvSpPr>
          <p:cNvPr id="1032" name="Google Shape;1032;p72"/>
          <p:cNvSpPr txBox="1"/>
          <p:nvPr/>
        </p:nvSpPr>
        <p:spPr>
          <a:xfrm>
            <a:off x="40075" y="762863"/>
            <a:ext cx="8878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Allows you to use complex models and avoid over-fitting at the same time.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Performs as well as OLS in a situation where you have a large multivariate data with the number of predictors (p) larger than the number of observations (n).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Useful to treat data features with multicollinearity.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Decreases the complexity of a model but does not reduce the number of variables since it never set any of the coefficients to 0, but rather just minimizes them. So a variable that is insignificant for predicting the outcome will still be included in the model.</a:t>
            </a:r>
            <a:endParaRPr sz="1600">
              <a:solidFill>
                <a:srgbClr val="F2F2F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7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Lasso</a:t>
            </a:r>
            <a:r>
              <a:rPr lang="en" sz="2500"/>
              <a:t> Regression</a:t>
            </a:r>
            <a:endParaRPr sz="2500"/>
          </a:p>
        </p:txBody>
      </p:sp>
      <p:sp>
        <p:nvSpPr>
          <p:cNvPr id="1039" name="Google Shape;1039;p73"/>
          <p:cNvSpPr txBox="1"/>
          <p:nvPr/>
        </p:nvSpPr>
        <p:spPr>
          <a:xfrm>
            <a:off x="0" y="643875"/>
            <a:ext cx="8556900" cy="129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only shrinks the high coefficient estimates.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Has the eﬀect of forcing some of the coeﬃcient estimates to be exactly equal to zero when the tuning parameter λ is suﬃciently large.This can help eliminate features with little to no contributions to our model.</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p:txBody>
      </p:sp>
      <p:pic>
        <p:nvPicPr>
          <p:cNvPr descr="{&quot;backgroundColor&quot;:&quot;#2D6740&quot;,&quot;font&quot;:{&quot;family&quot;:&quot;Poppins&quot;,&quot;size&quot;:15.5,&quot;color&quot;:&quot;#F2F2F2&quot;},&quot;backgroundColorModified&quot;:false,&quot;type&quot;:&quot;lalign*&quot;,&quot;aid&quot;:null,&quot;code&quot;:&quot;\\begin{lalign*}\n&amp;{\\text{The}\\;\\text{linear}\\;\\text{regression}\\;\\text{cost}\\;\\text{function}\\;\\text{with}\\;\\text{shrinkage}\\;\\text{is}\\;\\text{defined}\\;\\text{as:}}\\\\\n&amp;{C=\\text{Residual}\\;\\text{Sum}\\;\\text{of}\\;\\text{Squares}\\;\\text{+}\\;\\text{penalty}\\;\\text{term}}\\\\\n&amp;{\\,\\,\\,\\,\\,=\\,\\Sigma _{i=1}^{n}\\left(y_{i}-\\hat{y_{i}}\\right)^{2}+\\lambda\\Sigma_{j=1}^{p}\\left|\\beta_{j}\\right|}\\\\\n&amp;{\\,\\,\\,\\,\\,=\\Sigma _{i=1}^{n}\\left(y_{i}-\\beta_{0}-\\Sigma_{j=1}^{p}\\beta_{j}x_{ij}\\right)^{2}+\\lambda\\Sigma_{j=1}^{p}\\left|\\beta_{j}\\right|,\\,\\text{where}}\\\\\n&amp;{\\lambda\\text{ is the tuning parameter that decides how much we want to penalize the flexibility of our model}}\\\\\n&amp;{\\left|\\beta_{j}\\right|\\,\\text{is}\\;\\text{the}\\;\\text{modulus}\\;\\text{or}\\;\\text{absolute}\\;\\text{value}\\;\\text{of}\\;\\beta_{j}}\t\n\\end{lalign*}&quot;,&quot;id&quot;:&quot;19&quot;,&quot;ts&quot;:1654274957140,&quot;cs&quot;:&quot;fKqrRT+V9qGp83nT/Jd9OQ==&quot;,&quot;size&quot;:{&quot;width&quot;:868,&quot;height&quot;:187}}" id="1040" name="Google Shape;1040;p73"/>
          <p:cNvPicPr preferRelativeResize="0"/>
          <p:nvPr/>
        </p:nvPicPr>
        <p:blipFill>
          <a:blip r:embed="rId3">
            <a:alphaModFix/>
          </a:blip>
          <a:stretch>
            <a:fillRect/>
          </a:stretch>
        </p:blipFill>
        <p:spPr>
          <a:xfrm>
            <a:off x="289069" y="1791250"/>
            <a:ext cx="8267700" cy="1781175"/>
          </a:xfrm>
          <a:prstGeom prst="rect">
            <a:avLst/>
          </a:prstGeom>
          <a:noFill/>
          <a:ln>
            <a:noFill/>
          </a:ln>
        </p:spPr>
      </p:pic>
      <p:sp>
        <p:nvSpPr>
          <p:cNvPr id="1041" name="Google Shape;1041;p73"/>
          <p:cNvSpPr txBox="1"/>
          <p:nvPr/>
        </p:nvSpPr>
        <p:spPr>
          <a:xfrm>
            <a:off x="0" y="3845525"/>
            <a:ext cx="89199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 e</a:t>
            </a:r>
            <a:r>
              <a:rPr lang="en">
                <a:solidFill>
                  <a:srgbClr val="F2F2F2"/>
                </a:solidFill>
                <a:latin typeface="Poppins"/>
                <a:ea typeface="Poppins"/>
                <a:cs typeface="Poppins"/>
                <a:sym typeface="Poppins"/>
              </a:rPr>
              <a:t>stimates are called the</a:t>
            </a:r>
            <a:r>
              <a:rPr lang="en">
                <a:solidFill>
                  <a:srgbClr val="F2F2F2"/>
                </a:solidFill>
                <a:latin typeface="Poppins"/>
                <a:ea typeface="Poppins"/>
                <a:cs typeface="Poppins"/>
                <a:sym typeface="Poppins"/>
              </a:rPr>
              <a:t> L1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42" name="Google Shape;1042;p73"/>
          <p:cNvPicPr preferRelativeResize="0"/>
          <p:nvPr/>
        </p:nvPicPr>
        <p:blipFill>
          <a:blip r:embed="rId4">
            <a:alphaModFix/>
          </a:blip>
          <a:stretch>
            <a:fillRect/>
          </a:stretch>
        </p:blipFill>
        <p:spPr>
          <a:xfrm>
            <a:off x="2730225" y="3929800"/>
            <a:ext cx="314325" cy="22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7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 of </a:t>
            </a:r>
            <a:r>
              <a:rPr lang="en" sz="2500"/>
              <a:t>Lasso Regression</a:t>
            </a:r>
            <a:endParaRPr sz="2500"/>
          </a:p>
        </p:txBody>
      </p:sp>
      <p:sp>
        <p:nvSpPr>
          <p:cNvPr id="1049" name="Google Shape;1049;p74"/>
          <p:cNvSpPr txBox="1"/>
          <p:nvPr/>
        </p:nvSpPr>
        <p:spPr>
          <a:xfrm>
            <a:off x="40075" y="762863"/>
            <a:ext cx="8878500" cy="346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Tends to make coefficients to absolute zero, so that unimportant features can be dropped from the model, hence contributing to model simplicity.</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More interpretable models.</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Sometimes struggles with some types of data. If the number of predictors (p) is greater than the number of observations (n), lasso regression will pick at most n predictors as non-zero, even if all predictors are relevant.</a:t>
            </a:r>
            <a:endParaRPr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If there are two or more highly collinear variables then lasso regression selects one of them randomly which is not good for the interpretation of data.</a:t>
            </a:r>
            <a:endParaRPr sz="1600">
              <a:solidFill>
                <a:srgbClr val="F2F2F2"/>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5" name="Google Shape;1055;p7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How do we find the proper      ? </a:t>
            </a:r>
            <a:endParaRPr sz="2500"/>
          </a:p>
        </p:txBody>
      </p:sp>
      <p:pic>
        <p:nvPicPr>
          <p:cNvPr descr="{&quot;type&quot;:&quot;$$&quot;,&quot;font&quot;:{&quot;color&quot;:&quot;#FFFFFF&quot;,&quot;size&quot;:25,&quot;family&quot;:&quot;Aldrich&quot;},&quot;backgroundColorModified&quot;:null,&quot;id&quot;:&quot;21&quot;,&quot;code&quot;:&quot;$$\\lambda$$&quot;,&quot;backgroundColor&quot;:&quot;#2D6740&quot;,&quot;aid&quot;:null,&quot;ts&quot;:1654270138258,&quot;cs&quot;:&quot;mOIDZ6/JDl5JiS6oCP6C6A==&quot;,&quot;size&quot;:{&quot;width&quot;:17.333333333333332,&quot;height&quot;:24}}" id="1056" name="Google Shape;1056;p75"/>
          <p:cNvPicPr preferRelativeResize="0"/>
          <p:nvPr/>
        </p:nvPicPr>
        <p:blipFill>
          <a:blip r:embed="rId3">
            <a:alphaModFix/>
          </a:blip>
          <a:stretch>
            <a:fillRect/>
          </a:stretch>
        </p:blipFill>
        <p:spPr>
          <a:xfrm>
            <a:off x="7005250" y="213375"/>
            <a:ext cx="213575" cy="295725"/>
          </a:xfrm>
          <a:prstGeom prst="rect">
            <a:avLst/>
          </a:prstGeom>
          <a:noFill/>
          <a:ln>
            <a:noFill/>
          </a:ln>
        </p:spPr>
      </p:pic>
      <p:sp>
        <p:nvSpPr>
          <p:cNvPr id="1057" name="Google Shape;1057;p75"/>
          <p:cNvSpPr txBox="1"/>
          <p:nvPr/>
        </p:nvSpPr>
        <p:spPr>
          <a:xfrm>
            <a:off x="59900" y="613925"/>
            <a:ext cx="89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We test a series of     values and find the one that maximizes R-squared, then uses this in our cost function to estimate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b="1">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Grid Search Method: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Allow the machine to automatically propose a set of      to test. In general, the larger the </a:t>
            </a:r>
            <a:r>
              <a:rPr lang="en">
                <a:solidFill>
                  <a:srgbClr val="F2F2F2"/>
                </a:solidFill>
                <a:latin typeface="Poppins"/>
                <a:ea typeface="Poppins"/>
                <a:cs typeface="Poppins"/>
                <a:sym typeface="Poppins"/>
              </a:rPr>
              <a:t>value, the stronger the regularization. You can also choose to pre-specify your own set of     values, say numbers ranging from 0.0001 to 10000 but may run the risk of overfitting.</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can view these     values on the x-axis and their corresponding R-squared values on the y-axis, then select the     that yields the highest R-squared.</a:t>
            </a:r>
            <a:endParaRPr>
              <a:solidFill>
                <a:srgbClr val="F2F2F2"/>
              </a:solidFill>
              <a:latin typeface="Poppins"/>
              <a:ea typeface="Poppins"/>
              <a:cs typeface="Poppins"/>
              <a:sym typeface="Poppins"/>
            </a:endParaRPr>
          </a:p>
        </p:txBody>
      </p:sp>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8" name="Google Shape;1058;p75"/>
          <p:cNvPicPr preferRelativeResize="0"/>
          <p:nvPr/>
        </p:nvPicPr>
        <p:blipFill>
          <a:blip r:embed="rId4">
            <a:alphaModFix/>
          </a:blip>
          <a:stretch>
            <a:fillRect/>
          </a:stretch>
        </p:blipFill>
        <p:spPr>
          <a:xfrm>
            <a:off x="1936600" y="762875"/>
            <a:ext cx="92075" cy="128588"/>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9" name="Google Shape;1059;p75"/>
          <p:cNvPicPr preferRelativeResize="0"/>
          <p:nvPr/>
        </p:nvPicPr>
        <p:blipFill>
          <a:blip r:embed="rId4">
            <a:alphaModFix/>
          </a:blip>
          <a:stretch>
            <a:fillRect/>
          </a:stretch>
        </p:blipFill>
        <p:spPr>
          <a:xfrm>
            <a:off x="8707425" y="176877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0" name="Google Shape;1060;p75"/>
          <p:cNvPicPr preferRelativeResize="0"/>
          <p:nvPr/>
        </p:nvPicPr>
        <p:blipFill>
          <a:blip r:embed="rId4">
            <a:alphaModFix/>
          </a:blip>
          <a:stretch>
            <a:fillRect/>
          </a:stretch>
        </p:blipFill>
        <p:spPr>
          <a:xfrm>
            <a:off x="5457925" y="1535850"/>
            <a:ext cx="134625" cy="188000"/>
          </a:xfrm>
          <a:prstGeom prst="rect">
            <a:avLst/>
          </a:prstGeom>
          <a:noFill/>
          <a:ln>
            <a:noFill/>
          </a:ln>
        </p:spPr>
      </p:pic>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61" name="Google Shape;1061;p75"/>
          <p:cNvPicPr preferRelativeResize="0"/>
          <p:nvPr/>
        </p:nvPicPr>
        <p:blipFill>
          <a:blip r:embed="rId5">
            <a:alphaModFix/>
          </a:blip>
          <a:stretch>
            <a:fillRect/>
          </a:stretch>
        </p:blipFill>
        <p:spPr>
          <a:xfrm>
            <a:off x="2535575" y="928925"/>
            <a:ext cx="314325" cy="225425"/>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2" name="Google Shape;1062;p75"/>
          <p:cNvPicPr preferRelativeResize="0"/>
          <p:nvPr/>
        </p:nvPicPr>
        <p:blipFill>
          <a:blip r:embed="rId4">
            <a:alphaModFix/>
          </a:blip>
          <a:stretch>
            <a:fillRect/>
          </a:stretch>
        </p:blipFill>
        <p:spPr>
          <a:xfrm>
            <a:off x="2371000" y="218322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3" name="Google Shape;1063;p75"/>
          <p:cNvPicPr preferRelativeResize="0"/>
          <p:nvPr/>
        </p:nvPicPr>
        <p:blipFill>
          <a:blip r:embed="rId4">
            <a:alphaModFix/>
          </a:blip>
          <a:stretch>
            <a:fillRect/>
          </a:stretch>
        </p:blipFill>
        <p:spPr>
          <a:xfrm>
            <a:off x="2655375" y="2383750"/>
            <a:ext cx="134625" cy="188000"/>
          </a:xfrm>
          <a:prstGeom prst="rect">
            <a:avLst/>
          </a:prstGeom>
          <a:noFill/>
          <a:ln>
            <a:noFill/>
          </a:ln>
        </p:spPr>
      </p:pic>
      <p:pic>
        <p:nvPicPr>
          <p:cNvPr descr="{&quot;code&quot;:&quot;\\begin{lalign*}\n&amp;{\\text{In}\\;\\text{our}\\;\\text{example,}}\\\\\n&amp;{\\lambda\\,\\text{is}\\;\\text{10}\\;\\text{for}\\;\\text{the}\\;\\text{ridge}\\;\\text{regression}\\;\\text{and}\\;\\text{2.55}\\;\\text{for}\\;\\text{the}\\;\\text{lasso}\\;\\text{regression.}}\\\\\n&amp;{}\\\\\n&amp;{\\text{In}\\;\\text{other}\\;\\text{words},\\text{ri}\\text{dge}\\,\\text{regression}\\;\\text{penalizes}\\;\\beta_{j}\\text{'s}\\,\\text{more}\\;\\text{than}\\;\\text{lasso.}}\t\n\\end{lalign*}&quot;,&quot;backgroundColorModified&quot;:false,&quot;id&quot;:&quot;23&quot;,&quot;font&quot;:{&quot;family&quot;:&quot;Poppins&quot;,&quot;color&quot;:&quot;#F2F2F2&quot;,&quot;size&quot;:15},&quot;type&quot;:&quot;lalign*&quot;,&quot;aid&quot;:null,&quot;backgroundColor&quot;:&quot;#2D6740&quot;,&quot;ts&quot;:1654292434224,&quot;cs&quot;:&quot;f8scNnfuIZgCA5kv0EtG4g==&quot;,&quot;size&quot;:{&quot;width&quot;:548.5,&quot;height&quot;:99.5}}" id="1064" name="Google Shape;1064;p75"/>
          <p:cNvPicPr preferRelativeResize="0"/>
          <p:nvPr/>
        </p:nvPicPr>
        <p:blipFill>
          <a:blip r:embed="rId6">
            <a:alphaModFix/>
          </a:blip>
          <a:stretch>
            <a:fillRect/>
          </a:stretch>
        </p:blipFill>
        <p:spPr>
          <a:xfrm>
            <a:off x="584051" y="3028400"/>
            <a:ext cx="5633825" cy="102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0" name="Google Shape;1070;p7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71" name="Google Shape;1071;p76"/>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72" name="Google Shape;1072;p76"/>
          <p:cNvGraphicFramePr/>
          <p:nvPr/>
        </p:nvGraphicFramePr>
        <p:xfrm>
          <a:off x="248775" y="1113450"/>
          <a:ext cx="3000000" cy="3000000"/>
        </p:xfrm>
        <a:graphic>
          <a:graphicData uri="http://schemas.openxmlformats.org/drawingml/2006/table">
            <a:tbl>
              <a:tblPr>
                <a:noFill/>
                <a:tableStyleId>{87F9F330-0D62-4124-840A-CB6477FC6669}</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73" name="Google Shape;1073;p76"/>
          <p:cNvSpPr txBox="1"/>
          <p:nvPr/>
        </p:nvSpPr>
        <p:spPr>
          <a:xfrm>
            <a:off x="248775" y="4524725"/>
            <a:ext cx="49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Which model has the most optimal performance ?</a:t>
            </a:r>
            <a:endParaRPr>
              <a:solidFill>
                <a:srgbClr val="FF00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7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80" name="Google Shape;1080;p77"/>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81" name="Google Shape;1081;p77"/>
          <p:cNvGraphicFramePr/>
          <p:nvPr/>
        </p:nvGraphicFramePr>
        <p:xfrm>
          <a:off x="248775" y="1113450"/>
          <a:ext cx="3000000" cy="3000000"/>
        </p:xfrm>
        <a:graphic>
          <a:graphicData uri="http://schemas.openxmlformats.org/drawingml/2006/table">
            <a:tbl>
              <a:tblPr>
                <a:noFill/>
                <a:tableStyleId>{87F9F330-0D62-4124-840A-CB6477FC6669}</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82" name="Google Shape;1082;p77"/>
          <p:cNvSpPr txBox="1"/>
          <p:nvPr/>
        </p:nvSpPr>
        <p:spPr>
          <a:xfrm>
            <a:off x="248825" y="4483200"/>
            <a:ext cx="78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The answer is the Ridge Regression because it has the highest Adjusted R-squared, and lowest MAE and RMSE among the three models.</a:t>
            </a:r>
            <a:endParaRPr>
              <a:solidFill>
                <a:srgbClr val="FF00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8" name="Google Shape;1088;p7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Logistic </a:t>
            </a:r>
            <a:r>
              <a:rPr lang="en" sz="2500"/>
              <a:t>Regression (for classification)</a:t>
            </a:r>
            <a:endParaRPr sz="2500"/>
          </a:p>
        </p:txBody>
      </p:sp>
      <p:sp>
        <p:nvSpPr>
          <p:cNvPr id="1089" name="Google Shape;1089;p78"/>
          <p:cNvSpPr txBox="1"/>
          <p:nvPr/>
        </p:nvSpPr>
        <p:spPr>
          <a:xfrm>
            <a:off x="0" y="643875"/>
            <a:ext cx="8467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model the probabilities of the output classes, given a </a:t>
            </a:r>
            <a:r>
              <a:rPr lang="en">
                <a:solidFill>
                  <a:srgbClr val="F2F2F2"/>
                </a:solidFill>
                <a:latin typeface="Poppins"/>
                <a:ea typeface="Poppins"/>
                <a:cs typeface="Poppins"/>
                <a:sym typeface="Poppins"/>
              </a:rPr>
              <a:t>function</a:t>
            </a:r>
            <a:r>
              <a:rPr lang="en">
                <a:solidFill>
                  <a:srgbClr val="F2F2F2"/>
                </a:solidFill>
                <a:latin typeface="Poppins"/>
                <a:ea typeface="Poppins"/>
                <a:cs typeface="Poppins"/>
                <a:sym typeface="Poppins"/>
              </a:rPr>
              <a:t> that is linear in the explanatory variables, just like the linear regression model.</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illustrate the objective function below:</a:t>
            </a:r>
            <a:endParaRPr>
              <a:solidFill>
                <a:srgbClr val="F2F2F2"/>
              </a:solidFill>
              <a:latin typeface="Poppins"/>
              <a:ea typeface="Poppins"/>
              <a:cs typeface="Poppins"/>
              <a:sym typeface="Poppins"/>
            </a:endParaRPr>
          </a:p>
        </p:txBody>
      </p:sp>
      <p:pic>
        <p:nvPicPr>
          <p:cNvPr descr="{&quot;font&quot;:{&quot;family&quot;:&quot;Poppins&quot;,&quot;size&quot;:11.5,&quot;color&quot;:&quot;#F2F2F2&quot;},&quot;code&quot;:&quot;\\begin{lalign*}\n&amp;{\\text{Let}\\;\\text{Y}\\;\\text{be}\\;\\text{a}\\;\\text{binary}\\;\\text{indicator}\\;\\text{of}\\;\\text{some}\\;\\text{event}\\;\\text{which}\\;\\text{occurs}\\;\\text{with}\\;\\text{probability}\\;\\theta.}\\\\\n&amp;{\\text{Consider}\\;\\text{the}\\;\\text{logistic}\\;\\text{regression}\\;\\text{model}\\;\\text{of}\\;\\text{Y}\\;\\text{with}\\;p\\,\\text{predictors}\\;X_{1},\\,X_{2},...,X_{p},}\\\\\n&amp;{\\text{log}\\;\\left(\\frac{\\theta}{1-\\theta}\\right)=\\beta_{0}+\\beta_{1}X_{1}+...+\\beta_{p}X_{p}}\\\\\n&amp;{\\Rightarrow\\theta=\\frac{1}{1+e^{-\\left(\\beta_{0}+\\beta_{1}X_{1}+...+\\beta_{p}X_{p}\\right)}}=p\\left(x_{1},...,x_{p},\\beta_{1},...,\\beta_{p}\\right)}\\\\\n&amp;{\\text{The}\\;\\text{coefficients}\\;\\beta_{j}\\text{'s}\\;\\text{can}\\;\\text{be}\\;\\text{estimated}\\;\\text{using}\\;\\text{MLE}.}\\\\\n&amp;{\\text{This}\\;\\text{will}\\;\\text{seek}\\;\\text{estimates}\\;\\text{such}\\;\\text{that}\\;\\text{the}\\;\\text{predicted}\\;\\text{probability}\\;\\hat{\\theta}\\,\\text{corresponds}\\;\\text{as}\\;\\text{closely}\\;\\text{as}\\;\\text{possible}\\;\\text{to}\\;\\text{the}\\;\\text{actual}\\;\\text{outcome.}}\\\\\n&amp;{\\text{For}\\;\\text{example,}\\;\\text{we}\\;\\text{try}\\;\\text{to}\\;\\text{find}\\,\\hat{\\beta_{j}}\\text{'s}\\;\\text{such}\\;\\text{that}\\;\\text{these}\\;\\text{estimates}\\;\\text{yield}\\;\\text{a}\\;\\text{number}\\;\\text{close}\\;\\text{to}\\;\\text{1}\\;\\text{for}\\;\\text{all}\\;\\text{cases}\\;\\text{where}\\;\\text{the}\\;\\text{stock}\\;\\text{price}\\;\\text{goes}\\;\\text{up}\\;\\text{and}\\;\\text{0}\\;\\text{otherwise.}}\\\\\n&amp;{}\\\\\n&amp;{\\text{After}\\;\\text{some}\\;\\text{calculation,}\\;\\text{the}\\;\\text{coefficient}\\;\\text{is}\\;\\text{estimated}\\;\\text{to}\\;\\text{be}\\;\\beta^{MLE}=\\sum_{i=1}^{n}\\text{(}y_{i}\\text{log(}p\\left(x_{1,i},...,x_{p,i},\\beta_{1},...,\\beta_{p}\\right)\\text{)+}\\left(1-y_{i}\\text{log(1-}p\\left(x_{1,i},...,x_{p,i},\\beta_{1},...,\\beta_{p}\\right)\\text{)}\\right))}\\\\\n&amp;{\\text{If}\\;\\text{there}\\;\\text{are}\\;\\text{2}\\;\\text{explanatory}\\;\\text{variables}\\;\\text{in}\\;\\text{our}\\;\\text{model,}\\;\\text{then}\\;\\text{}\\beta^{MLE}=\\sum_{i=1}^{n}\\text{(}y_{i}\\text{log(}p\\left(x_{1,i},\\,x_{2,i},\\beta_{1},\\beta_{2}\\right)\\text{)+}\\left(1-y_{i}\\text{log(1-}p\\left(x_{1,i},\\,x_{2,i},\\beta_{1},\\beta_{2}\\right)\\text{)}\\right))}\\\\\n\\end{lalign*}&quot;,&quot;aid&quot;:null,&quot;backgroundColor&quot;:&quot;#2D6740&quot;,&quot;backgroundColorModified&quot;:false,&quot;type&quot;:&quot;lalign*&quot;,&quot;id&quot;:&quot;24&quot;,&quot;ts&quot;:1654362146427,&quot;cs&quot;:&quot;fhT2lKB6/Akozdg7c0q4NA==&quot;,&quot;size&quot;:{&quot;width&quot;:967,&quot;height&quot;:303}}" id="1090" name="Google Shape;1090;p78"/>
          <p:cNvPicPr preferRelativeResize="0"/>
          <p:nvPr/>
        </p:nvPicPr>
        <p:blipFill>
          <a:blip r:embed="rId3">
            <a:alphaModFix/>
          </a:blip>
          <a:stretch>
            <a:fillRect/>
          </a:stretch>
        </p:blipFill>
        <p:spPr>
          <a:xfrm>
            <a:off x="198281" y="1512600"/>
            <a:ext cx="9210675"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5" name="Shape 665"/>
        <p:cNvGrpSpPr/>
        <p:nvPr/>
      </p:nvGrpSpPr>
      <p:grpSpPr>
        <a:xfrm>
          <a:off x="0" y="0"/>
          <a:ext cx="0" cy="0"/>
          <a:chOff x="0" y="0"/>
          <a:chExt cx="0" cy="0"/>
        </a:xfrm>
      </p:grpSpPr>
      <p:sp>
        <p:nvSpPr>
          <p:cNvPr id="666" name="Google Shape;666;p34"/>
          <p:cNvSpPr txBox="1"/>
          <p:nvPr>
            <p:ph type="title"/>
          </p:nvPr>
        </p:nvSpPr>
        <p:spPr>
          <a:xfrm>
            <a:off x="300150" y="260725"/>
            <a:ext cx="86247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Independent and Identically Distributed (iid)</a:t>
            </a:r>
            <a:endParaRPr sz="2400"/>
          </a:p>
        </p:txBody>
      </p:sp>
      <p:sp>
        <p:nvSpPr>
          <p:cNvPr id="667" name="Google Shape;66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4"/>
          <p:cNvSpPr txBox="1"/>
          <p:nvPr/>
        </p:nvSpPr>
        <p:spPr>
          <a:xfrm>
            <a:off x="275250" y="778363"/>
            <a:ext cx="867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Let                                be a series of </a:t>
            </a:r>
            <a:r>
              <a:rPr lang="en" sz="1600">
                <a:latin typeface="Poppins"/>
                <a:ea typeface="Poppins"/>
                <a:cs typeface="Poppins"/>
                <a:sym typeface="Poppins"/>
              </a:rPr>
              <a:t>actual observations</a:t>
            </a:r>
            <a:endParaRPr sz="1600">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knowledge of each observed value gives no information about the other observed values, then we say that the errors are </a:t>
            </a:r>
            <a:r>
              <a:rPr lang="en" sz="1600" u="sng">
                <a:latin typeface="Poppins"/>
                <a:ea typeface="Poppins"/>
                <a:cs typeface="Poppins"/>
                <a:sym typeface="Poppins"/>
              </a:rPr>
              <a:t>independent</a:t>
            </a:r>
            <a:r>
              <a:rPr lang="en" sz="1600">
                <a:latin typeface="Poppins"/>
                <a:ea typeface="Poppins"/>
                <a:cs typeface="Poppins"/>
                <a:sym typeface="Poppins"/>
              </a:rPr>
              <a:t>.</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 If the probability distribution of an observation is the same as the </a:t>
            </a:r>
            <a:r>
              <a:rPr lang="en" sz="1600">
                <a:solidFill>
                  <a:schemeClr val="dk1"/>
                </a:solidFill>
                <a:latin typeface="Poppins"/>
                <a:ea typeface="Poppins"/>
                <a:cs typeface="Poppins"/>
                <a:sym typeface="Poppins"/>
              </a:rPr>
              <a:t>distribution of other </a:t>
            </a:r>
            <a:r>
              <a:rPr lang="en" sz="1600">
                <a:solidFill>
                  <a:schemeClr val="dk1"/>
                </a:solidFill>
                <a:latin typeface="Poppins"/>
                <a:ea typeface="Poppins"/>
                <a:cs typeface="Poppins"/>
                <a:sym typeface="Poppins"/>
              </a:rPr>
              <a:t>observation</a:t>
            </a:r>
            <a:r>
              <a:rPr lang="en" sz="1600">
                <a:solidFill>
                  <a:schemeClr val="dk1"/>
                </a:solidFill>
                <a:latin typeface="Poppins"/>
                <a:ea typeface="Poppins"/>
                <a:cs typeface="Poppins"/>
                <a:sym typeface="Poppins"/>
              </a:rPr>
              <a:t>s, then we would say that these events are </a:t>
            </a:r>
            <a:r>
              <a:rPr lang="en" sz="1600" u="sng">
                <a:solidFill>
                  <a:schemeClr val="dk1"/>
                </a:solidFill>
                <a:latin typeface="Poppins"/>
                <a:ea typeface="Poppins"/>
                <a:cs typeface="Poppins"/>
                <a:sym typeface="Poppins"/>
              </a:rPr>
              <a:t>identically distributed</a:t>
            </a:r>
            <a:r>
              <a:rPr lang="en" sz="1600">
                <a:solidFill>
                  <a:schemeClr val="dk1"/>
                </a:solidFill>
                <a:latin typeface="Poppins"/>
                <a:ea typeface="Poppins"/>
                <a:cs typeface="Poppins"/>
                <a:sym typeface="Poppins"/>
              </a:rPr>
              <a:t>.</a:t>
            </a:r>
            <a:r>
              <a:rPr lang="en" sz="1600">
                <a:latin typeface="Poppins"/>
                <a:ea typeface="Poppins"/>
                <a:cs typeface="Poppins"/>
                <a:sym typeface="Poppins"/>
              </a:rPr>
              <a:t> </a:t>
            </a:r>
            <a:endParaRPr sz="1600">
              <a:latin typeface="Poppins"/>
              <a:ea typeface="Poppins"/>
              <a:cs typeface="Poppins"/>
              <a:sym typeface="Poppins"/>
            </a:endParaRPr>
          </a:p>
        </p:txBody>
      </p:sp>
      <p:pic>
        <p:nvPicPr>
          <p:cNvPr descr="{&quot;font&quot;:{&quot;family&quot;:&quot;Lora&quot;,&quot;color&quot;:&quot;#000000&quot;,&quot;size&quot;:19},&quot;type&quot;:&quot;$$&quot;,&quot;aid&quot;:null,&quot;backgroundColor&quot;:&quot;#FF00FF&quot;,&quot;id&quot;:&quot;36&quot;,&quot;code&quot;:&quot;$$\\;\\left[y_{1},\\,y_{2},\\,...,\\,y_{n}\\right]$$&quot;,&quot;backgroundColorModified&quot;:false,&quot;ts&quot;:1653771747443,&quot;cs&quot;:&quot;zBbv86A5jfd0jo1N2L2SAA==&quot;,&quot;size&quot;:{&quot;width&quot;:160.33333333333334,&quot;height&quot;:25.666666666666668}}" id="669" name="Google Shape;669;p34"/>
          <p:cNvPicPr preferRelativeResize="0"/>
          <p:nvPr/>
        </p:nvPicPr>
        <p:blipFill>
          <a:blip r:embed="rId3">
            <a:alphaModFix/>
          </a:blip>
          <a:stretch>
            <a:fillRect/>
          </a:stretch>
        </p:blipFill>
        <p:spPr>
          <a:xfrm>
            <a:off x="850705" y="838380"/>
            <a:ext cx="1527175" cy="244475"/>
          </a:xfrm>
          <a:prstGeom prst="rect">
            <a:avLst/>
          </a:prstGeom>
          <a:noFill/>
          <a:ln>
            <a:noFill/>
          </a:ln>
        </p:spPr>
      </p:pic>
      <p:sp>
        <p:nvSpPr>
          <p:cNvPr id="670" name="Google Shape;670;p34"/>
          <p:cNvSpPr txBox="1"/>
          <p:nvPr/>
        </p:nvSpPr>
        <p:spPr>
          <a:xfrm>
            <a:off x="259650" y="2686975"/>
            <a:ext cx="86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oppins"/>
                <a:ea typeface="Poppins"/>
                <a:cs typeface="Poppins"/>
                <a:sym typeface="Poppins"/>
              </a:rPr>
              <a:t>The iid Rules:</a:t>
            </a:r>
            <a:endParaRPr b="1"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series of observations,                             , are iid, then the following rules apply:</a:t>
            </a:r>
            <a:endParaRPr sz="1600">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p:txBody>
      </p:sp>
      <p:pic>
        <p:nvPicPr>
          <p:cNvPr descr="{&quot;id&quot;:&quot;36&quot;,&quot;code&quot;:&quot;$$\\;\\left[y_{1},\\, y_{2},\\,...,\\,y_{n}\\right]\\,$$&quot;,&quot;backgroundColorModified&quot;:false,&quot;aid&quot;:null,&quot;font&quot;:{&quot;color&quot;:&quot;#000000&quot;,&quot;family&quot;:&quot;Lora&quot;,&quot;size&quot;:19},&quot;type&quot;:&quot;$$&quot;,&quot;backgroundColor&quot;:&quot;#FF00FF&quot;,&quot;ts&quot;:1653771878067,&quot;cs&quot;:&quot;E0SCBOGtTLlZoIN8I3ivFA==&quot;,&quot;size&quot;:{&quot;width&quot;:160.16666666666663,&quot;height&quot;:25.666666666666668}}" id="671" name="Google Shape;671;p34"/>
          <p:cNvPicPr preferRelativeResize="0"/>
          <p:nvPr/>
        </p:nvPicPr>
        <p:blipFill>
          <a:blip r:embed="rId4">
            <a:alphaModFix/>
          </a:blip>
          <a:stretch>
            <a:fillRect/>
          </a:stretch>
        </p:blipFill>
        <p:spPr>
          <a:xfrm>
            <a:off x="3643239" y="3009471"/>
            <a:ext cx="1525588" cy="244475"/>
          </a:xfrm>
          <a:prstGeom prst="rect">
            <a:avLst/>
          </a:prstGeom>
          <a:noFill/>
          <a:ln>
            <a:noFill/>
          </a:ln>
        </p:spPr>
      </p:pic>
      <p:pic>
        <p:nvPicPr>
          <p:cNvPr descr="{&quot;type&quot;:&quot;lalign*&quot;,&quot;id&quot;:&quot;37&quot;,&quot;code&quot;:&quot;\\begin{lalign*}\n&amp;{1)\\,P\\left(y_{1}, y_{2},\\,...,\\,y_{n}\\right)\\,=\\,P\\left( y_{1}\\right)P\\left(y_{2}\\right)...P\\left(y_{n}\\right)\\leftarrow \\text{non-conditional}\\;\\text{joint}\\;\\text{distribution}}\\\\\n&amp;{2)\\,P\\left(\\giventhat{y_{1},y_{2},\\,...,\\,y_{n}}{\\theta}\\right)\\,=\\,P\\left(\\giventhat{y_{1}}{\\theta}\\right)P\\left(\\giventhat{y_{2}}{\\theta}\\right)...P\\left(\\giventhat{y_{n}}{\\theta}\\right)\\leftarrow \\text{conditional}\\;\\text{joint}\\;\\text{distribution}}\t\n\\end{lalign*}&quot;,&quot;aid&quot;:null,&quot;backgroundColor&quot;:&quot;#FF00FF&quot;,&quot;backgroundColorModified&quot;:false,&quot;font&quot;:{&quot;color&quot;:&quot;#000000&quot;,&quot;size&quot;:19,&quot;family&quot;:&quot;Poppins&quot;},&quot;ts&quot;:1655852366625,&quot;cs&quot;:&quot;WsqxCuM/7MaVdGj3Pdx+/w==&quot;,&quot;size&quot;:{&quot;width&quot;:952,&quot;height&quot;:60}}" id="672" name="Google Shape;672;p34"/>
          <p:cNvPicPr preferRelativeResize="0"/>
          <p:nvPr/>
        </p:nvPicPr>
        <p:blipFill>
          <a:blip r:embed="rId5">
            <a:alphaModFix/>
          </a:blip>
          <a:stretch>
            <a:fillRect/>
          </a:stretch>
        </p:blipFill>
        <p:spPr>
          <a:xfrm>
            <a:off x="463925" y="3819250"/>
            <a:ext cx="8216150" cy="517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7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Predicting Asset Direction with Logistic Regression</a:t>
            </a:r>
            <a:endParaRPr sz="2400"/>
          </a:p>
        </p:txBody>
      </p:sp>
      <p:sp>
        <p:nvSpPr>
          <p:cNvPr id="1097" name="Google Shape;1097;p79"/>
          <p:cNvSpPr txBox="1"/>
          <p:nvPr/>
        </p:nvSpPr>
        <p:spPr>
          <a:xfrm>
            <a:off x="0" y="762875"/>
            <a:ext cx="4215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1:</a:t>
            </a:r>
            <a:r>
              <a:rPr lang="en">
                <a:solidFill>
                  <a:srgbClr val="F2F2F2"/>
                </a:solidFill>
                <a:latin typeface="Poppins"/>
                <a:ea typeface="Poppins"/>
                <a:cs typeface="Poppins"/>
                <a:sym typeface="Poppins"/>
              </a:rPr>
              <a:t> We convert the SPY log return into a binary variable, one that only take on values 0 and 1 - 0 represents a day with negative return (downward direction) and 1 represents a day with positive return </a:t>
            </a:r>
            <a:r>
              <a:rPr lang="en">
                <a:solidFill>
                  <a:srgbClr val="F2F2F2"/>
                </a:solidFill>
                <a:latin typeface="Poppins"/>
                <a:ea typeface="Poppins"/>
                <a:cs typeface="Poppins"/>
                <a:sym typeface="Poppins"/>
              </a:rPr>
              <a:t>(upward direction)</a:t>
            </a:r>
            <a:r>
              <a:rPr lang="en">
                <a:solidFill>
                  <a:srgbClr val="F2F2F2"/>
                </a:solidFill>
                <a:latin typeface="Poppins"/>
                <a:ea typeface="Poppins"/>
                <a:cs typeface="Poppins"/>
                <a:sym typeface="Poppins"/>
              </a:rPr>
              <a:t>.</a:t>
            </a:r>
            <a:endParaRPr>
              <a:solidFill>
                <a:srgbClr val="F2F2F2"/>
              </a:solidFill>
              <a:latin typeface="Poppins"/>
              <a:ea typeface="Poppins"/>
              <a:cs typeface="Poppins"/>
              <a:sym typeface="Poppins"/>
            </a:endParaRPr>
          </a:p>
        </p:txBody>
      </p:sp>
      <p:pic>
        <p:nvPicPr>
          <p:cNvPr id="1098" name="Google Shape;1098;p79"/>
          <p:cNvPicPr preferRelativeResize="0"/>
          <p:nvPr/>
        </p:nvPicPr>
        <p:blipFill>
          <a:blip r:embed="rId3">
            <a:alphaModFix/>
          </a:blip>
          <a:stretch>
            <a:fillRect/>
          </a:stretch>
        </p:blipFill>
        <p:spPr>
          <a:xfrm>
            <a:off x="4789825" y="656275"/>
            <a:ext cx="3190075" cy="1841132"/>
          </a:xfrm>
          <a:prstGeom prst="rect">
            <a:avLst/>
          </a:prstGeom>
          <a:noFill/>
          <a:ln>
            <a:noFill/>
          </a:ln>
        </p:spPr>
      </p:pic>
      <p:sp>
        <p:nvSpPr>
          <p:cNvPr id="1099" name="Google Shape;1099;p79"/>
          <p:cNvSpPr txBox="1"/>
          <p:nvPr/>
        </p:nvSpPr>
        <p:spPr>
          <a:xfrm>
            <a:off x="0" y="2823325"/>
            <a:ext cx="4215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2:</a:t>
            </a:r>
            <a:r>
              <a:rPr lang="en">
                <a:solidFill>
                  <a:srgbClr val="F2F2F2"/>
                </a:solidFill>
                <a:latin typeface="Poppins"/>
                <a:ea typeface="Poppins"/>
                <a:cs typeface="Poppins"/>
                <a:sym typeface="Poppins"/>
              </a:rPr>
              <a:t> Check for any label </a:t>
            </a:r>
            <a:r>
              <a:rPr lang="en">
                <a:solidFill>
                  <a:srgbClr val="F2F2F2"/>
                </a:solidFill>
                <a:latin typeface="Poppins"/>
                <a:ea typeface="Poppins"/>
                <a:cs typeface="Poppins"/>
                <a:sym typeface="Poppins"/>
              </a:rPr>
              <a:t>imbalances by plotting a bar plot of both labels. In our case, SPY yields a positive return on 55.8% of the trading days and a positive return on 44.2% of the trading days. This gives a minority-to-majority of 1:1.26, which is close to 1:1, so we don’t need to re-balance the labels.</a:t>
            </a:r>
            <a:endParaRPr>
              <a:solidFill>
                <a:srgbClr val="F2F2F2"/>
              </a:solidFill>
              <a:latin typeface="Poppins"/>
              <a:ea typeface="Poppins"/>
              <a:cs typeface="Poppins"/>
              <a:sym typeface="Poppins"/>
            </a:endParaRPr>
          </a:p>
        </p:txBody>
      </p:sp>
      <p:sp>
        <p:nvSpPr>
          <p:cNvPr id="1100" name="Google Shape;1100;p79"/>
          <p:cNvSpPr txBox="1"/>
          <p:nvPr/>
        </p:nvSpPr>
        <p:spPr>
          <a:xfrm>
            <a:off x="4789825" y="24974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3.11 Binarized SPY return and its features</a:t>
            </a:r>
            <a:endParaRPr sz="1000">
              <a:solidFill>
                <a:srgbClr val="F2F2F2"/>
              </a:solidFill>
              <a:latin typeface="Poppins"/>
              <a:ea typeface="Poppins"/>
              <a:cs typeface="Poppins"/>
              <a:sym typeface="Poppins"/>
            </a:endParaRPr>
          </a:p>
        </p:txBody>
      </p:sp>
      <p:sp>
        <p:nvSpPr>
          <p:cNvPr id="1101" name="Google Shape;1101;p79"/>
          <p:cNvSpPr txBox="1"/>
          <p:nvPr/>
        </p:nvSpPr>
        <p:spPr>
          <a:xfrm>
            <a:off x="4759875" y="48048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3.12 SPY direction distribution</a:t>
            </a:r>
            <a:endParaRPr sz="1000">
              <a:solidFill>
                <a:srgbClr val="F2F2F2"/>
              </a:solidFill>
              <a:latin typeface="Poppins"/>
              <a:ea typeface="Poppins"/>
              <a:cs typeface="Poppins"/>
              <a:sym typeface="Poppins"/>
            </a:endParaRPr>
          </a:p>
        </p:txBody>
      </p:sp>
      <p:pic>
        <p:nvPicPr>
          <p:cNvPr id="1102" name="Google Shape;1102;p79"/>
          <p:cNvPicPr preferRelativeResize="0"/>
          <p:nvPr/>
        </p:nvPicPr>
        <p:blipFill rotWithShape="1">
          <a:blip r:embed="rId4">
            <a:alphaModFix/>
          </a:blip>
          <a:srcRect b="19185" l="20523" r="53232" t="48201"/>
          <a:stretch/>
        </p:blipFill>
        <p:spPr>
          <a:xfrm>
            <a:off x="4853500" y="2836100"/>
            <a:ext cx="2827349" cy="19762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8" name="Google Shape;1108;p8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09" name="Google Shape;1109;p80"/>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3:</a:t>
            </a:r>
            <a:r>
              <a:rPr lang="en">
                <a:solidFill>
                  <a:srgbClr val="F2F2F2"/>
                </a:solidFill>
                <a:latin typeface="Poppins"/>
                <a:ea typeface="Poppins"/>
                <a:cs typeface="Poppins"/>
                <a:sym typeface="Poppins"/>
              </a:rPr>
              <a:t> Now, we start fitting a logistic regression model on SPY directions. The model predicts                 using MLE and estimates the probabilities of class 1 using:</a:t>
            </a:r>
            <a:endParaRPr>
              <a:solidFill>
                <a:srgbClr val="F2F2F2"/>
              </a:solidFill>
              <a:latin typeface="Poppins"/>
              <a:ea typeface="Poppins"/>
              <a:cs typeface="Poppins"/>
              <a:sym typeface="Poppins"/>
            </a:endParaRPr>
          </a:p>
        </p:txBody>
      </p:sp>
      <p:sp>
        <p:nvSpPr>
          <p:cNvPr id="1110" name="Google Shape;1110;p80"/>
          <p:cNvSpPr txBox="1"/>
          <p:nvPr/>
        </p:nvSpPr>
        <p:spPr>
          <a:xfrm>
            <a:off x="0" y="1934300"/>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4:</a:t>
            </a:r>
            <a:r>
              <a:rPr lang="en">
                <a:solidFill>
                  <a:srgbClr val="F2F2F2"/>
                </a:solidFill>
                <a:latin typeface="Poppins"/>
                <a:ea typeface="Poppins"/>
                <a:cs typeface="Poppins"/>
                <a:sym typeface="Poppins"/>
              </a:rPr>
              <a:t> Produce a confusion matrix. </a:t>
            </a:r>
            <a:endParaRPr>
              <a:solidFill>
                <a:srgbClr val="F2F2F2"/>
              </a:solidFill>
              <a:latin typeface="Poppins"/>
              <a:ea typeface="Poppins"/>
              <a:cs typeface="Poppins"/>
              <a:sym typeface="Poppins"/>
            </a:endParaRPr>
          </a:p>
        </p:txBody>
      </p:sp>
      <p:pic>
        <p:nvPicPr>
          <p:cNvPr descr="{&quot;id&quot;:&quot;25&quot;,&quot;backgroundColorModified&quot;:null,&quot;code&quot;:&quot;$$\\beta_{1}\\;\\text{and}\\,\\beta_{2}\\;$$&quot;,&quot;type&quot;:&quot;$$&quot;,&quot;aid&quot;:null,&quot;backgroundColor&quot;:&quot;#2D6740&quot;,&quot;font&quot;:{&quot;color&quot;:&quot;#F2F2F2&quot;,&quot;size&quot;:14,&quot;family&quot;:&quot;Poppins&quot;},&quot;ts&quot;:1654523951924,&quot;cs&quot;:&quot;DXu9+Vo6L5iPCuKRhLChNg==&quot;,&quot;size&quot;:{&quot;width&quot;:73.66666666666667,&quot;height&quot;:17.166666666666668}}" id="1111" name="Google Shape;1111;p80"/>
          <p:cNvPicPr preferRelativeResize="0"/>
          <p:nvPr/>
        </p:nvPicPr>
        <p:blipFill>
          <a:blip r:embed="rId3">
            <a:alphaModFix/>
          </a:blip>
          <a:stretch>
            <a:fillRect/>
          </a:stretch>
        </p:blipFill>
        <p:spPr>
          <a:xfrm>
            <a:off x="1345150" y="999500"/>
            <a:ext cx="701675" cy="163513"/>
          </a:xfrm>
          <a:prstGeom prst="rect">
            <a:avLst/>
          </a:prstGeom>
          <a:noFill/>
          <a:ln>
            <a:noFill/>
          </a:ln>
        </p:spPr>
      </p:pic>
      <p:pic>
        <p:nvPicPr>
          <p:cNvPr descr="{&quot;font&quot;:{&quot;color&quot;:&quot;#F2F2F2&quot;,&quot;size&quot;:14,&quot;family&quot;:&quot;Poppins&quot;},&quot;code&quot;:&quot;$$\\hat{\\theta}=\\frac{1}{1+e^{-\\left(\\hat{\\beta}_{0}+\\hat{\\beta}_{1}x_{1}+\\hat{\\beta}_{2}x_{2}\\right)}}=p\\left(x_{1},\\,x_{2},\\,\\hat{\\beta}_{1},\\,\\hat{\\beta}_{2}\\right)$$&quot;,&quot;backgroundColor&quot;:&quot;#2D6740&quot;,&quot;backgroundColorModified&quot;:null,&quot;aid&quot;:null,&quot;type&quot;:&quot;$$&quot;,&quot;id&quot;:&quot;26&quot;,&quot;ts&quot;:1654524220699,&quot;cs&quot;:&quot;7QdbBVDM0roM6hUkrQVxFQ==&quot;,&quot;size&quot;:{&quot;width&quot;:364.6666666666667,&quot;height&quot;:52.333333333333336}}" id="1112" name="Google Shape;1112;p80"/>
          <p:cNvPicPr preferRelativeResize="0"/>
          <p:nvPr/>
        </p:nvPicPr>
        <p:blipFill>
          <a:blip r:embed="rId4">
            <a:alphaModFix/>
          </a:blip>
          <a:stretch>
            <a:fillRect/>
          </a:stretch>
        </p:blipFill>
        <p:spPr>
          <a:xfrm>
            <a:off x="529075" y="1247875"/>
            <a:ext cx="3430073" cy="492250"/>
          </a:xfrm>
          <a:prstGeom prst="rect">
            <a:avLst/>
          </a:prstGeom>
          <a:noFill/>
          <a:ln>
            <a:noFill/>
          </a:ln>
        </p:spPr>
      </p:pic>
      <p:pic>
        <p:nvPicPr>
          <p:cNvPr id="1113" name="Google Shape;1113;p80"/>
          <p:cNvPicPr preferRelativeResize="0"/>
          <p:nvPr/>
        </p:nvPicPr>
        <p:blipFill>
          <a:blip r:embed="rId5">
            <a:alphaModFix/>
          </a:blip>
          <a:stretch>
            <a:fillRect/>
          </a:stretch>
        </p:blipFill>
        <p:spPr>
          <a:xfrm>
            <a:off x="492127" y="2401400"/>
            <a:ext cx="2757200" cy="2457700"/>
          </a:xfrm>
          <a:prstGeom prst="rect">
            <a:avLst/>
          </a:prstGeom>
          <a:noFill/>
          <a:ln>
            <a:noFill/>
          </a:ln>
        </p:spPr>
      </p:pic>
      <p:sp>
        <p:nvSpPr>
          <p:cNvPr id="1114" name="Google Shape;1114;p80"/>
          <p:cNvSpPr txBox="1"/>
          <p:nvPr/>
        </p:nvSpPr>
        <p:spPr>
          <a:xfrm>
            <a:off x="3358775" y="2426950"/>
            <a:ext cx="4836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T</a:t>
            </a:r>
            <a:r>
              <a:rPr b="1" lang="en">
                <a:solidFill>
                  <a:srgbClr val="F2F2F2"/>
                </a:solidFill>
                <a:latin typeface="Poppins"/>
                <a:ea typeface="Poppins"/>
                <a:cs typeface="Poppins"/>
                <a:sym typeface="Poppins"/>
              </a:rPr>
              <a:t>op left: </a:t>
            </a:r>
            <a:r>
              <a:rPr lang="en">
                <a:solidFill>
                  <a:srgbClr val="F2F2F2"/>
                </a:solidFill>
                <a:latin typeface="Poppins"/>
                <a:ea typeface="Poppins"/>
                <a:cs typeface="Poppins"/>
                <a:sym typeface="Poppins"/>
              </a:rPr>
              <a:t>shows the true positives (TP), number of correctly predicted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Top right: </a:t>
            </a:r>
            <a:r>
              <a:rPr lang="en">
                <a:solidFill>
                  <a:srgbClr val="F2F2F2"/>
                </a:solidFill>
                <a:latin typeface="Poppins"/>
                <a:ea typeface="Poppins"/>
                <a:cs typeface="Poppins"/>
                <a:sym typeface="Poppins"/>
              </a:rPr>
              <a:t>shows the false negatives (FN), number of downward days incorrectly predicted as upwards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Bottom left:</a:t>
            </a:r>
            <a:r>
              <a:rPr lang="en">
                <a:solidFill>
                  <a:srgbClr val="F2F2F2"/>
                </a:solidFill>
                <a:latin typeface="Poppins"/>
                <a:ea typeface="Poppins"/>
                <a:cs typeface="Poppins"/>
                <a:sym typeface="Poppins"/>
              </a:rPr>
              <a:t> shows the false positives (FP), number of upward days incorrectly predicted as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Bottom right: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shows the true negatives (TN), number of correctly predicted upward days.</a:t>
            </a:r>
            <a:endParaRPr>
              <a:solidFill>
                <a:srgbClr val="F2F2F2"/>
              </a:solidFill>
              <a:latin typeface="Poppins"/>
              <a:ea typeface="Poppins"/>
              <a:cs typeface="Poppins"/>
              <a:sym typeface="Poppins"/>
            </a:endParaRPr>
          </a:p>
        </p:txBody>
      </p:sp>
      <p:sp>
        <p:nvSpPr>
          <p:cNvPr id="1115" name="Google Shape;1115;p80"/>
          <p:cNvSpPr txBox="1"/>
          <p:nvPr/>
        </p:nvSpPr>
        <p:spPr>
          <a:xfrm>
            <a:off x="492125" y="48591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3.13 Confusion matrix of SPY directions</a:t>
            </a:r>
            <a:endParaRPr sz="1000">
              <a:solidFill>
                <a:srgbClr val="F2F2F2"/>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1" name="Google Shape;1121;p8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22" name="Google Shape;1122;p81"/>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5:</a:t>
            </a:r>
            <a:r>
              <a:rPr lang="en">
                <a:solidFill>
                  <a:srgbClr val="F2F2F2"/>
                </a:solidFill>
                <a:latin typeface="Poppins"/>
                <a:ea typeface="Poppins"/>
                <a:cs typeface="Poppins"/>
                <a:sym typeface="Poppins"/>
              </a:rPr>
              <a:t> Produce precision, recall, F1 score, support, and accuracy details. These metrics are derived from the counts in the confusion matrix.</a:t>
            </a:r>
            <a:endParaRPr>
              <a:solidFill>
                <a:srgbClr val="F2F2F2"/>
              </a:solidFill>
              <a:latin typeface="Poppins"/>
              <a:ea typeface="Poppins"/>
              <a:cs typeface="Poppins"/>
              <a:sym typeface="Poppins"/>
            </a:endParaRPr>
          </a:p>
        </p:txBody>
      </p:sp>
      <p:pic>
        <p:nvPicPr>
          <p:cNvPr id="1123" name="Google Shape;1123;p81"/>
          <p:cNvPicPr preferRelativeResize="0"/>
          <p:nvPr/>
        </p:nvPicPr>
        <p:blipFill>
          <a:blip r:embed="rId3">
            <a:alphaModFix/>
          </a:blip>
          <a:stretch>
            <a:fillRect/>
          </a:stretch>
        </p:blipFill>
        <p:spPr>
          <a:xfrm>
            <a:off x="202150" y="3458725"/>
            <a:ext cx="4438650" cy="1476375"/>
          </a:xfrm>
          <a:prstGeom prst="rect">
            <a:avLst/>
          </a:prstGeom>
          <a:noFill/>
          <a:ln>
            <a:noFill/>
          </a:ln>
        </p:spPr>
      </p:pic>
      <p:pic>
        <p:nvPicPr>
          <p:cNvPr descr="{&quot;id&quot;:&quot;27&quot;,&quot;type&quot;:&quot;lalign*&quot;,&quot;code&quot;:&quot;\\begin{lalign*}\n&amp;{\\bullet\\text{Precision}\\;\\text{=}\\;\\frac{TP}{TP+FP}\\,\\text{shows}\\;\\text{the}\\,\\text{fraction}\\;\\text{of}\\;\\text{positive}\\;\\text{predictions}\\;\\text{that}\\;\\text{were}\\;\\text{correct}.}\\\\\n&amp;{\\bullet\\,\\text{Recall}\\;\\text{=}\\,\\frac{TP}{TP+FN}\\,\\text{shows}\\;\\text{the}\\;\\text{fraction}\\;\\text{of}\\;\\text{actual}\\;\\text{positive}\\;\\text{cases}\\;\\text{that}\\;\\text{were}\\;\\text{iodentified}\\;\\text{correctly.}}\\\\\n&amp;{\\bullet\\,\\text{F1}\\;\\text{score}\\;\\text{=}\\;\\frac{2\\cdot\\left(\\text{Precision}\\;\\cdot \\text{Recall}\\right)}{\\text{Precision}\\;\\text{+}\\;\\text{Recall}}\\;\\text{shows}\\;\\text{the}\\;\\text{fraction}\\;\\text{of}\\;\\text{predictions}\\;\\text{that}\\;\\text{were}\\;\\text{correct.}\\,\\text{This}\\;\\text{is}\\;\\text{widely}\\;\\text{used}\\;\\text{for}\\;\\text{imbalanced}\\;\\text{data.}}\\\\\n&amp;{\\bullet\\,\\text{Support}\\;\\text{is the number of actual occurrences of the class in the specified dataset}.\\,\\text{This}\\;\\text{can}\\;\\text{be}\\;\\text{used}\\;\\text{to}\\;\\text{identify}\\;\\text{imbalanced}\\;\\text{labels}.}\\\\\n&amp;{\\bullet\\,\\text{Accuracy}\\;\\text{shows}\\;\\text{the}\\;\\text{fraction}\\;\\text{of}\\;\\text{predictions}\\;\\text{that}\\;\\text{were}\\;\\text{correct.}}\\\\\n&amp;{\\bullet\\,\\text{Macro}\\;\\text{average}\\;\\text{=}\\;0.5\\cdot \\left(\\text{score}\\;\\text{of}\\;\\text{class}\\;\\text{0}\\right)+0.5\\cdot \\left(\\text{score}\\;\\text{of}\\;\\text{class}\\;\\text{1}\\right)}\\\\\n&amp;{\\bullet\\,\\text{Weighted}\\;\\text{average}\\;=\\left(\\text{fraction}\\;\\text{of}\\;\\text{class}\\;\\text{0}\\right)\\cdot \\left(\\text{score}\\;\\text{of}\\;\\text{class}\\;\\text{0}\\right)+\\left(\\text{fraction}\\;\\text{of}\\;\\text{class}\\;\\text{1}\\right)\\cdot \\left(\\text{score}\\;\\text{of}\\;\\text{class}\\;\\text{1}\\right)}\\\\\n\\end{lalign*}&quot;,&quot;aid&quot;:null,&quot;backgroundColorModified&quot;:false,&quot;font&quot;:{&quot;size&quot;:13,&quot;family&quot;:&quot;Poppins&quot;,&quot;color&quot;:&quot;#ffffff&quot;},&quot;backgroundColor&quot;:&quot;#2D6740&quot;,&quot;ts&quot;:1657524104584,&quot;cs&quot;:&quot;b1zGB3+ZPWRnicsnZOaJgg==&quot;,&quot;size&quot;:{&quot;width&quot;:975,&quot;height&quot;:216}}" id="1124" name="Google Shape;1124;p81"/>
          <p:cNvPicPr preferRelativeResize="0"/>
          <p:nvPr/>
        </p:nvPicPr>
        <p:blipFill>
          <a:blip r:embed="rId4">
            <a:alphaModFix/>
          </a:blip>
          <a:stretch>
            <a:fillRect/>
          </a:stretch>
        </p:blipFill>
        <p:spPr>
          <a:xfrm>
            <a:off x="202150" y="1259595"/>
            <a:ext cx="9286875" cy="2057400"/>
          </a:xfrm>
          <a:prstGeom prst="rect">
            <a:avLst/>
          </a:prstGeom>
          <a:noFill/>
          <a:ln>
            <a:noFill/>
          </a:ln>
        </p:spPr>
      </p:pic>
      <p:sp>
        <p:nvSpPr>
          <p:cNvPr id="1125" name="Google Shape;1125;p81"/>
          <p:cNvSpPr txBox="1"/>
          <p:nvPr/>
        </p:nvSpPr>
        <p:spPr>
          <a:xfrm>
            <a:off x="202150" y="485910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3.14 Logistic regression classification report</a:t>
            </a:r>
            <a:endParaRPr sz="1000">
              <a:solidFill>
                <a:srgbClr val="F2F2F2"/>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8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32" name="Google Shape;1132;p82"/>
          <p:cNvSpPr txBox="1"/>
          <p:nvPr/>
        </p:nvSpPr>
        <p:spPr>
          <a:xfrm>
            <a:off x="0" y="643875"/>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6:</a:t>
            </a:r>
            <a:r>
              <a:rPr lang="en">
                <a:solidFill>
                  <a:srgbClr val="F2F2F2"/>
                </a:solidFill>
                <a:latin typeface="Poppins"/>
                <a:ea typeface="Poppins"/>
                <a:cs typeface="Poppins"/>
                <a:sym typeface="Poppins"/>
              </a:rPr>
              <a:t> Calculate training and testing accuracy scores.</a:t>
            </a:r>
            <a:endParaRPr>
              <a:solidFill>
                <a:srgbClr val="F2F2F2"/>
              </a:solidFill>
              <a:latin typeface="Poppins"/>
              <a:ea typeface="Poppins"/>
              <a:cs typeface="Poppins"/>
              <a:sym typeface="Poppins"/>
            </a:endParaRPr>
          </a:p>
        </p:txBody>
      </p:sp>
      <p:pic>
        <p:nvPicPr>
          <p:cNvPr id="1133" name="Google Shape;1133;p82"/>
          <p:cNvPicPr preferRelativeResize="0"/>
          <p:nvPr/>
        </p:nvPicPr>
        <p:blipFill>
          <a:blip r:embed="rId3">
            <a:alphaModFix/>
          </a:blip>
          <a:stretch>
            <a:fillRect/>
          </a:stretch>
        </p:blipFill>
        <p:spPr>
          <a:xfrm>
            <a:off x="214600" y="1629250"/>
            <a:ext cx="3455385" cy="400200"/>
          </a:xfrm>
          <a:prstGeom prst="rect">
            <a:avLst/>
          </a:prstGeom>
          <a:noFill/>
          <a:ln>
            <a:noFill/>
          </a:ln>
        </p:spPr>
      </p:pic>
      <p:pic>
        <p:nvPicPr>
          <p:cNvPr descr="{&quot;type&quot;:&quot;lalign*&quot;,&quot;backgroundColor&quot;:&quot;#2D6740&quot;,&quot;backgroundColorModified&quot;:null,&quot;font&quot;:{&quot;size&quot;:14,&quot;family&quot;:&quot;Poppins&quot;,&quot;color&quot;:&quot;#F2F2F2&quot;},&quot;code&quot;:&quot;\\begin{lalign*}\n&amp;{\\bullet\\,\\text{Training}\\;\\text{score}\\;=\\text{accuracy}\\;\\text{of}\\;\\text{classification}\\text{ on the same data the model was trained on}}\\\\\n&amp;{\\bullet\\,\\text{Testing}\\;\\text{score}\\;=\\text{accuracy}\\;\\text{of}\\;\\text{classification}\\text{ on the same data the model was tested on}}\t\n\\end{lalign*}&quot;,&quot;aid&quot;:null,&quot;id&quot;:&quot;28&quot;,&quot;ts&quot;:1654532570201,&quot;cs&quot;:&quot;4fwiToHUnHzqQqt/mj4WTQ==&quot;,&quot;size&quot;:{&quot;width&quot;:714.5,&quot;height&quot;:42.5}}" id="1134" name="Google Shape;1134;p82"/>
          <p:cNvPicPr preferRelativeResize="0"/>
          <p:nvPr/>
        </p:nvPicPr>
        <p:blipFill>
          <a:blip r:embed="rId4">
            <a:alphaModFix/>
          </a:blip>
          <a:stretch>
            <a:fillRect/>
          </a:stretch>
        </p:blipFill>
        <p:spPr>
          <a:xfrm>
            <a:off x="214600" y="1104300"/>
            <a:ext cx="6805613" cy="404813"/>
          </a:xfrm>
          <a:prstGeom prst="rect">
            <a:avLst/>
          </a:prstGeom>
          <a:noFill/>
          <a:ln>
            <a:noFill/>
          </a:ln>
        </p:spPr>
      </p:pic>
      <p:sp>
        <p:nvSpPr>
          <p:cNvPr id="1135" name="Google Shape;1135;p82"/>
          <p:cNvSpPr txBox="1"/>
          <p:nvPr/>
        </p:nvSpPr>
        <p:spPr>
          <a:xfrm>
            <a:off x="0" y="2149575"/>
            <a:ext cx="843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7:</a:t>
            </a:r>
            <a:r>
              <a:rPr lang="en">
                <a:solidFill>
                  <a:srgbClr val="F2F2F2"/>
                </a:solidFill>
                <a:latin typeface="Poppins"/>
                <a:ea typeface="Poppins"/>
                <a:cs typeface="Poppins"/>
                <a:sym typeface="Poppins"/>
              </a:rPr>
              <a:t> Plot the ROC curve and evaluate the AUC scores.</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Receiver Operator Characteristic (ROC) curve:</a:t>
            </a:r>
            <a:r>
              <a:rPr lang="en">
                <a:solidFill>
                  <a:srgbClr val="F2F2F2"/>
                </a:solidFill>
                <a:latin typeface="Poppins"/>
                <a:ea typeface="Poppins"/>
                <a:cs typeface="Poppins"/>
                <a:sym typeface="Poppins"/>
              </a:rPr>
              <a:t> a probability curve that plots the true positive rate against false positive rate at various threshold values and essentially separates the ‘signal’ from the ‘noise’.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ROC for a No-skill curve is simply that for a 50-50 chance classifier</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model’s ROC curve lies from that the No-skill classifier, the higher the AUC, the better the model.</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Area Under the Curve (AUC) score:</a:t>
            </a:r>
            <a:r>
              <a:rPr lang="en">
                <a:solidFill>
                  <a:srgbClr val="F2F2F2"/>
                </a:solidFill>
                <a:latin typeface="Poppins"/>
                <a:ea typeface="Poppins"/>
                <a:cs typeface="Poppins"/>
                <a:sym typeface="Poppins"/>
              </a:rPr>
              <a:t> the measure of the ability of a classifier to distinguish between positive and negative classes.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is literally the areas under the ROC curve.</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AUC score the better, normally between 0.5 and 1.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When AUC score is 0.5, then the classifier is not able to distinguish between Positive and Negative class points.</a:t>
            </a:r>
            <a:endParaRPr>
              <a:solidFill>
                <a:srgbClr val="F2F2F2"/>
              </a:solidFill>
              <a:latin typeface="Poppins"/>
              <a:ea typeface="Poppins"/>
              <a:cs typeface="Poppins"/>
              <a:sym typeface="Poppins"/>
            </a:endParaRPr>
          </a:p>
        </p:txBody>
      </p:sp>
      <p:sp>
        <p:nvSpPr>
          <p:cNvPr id="1136" name="Google Shape;1136;p82"/>
          <p:cNvSpPr txBox="1"/>
          <p:nvPr/>
        </p:nvSpPr>
        <p:spPr>
          <a:xfrm>
            <a:off x="3669975" y="176565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Training and testing accuracy scores</a:t>
            </a:r>
            <a:endParaRPr sz="1000">
              <a:solidFill>
                <a:srgbClr val="F2F2F2"/>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2" name="Google Shape;1142;p8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pic>
        <p:nvPicPr>
          <p:cNvPr id="1143" name="Google Shape;1143;p83"/>
          <p:cNvPicPr preferRelativeResize="0"/>
          <p:nvPr/>
        </p:nvPicPr>
        <p:blipFill>
          <a:blip r:embed="rId3">
            <a:alphaModFix/>
          </a:blip>
          <a:stretch>
            <a:fillRect/>
          </a:stretch>
        </p:blipFill>
        <p:spPr>
          <a:xfrm>
            <a:off x="234750" y="930250"/>
            <a:ext cx="3943350" cy="2695575"/>
          </a:xfrm>
          <a:prstGeom prst="rect">
            <a:avLst/>
          </a:prstGeom>
          <a:noFill/>
          <a:ln>
            <a:noFill/>
          </a:ln>
        </p:spPr>
      </p:pic>
      <p:pic>
        <p:nvPicPr>
          <p:cNvPr id="1144" name="Google Shape;1144;p83"/>
          <p:cNvPicPr preferRelativeResize="0"/>
          <p:nvPr/>
        </p:nvPicPr>
        <p:blipFill>
          <a:blip r:embed="rId4">
            <a:alphaModFix/>
          </a:blip>
          <a:stretch>
            <a:fillRect/>
          </a:stretch>
        </p:blipFill>
        <p:spPr>
          <a:xfrm>
            <a:off x="234750" y="3625825"/>
            <a:ext cx="3943350" cy="555401"/>
          </a:xfrm>
          <a:prstGeom prst="rect">
            <a:avLst/>
          </a:prstGeom>
          <a:noFill/>
          <a:ln>
            <a:noFill/>
          </a:ln>
        </p:spPr>
      </p:pic>
      <p:sp>
        <p:nvSpPr>
          <p:cNvPr id="1145" name="Google Shape;1145;p83"/>
          <p:cNvSpPr txBox="1"/>
          <p:nvPr/>
        </p:nvSpPr>
        <p:spPr>
          <a:xfrm>
            <a:off x="234750" y="4181225"/>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ROC-AUC curve</a:t>
            </a:r>
            <a:endParaRPr sz="1000">
              <a:solidFill>
                <a:srgbClr val="F2F2F2"/>
              </a:solidFill>
              <a:latin typeface="Poppins"/>
              <a:ea typeface="Poppins"/>
              <a:cs typeface="Poppins"/>
              <a:sym typeface="Poppins"/>
            </a:endParaRPr>
          </a:p>
        </p:txBody>
      </p:sp>
      <p:sp>
        <p:nvSpPr>
          <p:cNvPr id="1146" name="Google Shape;1146;p83"/>
          <p:cNvSpPr txBox="1"/>
          <p:nvPr/>
        </p:nvSpPr>
        <p:spPr>
          <a:xfrm>
            <a:off x="4178100" y="1078650"/>
            <a:ext cx="41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no-skill classifier is one that cannot discriminate between the classes and would predict a random class or a constant class in all cases. It has an AUC score of 0.5.</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logistic classifier has an AUC score of 0.97. We compare this to the AUC of other models to decide the best classifier.</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will look at more classification models next week.</a:t>
            </a:r>
            <a:endParaRPr>
              <a:solidFill>
                <a:srgbClr val="F2F2F2"/>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4"/>
          <p:cNvSpPr txBox="1"/>
          <p:nvPr>
            <p:ph idx="12" type="sldNum"/>
          </p:nvPr>
        </p:nvSpPr>
        <p:spPr>
          <a:xfrm>
            <a:off x="8556784"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2" name="Google Shape;1152;p84"/>
          <p:cNvSpPr txBox="1"/>
          <p:nvPr>
            <p:ph type="title"/>
          </p:nvPr>
        </p:nvSpPr>
        <p:spPr>
          <a:xfrm>
            <a:off x="0" y="9182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 Logistic Regression</a:t>
            </a:r>
            <a:endParaRPr sz="2500"/>
          </a:p>
          <a:p>
            <a:pPr indent="0" lvl="0" marL="0" rtl="0" algn="l">
              <a:spcBef>
                <a:spcPts val="0"/>
              </a:spcBef>
              <a:spcAft>
                <a:spcPts val="0"/>
              </a:spcAft>
              <a:buNone/>
            </a:pPr>
            <a:r>
              <a:t/>
            </a:r>
            <a:endParaRPr sz="2500"/>
          </a:p>
        </p:txBody>
      </p:sp>
      <p:graphicFrame>
        <p:nvGraphicFramePr>
          <p:cNvPr id="1153" name="Google Shape;1153;p84"/>
          <p:cNvGraphicFramePr/>
          <p:nvPr/>
        </p:nvGraphicFramePr>
        <p:xfrm>
          <a:off x="69000" y="658100"/>
          <a:ext cx="3000000" cy="3000000"/>
        </p:xfrm>
        <a:graphic>
          <a:graphicData uri="http://schemas.openxmlformats.org/drawingml/2006/table">
            <a:tbl>
              <a:tblPr>
                <a:noFill/>
                <a:tableStyleId>{87F9F330-0D62-4124-840A-CB6477FC6669}</a:tableStyleId>
              </a:tblPr>
              <a:tblGrid>
                <a:gridCol w="4301900"/>
                <a:gridCol w="4301900"/>
              </a:tblGrid>
              <a:tr h="491375">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Pros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Cons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Easier to implement, interpret, and very efficient to train.</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If the number of observations (p) is smaller than the number of features (p), overfitting may occur.</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4825">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Makes no assumptions about distributions of classes in feature space.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Assumption of linearity between the dependent variable and the independent variables.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Provides a measure of how appropriate a predictor(coefficient size) is, but also its direction of association (positive or negative).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only be used to predict discrete functions.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Very fast at classifying unknown records.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Non-linear problems can’t be solved with logistic regression because it has a linear decision surface.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interpret model coefficients as indicators of feature importance.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Requires average or no multicollinearity between independent variables, which is difficult to achieve in real life.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Less inclined to over-fitting but it can overfit in high dimensional datasets.T</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It is tough to obtain complex relationships compared to other powerful algorithms such as Neural Networks .</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5"/>
          <p:cNvSpPr txBox="1"/>
          <p:nvPr/>
        </p:nvSpPr>
        <p:spPr>
          <a:xfrm>
            <a:off x="300150" y="221150"/>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Summary</a:t>
            </a:r>
            <a:endParaRPr b="1" sz="3000">
              <a:solidFill>
                <a:srgbClr val="FFFFFF"/>
              </a:solidFill>
              <a:latin typeface="Aldrich"/>
              <a:ea typeface="Aldrich"/>
              <a:cs typeface="Aldrich"/>
              <a:sym typeface="Aldrich"/>
            </a:endParaRPr>
          </a:p>
        </p:txBody>
      </p:sp>
      <p:sp>
        <p:nvSpPr>
          <p:cNvPr id="1159" name="Google Shape;115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0" name="Google Shape;1160;p85"/>
          <p:cNvSpPr txBox="1"/>
          <p:nvPr/>
        </p:nvSpPr>
        <p:spPr>
          <a:xfrm>
            <a:off x="0" y="793850"/>
            <a:ext cx="498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Bias-Variance Tradeoff</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Linear Regression </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Simple Linear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Multiple</a:t>
            </a:r>
            <a:r>
              <a:rPr lang="en">
                <a:solidFill>
                  <a:schemeClr val="dk2"/>
                </a:solidFill>
                <a:latin typeface="Poppins"/>
                <a:ea typeface="Poppins"/>
                <a:cs typeface="Poppins"/>
                <a:sym typeface="Poppins"/>
              </a:rPr>
              <a:t> Linear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Estimation Methods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Ordinary Least Squares (OLS)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Maximum Likelihood Estimation (MLE)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Diagnostics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t and F Tests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Jarque-Bera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Durbin Watson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AIC &amp; BIC</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Evaluation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R-squared &amp; Adjusted R-squared</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MAE &amp; RMSE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Regularization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Ridge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Lasso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Classification Problem with Logistic Regression</a:t>
            </a:r>
            <a:endParaRPr>
              <a:solidFill>
                <a:schemeClr val="dk2"/>
              </a:solidFill>
              <a:latin typeface="Poppins"/>
              <a:ea typeface="Poppins"/>
              <a:cs typeface="Poppins"/>
              <a:sym typeface="Poppins"/>
            </a:endParaRPr>
          </a:p>
        </p:txBody>
      </p:sp>
      <p:pic>
        <p:nvPicPr>
          <p:cNvPr id="1161" name="Google Shape;1161;p85"/>
          <p:cNvPicPr preferRelativeResize="0"/>
          <p:nvPr/>
        </p:nvPicPr>
        <p:blipFill>
          <a:blip r:embed="rId3">
            <a:alphaModFix/>
          </a:blip>
          <a:stretch>
            <a:fillRect/>
          </a:stretch>
        </p:blipFill>
        <p:spPr>
          <a:xfrm>
            <a:off x="5145950" y="946275"/>
            <a:ext cx="3089157" cy="36512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6"/>
          <p:cNvSpPr txBox="1"/>
          <p:nvPr/>
        </p:nvSpPr>
        <p:spPr>
          <a:xfrm>
            <a:off x="230825" y="1128675"/>
            <a:ext cx="8543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100"/>
              </a:spcBef>
              <a:spcAft>
                <a:spcPts val="0"/>
              </a:spcAft>
              <a:buClr>
                <a:srgbClr val="FF00FF"/>
              </a:buClr>
              <a:buSzPts val="1600"/>
              <a:buFont typeface="Poppins"/>
              <a:buChar char="●"/>
            </a:pPr>
            <a:r>
              <a:rPr lang="en" sz="1600" u="sng">
                <a:solidFill>
                  <a:srgbClr val="FF00FF"/>
                </a:solidFill>
                <a:latin typeface="Poppins"/>
                <a:ea typeface="Poppins"/>
                <a:cs typeface="Poppins"/>
                <a:sym typeface="Poppins"/>
                <a:hlinkClick r:id="rId3">
                  <a:extLst>
                    <a:ext uri="{A12FA001-AC4F-418D-AE19-62706E023703}">
                      <ahyp:hlinkClr val="tx"/>
                    </a:ext>
                  </a:extLst>
                </a:hlinkClick>
              </a:rPr>
              <a:t>[Week 3 Lab Link Here]</a:t>
            </a:r>
            <a:endParaRPr sz="1600">
              <a:solidFill>
                <a:srgbClr val="FF00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This week’s lab is due by 24th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3rd team meeting by 25th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You are encouraged to discuss the lab with each other, but ultimately all questions must be solved and written up independently.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Any questions can be directed through email or through office hours.</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Email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 Lee: </a:t>
            </a:r>
            <a:r>
              <a:rPr lang="en" sz="1600" u="sng">
                <a:solidFill>
                  <a:schemeClr val="dk2"/>
                </a:solidFill>
                <a:latin typeface="Poppins"/>
                <a:ea typeface="Poppins"/>
                <a:cs typeface="Poppins"/>
                <a:sym typeface="Poppins"/>
                <a:hlinkClick r:id="rId4">
                  <a:extLst>
                    <a:ext uri="{A12FA001-AC4F-418D-AE19-62706E023703}">
                      <ahyp:hlinkClr val="tx"/>
                    </a:ext>
                  </a:extLst>
                </a:hlinkClick>
              </a:rPr>
              <a:t>lykjohn@umich.edu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Johnson Zhang: </a:t>
            </a:r>
            <a:r>
              <a:rPr lang="en" sz="1600" u="sng">
                <a:solidFill>
                  <a:schemeClr val="dk2"/>
                </a:solidFill>
                <a:latin typeface="Poppins"/>
                <a:ea typeface="Poppins"/>
                <a:cs typeface="Poppins"/>
                <a:sym typeface="Poppins"/>
                <a:hlinkClick r:id="rId5">
                  <a:extLst>
                    <a:ext uri="{A12FA001-AC4F-418D-AE19-62706E023703}">
                      <ahyp:hlinkClr val="tx"/>
                    </a:ext>
                  </a:extLst>
                </a:hlinkClick>
              </a:rPr>
              <a:t>shunqi@uchicago.edu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Eric Lee: </a:t>
            </a:r>
            <a:r>
              <a:rPr lang="en" sz="1600" u="sng">
                <a:solidFill>
                  <a:schemeClr val="dk2"/>
                </a:solidFill>
                <a:latin typeface="Poppins"/>
                <a:ea typeface="Poppins"/>
                <a:cs typeface="Poppins"/>
                <a:sym typeface="Poppins"/>
                <a:hlinkClick r:id="rId6">
                  <a:extLst>
                    <a:ext uri="{A12FA001-AC4F-418D-AE19-62706E023703}">
                      <ahyp:hlinkClr val="tx"/>
                    </a:ext>
                  </a:extLst>
                </a:hlinkClick>
              </a:rPr>
              <a:t>ericsclee@uchicago.edu</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Office Hours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Please email the course instructor/assistant to set an appointment.</a:t>
            </a:r>
            <a:endParaRPr sz="1600">
              <a:solidFill>
                <a:srgbClr val="F2F2F2"/>
              </a:solidFill>
              <a:latin typeface="Poppins"/>
              <a:ea typeface="Poppins"/>
              <a:cs typeface="Poppins"/>
              <a:sym typeface="Poppins"/>
            </a:endParaRPr>
          </a:p>
        </p:txBody>
      </p:sp>
      <p:sp>
        <p:nvSpPr>
          <p:cNvPr id="1167" name="Google Shape;1167;p86"/>
          <p:cNvSpPr txBox="1"/>
          <p:nvPr/>
        </p:nvSpPr>
        <p:spPr>
          <a:xfrm>
            <a:off x="300150" y="206225"/>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Week 3 Assignments</a:t>
            </a:r>
            <a:endParaRPr b="1" sz="3600">
              <a:solidFill>
                <a:srgbClr val="FFFFFF"/>
              </a:solidFill>
              <a:latin typeface="Aldrich"/>
              <a:ea typeface="Aldrich"/>
              <a:cs typeface="Aldrich"/>
              <a:sym typeface="Aldrich"/>
            </a:endParaRPr>
          </a:p>
        </p:txBody>
      </p:sp>
      <p:sp>
        <p:nvSpPr>
          <p:cNvPr id="1168" name="Google Shape;116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Linear Regression - Use Cases</a:t>
            </a:r>
            <a:endParaRPr sz="3000"/>
          </a:p>
        </p:txBody>
      </p:sp>
      <p:sp>
        <p:nvSpPr>
          <p:cNvPr id="678" name="Google Shape;678;p35"/>
          <p:cNvSpPr txBox="1"/>
          <p:nvPr/>
        </p:nvSpPr>
        <p:spPr>
          <a:xfrm>
            <a:off x="76275" y="1122425"/>
            <a:ext cx="8391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View correlations between any </a:t>
            </a:r>
            <a:r>
              <a:rPr lang="en" sz="1600">
                <a:solidFill>
                  <a:schemeClr val="dk2"/>
                </a:solidFill>
                <a:latin typeface="Poppins"/>
                <a:ea typeface="Poppins"/>
                <a:cs typeface="Poppins"/>
                <a:sym typeface="Poppins"/>
              </a:rPr>
              <a:t>pair</a:t>
            </a:r>
            <a:r>
              <a:rPr lang="en" sz="1600">
                <a:solidFill>
                  <a:schemeClr val="dk2"/>
                </a:solidFill>
                <a:latin typeface="Poppins"/>
                <a:ea typeface="Poppins"/>
                <a:cs typeface="Poppins"/>
                <a:sym typeface="Poppins"/>
              </a:rPr>
              <a:t> of assets</a:t>
            </a:r>
            <a:endParaRPr sz="1600">
              <a:solidFill>
                <a:schemeClr val="dk2"/>
              </a:solidFill>
              <a:latin typeface="Poppins"/>
              <a:ea typeface="Poppins"/>
              <a:cs typeface="Poppins"/>
              <a:sym typeface="Poppins"/>
            </a:endParaRPr>
          </a:p>
          <a:p>
            <a:pPr indent="0" lvl="0" marL="4572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Calculate the </a:t>
            </a:r>
            <a:r>
              <a:rPr lang="en" sz="1600">
                <a:solidFill>
                  <a:schemeClr val="dk2"/>
                </a:solidFill>
                <a:latin typeface="Poppins"/>
                <a:ea typeface="Poppins"/>
                <a:cs typeface="Poppins"/>
                <a:sym typeface="Poppins"/>
              </a:rPr>
              <a:t>hedge</a:t>
            </a:r>
            <a:r>
              <a:rPr lang="en" sz="1600">
                <a:solidFill>
                  <a:schemeClr val="dk2"/>
                </a:solidFill>
                <a:latin typeface="Poppins"/>
                <a:ea typeface="Poppins"/>
                <a:cs typeface="Poppins"/>
                <a:sym typeface="Poppins"/>
              </a:rPr>
              <a:t> </a:t>
            </a:r>
            <a:r>
              <a:rPr lang="en" sz="1600">
                <a:solidFill>
                  <a:schemeClr val="dk2"/>
                </a:solidFill>
                <a:latin typeface="Poppins"/>
                <a:ea typeface="Poppins"/>
                <a:cs typeface="Poppins"/>
                <a:sym typeface="Poppins"/>
              </a:rPr>
              <a:t>ratio between any pair of assets</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Identification of significant factors that drive asset returns for better risk and performance management</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Prediction of returns over various time horizons</a:t>
            </a:r>
            <a:endParaRPr sz="1600">
              <a:solidFill>
                <a:schemeClr val="dk2"/>
              </a:solidFill>
              <a:latin typeface="Poppins"/>
              <a:ea typeface="Poppins"/>
              <a:cs typeface="Poppins"/>
              <a:sym typeface="Poppins"/>
            </a:endParaRPr>
          </a:p>
        </p:txBody>
      </p:sp>
      <p:sp>
        <p:nvSpPr>
          <p:cNvPr id="679" name="Google Shape;6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a:t>
            </a:r>
            <a:r>
              <a:rPr lang="en" sz="3000"/>
              <a:t>Regression - Assumptions</a:t>
            </a:r>
            <a:endParaRPr sz="3000"/>
          </a:p>
        </p:txBody>
      </p:sp>
      <p:sp>
        <p:nvSpPr>
          <p:cNvPr id="685" name="Google Shape;685;p36"/>
          <p:cNvSpPr txBox="1"/>
          <p:nvPr/>
        </p:nvSpPr>
        <p:spPr>
          <a:xfrm>
            <a:off x="87150" y="909450"/>
            <a:ext cx="83583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that the model is the result of a linear combination of the inputs</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a random error that allows for each observation to deviate from the expected linear relationship</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errors are known, and are independent and identically distributed (iid)</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For a multiple regression, assume the </a:t>
            </a:r>
            <a:r>
              <a:rPr lang="en" sz="1600">
                <a:solidFill>
                  <a:schemeClr val="dk2"/>
                </a:solidFill>
                <a:latin typeface="Poppins"/>
                <a:ea typeface="Poppins"/>
                <a:cs typeface="Poppins"/>
                <a:sym typeface="Poppins"/>
              </a:rPr>
              <a:t>independent</a:t>
            </a:r>
            <a:r>
              <a:rPr lang="en" sz="1600">
                <a:solidFill>
                  <a:schemeClr val="dk2"/>
                </a:solidFill>
                <a:latin typeface="Poppins"/>
                <a:ea typeface="Poppins"/>
                <a:cs typeface="Poppins"/>
                <a:sym typeface="Poppins"/>
              </a:rPr>
              <a:t> variables are not too highly correlated with each other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0" lvl="0" marL="0" rtl="0" algn="l">
              <a:spcBef>
                <a:spcPts val="0"/>
              </a:spcBef>
              <a:spcAft>
                <a:spcPts val="0"/>
              </a:spcAft>
              <a:buNone/>
            </a:pPr>
            <a:r>
              <a:rPr b="1" lang="en" sz="1600">
                <a:solidFill>
                  <a:srgbClr val="FF00FF"/>
                </a:solidFill>
                <a:latin typeface="Poppins"/>
                <a:ea typeface="Poppins"/>
                <a:cs typeface="Poppins"/>
                <a:sym typeface="Poppins"/>
              </a:rPr>
              <a:t>Remarks:</a:t>
            </a:r>
            <a:endParaRPr b="1"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guarantee that the OLS method delivers estimates that are not only unbiased but also efficient (OLS </a:t>
            </a:r>
            <a:r>
              <a:rPr lang="en" sz="1600">
                <a:solidFill>
                  <a:srgbClr val="FF00FF"/>
                </a:solidFill>
                <a:latin typeface="Poppins"/>
                <a:ea typeface="Poppins"/>
                <a:cs typeface="Poppins"/>
                <a:sym typeface="Poppins"/>
              </a:rPr>
              <a:t>method explained later</a:t>
            </a:r>
            <a:r>
              <a:rPr lang="en" sz="1600">
                <a:solidFill>
                  <a:srgbClr val="FF00FF"/>
                </a:solidFill>
                <a:latin typeface="Poppins"/>
                <a:ea typeface="Poppins"/>
                <a:cs typeface="Poppins"/>
                <a:sym typeface="Poppins"/>
              </a:rPr>
              <a:t>)</a:t>
            </a:r>
            <a:endParaRPr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are rarely met in practice</a:t>
            </a:r>
            <a:endParaRPr sz="1600">
              <a:solidFill>
                <a:srgbClr val="FF00FF"/>
              </a:solidFill>
              <a:latin typeface="Poppins"/>
              <a:ea typeface="Poppins"/>
              <a:cs typeface="Poppins"/>
              <a:sym typeface="Poppins"/>
            </a:endParaRPr>
          </a:p>
        </p:txBody>
      </p:sp>
      <p:sp>
        <p:nvSpPr>
          <p:cNvPr id="686" name="Google Shape;6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txBox="1"/>
          <p:nvPr/>
        </p:nvSpPr>
        <p:spPr>
          <a:xfrm>
            <a:off x="728200" y="4544025"/>
            <a:ext cx="324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a:t>
            </a:r>
            <a:endParaRPr sz="1100">
              <a:solidFill>
                <a:srgbClr val="F2F2F2"/>
              </a:solidFill>
              <a:latin typeface="Poppins"/>
              <a:ea typeface="Poppins"/>
              <a:cs typeface="Poppins"/>
              <a:sym typeface="Poppins"/>
            </a:endParaRPr>
          </a:p>
        </p:txBody>
      </p:sp>
      <p:sp>
        <p:nvSpPr>
          <p:cNvPr id="692" name="Google Shape;692;p37"/>
          <p:cNvSpPr txBox="1"/>
          <p:nvPr/>
        </p:nvSpPr>
        <p:spPr>
          <a:xfrm>
            <a:off x="7282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 and Y?</a:t>
            </a:r>
            <a:endParaRPr sz="1600">
              <a:solidFill>
                <a:srgbClr val="FF00FF"/>
              </a:solidFill>
              <a:latin typeface="Poppins"/>
              <a:ea typeface="Poppins"/>
              <a:cs typeface="Poppins"/>
              <a:sym typeface="Poppins"/>
            </a:endParaRPr>
          </a:p>
        </p:txBody>
      </p:sp>
      <p:sp>
        <p:nvSpPr>
          <p:cNvPr id="693" name="Google Shape;6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37"/>
          <p:cNvPicPr preferRelativeResize="0"/>
          <p:nvPr/>
        </p:nvPicPr>
        <p:blipFill>
          <a:blip r:embed="rId3">
            <a:alphaModFix/>
          </a:blip>
          <a:stretch>
            <a:fillRect/>
          </a:stretch>
        </p:blipFill>
        <p:spPr>
          <a:xfrm>
            <a:off x="795325" y="1259300"/>
            <a:ext cx="7498150" cy="3132299"/>
          </a:xfrm>
          <a:prstGeom prst="rect">
            <a:avLst/>
          </a:prstGeom>
          <a:noFill/>
          <a:ln>
            <a:noFill/>
          </a:ln>
        </p:spPr>
      </p:pic>
      <p:sp>
        <p:nvSpPr>
          <p:cNvPr id="695" name="Google Shape;695;p3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
        <p:nvSpPr>
          <p:cNvPr id="701" name="Google Shape;701;p38"/>
          <p:cNvSpPr txBox="1"/>
          <p:nvPr/>
        </p:nvSpPr>
        <p:spPr>
          <a:xfrm>
            <a:off x="728200" y="4544025"/>
            <a:ext cx="478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 </a:t>
            </a:r>
            <a:r>
              <a:rPr i="1" lang="en" sz="1100">
                <a:solidFill>
                  <a:srgbClr val="F2F2F2"/>
                </a:solidFill>
                <a:latin typeface="Poppins"/>
                <a:ea typeface="Poppins"/>
                <a:cs typeface="Poppins"/>
                <a:sym typeface="Poppins"/>
              </a:rPr>
              <a:t>(with linear line)</a:t>
            </a:r>
            <a:endParaRPr sz="11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02" name="Google Shape;702;p38"/>
          <p:cNvSpPr txBox="1"/>
          <p:nvPr/>
        </p:nvSpPr>
        <p:spPr>
          <a:xfrm>
            <a:off x="728275" y="761375"/>
            <a:ext cx="724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Through a linear line which its function we can deduce. In other words, a simple linear regression.</a:t>
            </a:r>
            <a:endParaRPr sz="1600">
              <a:solidFill>
                <a:srgbClr val="FF00FF"/>
              </a:solidFill>
              <a:latin typeface="Poppins"/>
              <a:ea typeface="Poppins"/>
              <a:cs typeface="Poppins"/>
              <a:sym typeface="Poppins"/>
            </a:endParaRPr>
          </a:p>
        </p:txBody>
      </p:sp>
      <p:sp>
        <p:nvSpPr>
          <p:cNvPr id="703" name="Google Shape;7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4" name="Google Shape;704;p38"/>
          <p:cNvPicPr preferRelativeResize="0"/>
          <p:nvPr/>
        </p:nvPicPr>
        <p:blipFill>
          <a:blip r:embed="rId3">
            <a:alphaModFix/>
          </a:blip>
          <a:stretch>
            <a:fillRect/>
          </a:stretch>
        </p:blipFill>
        <p:spPr>
          <a:xfrm>
            <a:off x="784450" y="1438475"/>
            <a:ext cx="6940294" cy="31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yptocurrency Investment Plan by Slidesgo">
  <a:themeElements>
    <a:clrScheme name="Simple Light">
      <a:dk1>
        <a:srgbClr val="000000"/>
      </a:dk1>
      <a:lt1>
        <a:srgbClr val="2D6740"/>
      </a:lt1>
      <a:dk2>
        <a:srgbClr val="FFFFFF"/>
      </a:dk2>
      <a:lt2>
        <a:srgbClr val="EA9589"/>
      </a:lt2>
      <a:accent1>
        <a:srgbClr val="F8D3CE"/>
      </a:accent1>
      <a:accent2>
        <a:srgbClr val="79BB8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