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5.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6.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4"/>
  </p:notesMasterIdLst>
  <p:sldIdLst>
    <p:sldId id="256" r:id="rId5"/>
    <p:sldId id="257" r:id="rId6"/>
    <p:sldId id="258" r:id="rId7"/>
    <p:sldId id="261" r:id="rId8"/>
    <p:sldId id="259" r:id="rId9"/>
    <p:sldId id="260" r:id="rId10"/>
    <p:sldId id="265" r:id="rId11"/>
    <p:sldId id="264"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abella T Oakes" initials="ITO" lastIdx="1" clrIdx="0">
    <p:extLst>
      <p:ext uri="{19B8F6BF-5375-455C-9EA6-DF929625EA0E}">
        <p15:presenceInfo xmlns:p15="http://schemas.microsoft.com/office/powerpoint/2012/main" userId="Isabella T Oak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1F5EB"/>
    <a:srgbClr val="7CD2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12" autoAdjust="0"/>
  </p:normalViewPr>
  <p:slideViewPr>
    <p:cSldViewPr snapToGrid="0">
      <p:cViewPr varScale="1">
        <p:scale>
          <a:sx n="108" d="100"/>
          <a:sy n="108" d="100"/>
        </p:scale>
        <p:origin x="6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adyBug\Documents\Data%20obesity.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LadyBug\Documents\Data%20obesity.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r>
              <a:rPr lang="en-US" sz="1200" b="1" dirty="0"/>
              <a:t>Figure 1</a:t>
            </a:r>
          </a:p>
          <a:p>
            <a:pPr algn="l">
              <a:defRPr/>
            </a:pPr>
            <a:r>
              <a:rPr lang="en-US" sz="1200" i="1" dirty="0"/>
              <a:t>Percentage of Childhood Obesity 1971-2016</a:t>
            </a:r>
          </a:p>
        </c:rich>
      </c:tx>
      <c:layout>
        <c:manualLayout>
          <c:xMode val="edge"/>
          <c:yMode val="edge"/>
          <c:x val="2.3961570311732433E-2"/>
          <c:y val="2.3045267489711935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dk1">
                  <a:tint val="88500"/>
                </a:schemeClr>
              </a:solidFill>
              <a:round/>
            </a:ln>
            <a:effectLst/>
          </c:spPr>
          <c:marker>
            <c:symbol val="circle"/>
            <c:size val="5"/>
            <c:spPr>
              <a:solidFill>
                <a:schemeClr val="dk1">
                  <a:tint val="88500"/>
                </a:schemeClr>
              </a:solidFill>
              <a:ln w="9525">
                <a:solidFill>
                  <a:schemeClr val="dk1">
                    <a:tint val="885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Sheet1!$A$1:$W$1</c:f>
              <c:strCache>
                <c:ptCount val="23"/>
                <c:pt idx="0">
                  <c:v>1971-1972</c:v>
                </c:pt>
                <c:pt idx="1">
                  <c:v>1973-1974</c:v>
                </c:pt>
                <c:pt idx="2">
                  <c:v>1975-1976</c:v>
                </c:pt>
                <c:pt idx="3">
                  <c:v>1977-1978</c:v>
                </c:pt>
                <c:pt idx="4">
                  <c:v>1979-1980</c:v>
                </c:pt>
                <c:pt idx="5">
                  <c:v>1981-1982</c:v>
                </c:pt>
                <c:pt idx="6">
                  <c:v>1983-1984</c:v>
                </c:pt>
                <c:pt idx="7">
                  <c:v>1985-1986</c:v>
                </c:pt>
                <c:pt idx="8">
                  <c:v>1987-1988</c:v>
                </c:pt>
                <c:pt idx="9">
                  <c:v>1989-1990</c:v>
                </c:pt>
                <c:pt idx="10">
                  <c:v>1991-1992</c:v>
                </c:pt>
                <c:pt idx="11">
                  <c:v>1993-1994</c:v>
                </c:pt>
                <c:pt idx="12">
                  <c:v>1995-1996</c:v>
                </c:pt>
                <c:pt idx="13">
                  <c:v>1997-1998</c:v>
                </c:pt>
                <c:pt idx="14">
                  <c:v>1999-2000</c:v>
                </c:pt>
                <c:pt idx="15">
                  <c:v>2001-2002</c:v>
                </c:pt>
                <c:pt idx="16">
                  <c:v>2003-2004</c:v>
                </c:pt>
                <c:pt idx="17">
                  <c:v>2005-2006</c:v>
                </c:pt>
                <c:pt idx="18">
                  <c:v>2007-2008</c:v>
                </c:pt>
                <c:pt idx="19">
                  <c:v>2009-2010</c:v>
                </c:pt>
                <c:pt idx="20">
                  <c:v>2011-2012</c:v>
                </c:pt>
                <c:pt idx="21">
                  <c:v>2013-2014</c:v>
                </c:pt>
                <c:pt idx="22">
                  <c:v>2015-2016</c:v>
                </c:pt>
              </c:strCache>
            </c:strRef>
          </c:cat>
          <c:val>
            <c:numRef>
              <c:f>Sheet1!$A$2:$W$2</c:f>
              <c:numCache>
                <c:formatCode>General</c:formatCode>
                <c:ptCount val="23"/>
                <c:pt idx="0">
                  <c:v>5.2</c:v>
                </c:pt>
                <c:pt idx="1">
                  <c:v>5.2</c:v>
                </c:pt>
                <c:pt idx="2">
                  <c:v>5.5</c:v>
                </c:pt>
                <c:pt idx="3">
                  <c:v>5.5</c:v>
                </c:pt>
                <c:pt idx="4">
                  <c:v>5.5</c:v>
                </c:pt>
                <c:pt idx="8">
                  <c:v>10</c:v>
                </c:pt>
                <c:pt idx="9">
                  <c:v>10</c:v>
                </c:pt>
                <c:pt idx="10">
                  <c:v>10</c:v>
                </c:pt>
                <c:pt idx="11">
                  <c:v>10</c:v>
                </c:pt>
                <c:pt idx="14">
                  <c:v>13.9</c:v>
                </c:pt>
                <c:pt idx="15">
                  <c:v>15.4</c:v>
                </c:pt>
                <c:pt idx="16">
                  <c:v>17.100000000000001</c:v>
                </c:pt>
                <c:pt idx="17">
                  <c:v>15.4</c:v>
                </c:pt>
                <c:pt idx="18">
                  <c:v>16.8</c:v>
                </c:pt>
                <c:pt idx="19">
                  <c:v>16.899999999999999</c:v>
                </c:pt>
                <c:pt idx="20">
                  <c:v>16.899999999999999</c:v>
                </c:pt>
                <c:pt idx="21">
                  <c:v>17.2</c:v>
                </c:pt>
                <c:pt idx="22">
                  <c:v>18.5</c:v>
                </c:pt>
              </c:numCache>
            </c:numRef>
          </c:val>
          <c:smooth val="0"/>
          <c:extLst>
            <c:ext xmlns:c16="http://schemas.microsoft.com/office/drawing/2014/chart" uri="{C3380CC4-5D6E-409C-BE32-E72D297353CC}">
              <c16:uniqueId val="{00000000-4434-496D-B01A-7DF3D6080C3A}"/>
            </c:ext>
          </c:extLst>
        </c:ser>
        <c:dLbls>
          <c:dLblPos val="t"/>
          <c:showLegendKey val="0"/>
          <c:showVal val="1"/>
          <c:showCatName val="0"/>
          <c:showSerName val="0"/>
          <c:showPercent val="0"/>
          <c:showBubbleSize val="0"/>
        </c:dLbls>
        <c:marker val="1"/>
        <c:smooth val="0"/>
        <c:axId val="2043548448"/>
        <c:axId val="2040334224"/>
      </c:lineChart>
      <c:catAx>
        <c:axId val="20435484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0334224"/>
        <c:crosses val="autoZero"/>
        <c:auto val="1"/>
        <c:lblAlgn val="ctr"/>
        <c:lblOffset val="100"/>
        <c:noMultiLvlLbl val="0"/>
      </c:catAx>
      <c:valAx>
        <c:axId val="2040334224"/>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Percentage of Obese Children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3548448"/>
        <c:crosses val="autoZero"/>
        <c:crossBetween val="between"/>
      </c:valAx>
      <c:spPr>
        <a:solidFill>
          <a:schemeClr val="bg1"/>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r>
              <a:rPr lang="en-US" b="1" dirty="0"/>
              <a:t>Figure 2</a:t>
            </a:r>
          </a:p>
          <a:p>
            <a:pPr algn="l">
              <a:defRPr/>
            </a:pPr>
            <a:r>
              <a:rPr lang="en-US" i="1" dirty="0"/>
              <a:t>Percentage of Childhood Obesity by Sex 1971-2016</a:t>
            </a:r>
          </a:p>
        </c:rich>
      </c:tx>
      <c:layout>
        <c:manualLayout>
          <c:xMode val="edge"/>
          <c:yMode val="edge"/>
          <c:x val="1.8920461029327852E-2"/>
          <c:y val="2.3246157193182102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Girls</c:v>
          </c:tx>
          <c:spPr>
            <a:ln w="22225" cap="rnd">
              <a:solidFill>
                <a:srgbClr val="7030A0"/>
              </a:solidFill>
              <a:round/>
            </a:ln>
            <a:effectLst/>
          </c:spPr>
          <c:marker>
            <c:symbol val="circle"/>
            <c:size val="5"/>
            <c:spPr>
              <a:solidFill>
                <a:srgbClr val="7030A0"/>
              </a:solidFill>
              <a:ln w="9525">
                <a:solidFill>
                  <a:srgbClr val="7030A0"/>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7030A0"/>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Sheet1!$A$1:$W$1</c:f>
              <c:strCache>
                <c:ptCount val="23"/>
                <c:pt idx="0">
                  <c:v>1971-1972</c:v>
                </c:pt>
                <c:pt idx="1">
                  <c:v>1973-1974</c:v>
                </c:pt>
                <c:pt idx="2">
                  <c:v>1975-1976</c:v>
                </c:pt>
                <c:pt idx="3">
                  <c:v>1977-1978</c:v>
                </c:pt>
                <c:pt idx="4">
                  <c:v>1979-1980</c:v>
                </c:pt>
                <c:pt idx="5">
                  <c:v>1981-1982</c:v>
                </c:pt>
                <c:pt idx="6">
                  <c:v>1983-1984</c:v>
                </c:pt>
                <c:pt idx="7">
                  <c:v>1985-1986</c:v>
                </c:pt>
                <c:pt idx="8">
                  <c:v>1987-1988</c:v>
                </c:pt>
                <c:pt idx="9">
                  <c:v>1989-1990</c:v>
                </c:pt>
                <c:pt idx="10">
                  <c:v>1991-1992</c:v>
                </c:pt>
                <c:pt idx="11">
                  <c:v>1993-1994</c:v>
                </c:pt>
                <c:pt idx="12">
                  <c:v>1995-1996</c:v>
                </c:pt>
                <c:pt idx="13">
                  <c:v>1997-1998</c:v>
                </c:pt>
                <c:pt idx="14">
                  <c:v>1999-2000</c:v>
                </c:pt>
                <c:pt idx="15">
                  <c:v>2001-2002</c:v>
                </c:pt>
                <c:pt idx="16">
                  <c:v>2003-2004</c:v>
                </c:pt>
                <c:pt idx="17">
                  <c:v>2005-2006</c:v>
                </c:pt>
                <c:pt idx="18">
                  <c:v>2007-2008</c:v>
                </c:pt>
                <c:pt idx="19">
                  <c:v>2009-2010</c:v>
                </c:pt>
                <c:pt idx="20">
                  <c:v>2011-2012</c:v>
                </c:pt>
                <c:pt idx="21">
                  <c:v>2013-2014</c:v>
                </c:pt>
                <c:pt idx="22">
                  <c:v>2015-2016</c:v>
                </c:pt>
              </c:strCache>
            </c:strRef>
          </c:cat>
          <c:val>
            <c:numRef>
              <c:f>Sheet1!$A$17:$W$17</c:f>
              <c:numCache>
                <c:formatCode>General</c:formatCode>
                <c:ptCount val="23"/>
                <c:pt idx="0">
                  <c:v>5.0999999999999996</c:v>
                </c:pt>
                <c:pt idx="1">
                  <c:v>5.0999999999999996</c:v>
                </c:pt>
                <c:pt idx="2">
                  <c:v>5.6</c:v>
                </c:pt>
                <c:pt idx="3">
                  <c:v>5.6</c:v>
                </c:pt>
                <c:pt idx="4">
                  <c:v>5.6</c:v>
                </c:pt>
                <c:pt idx="8">
                  <c:v>9.8000000000000007</c:v>
                </c:pt>
                <c:pt idx="9">
                  <c:v>9.8000000000000007</c:v>
                </c:pt>
                <c:pt idx="10">
                  <c:v>9.8000000000000007</c:v>
                </c:pt>
                <c:pt idx="11">
                  <c:v>9.8000000000000007</c:v>
                </c:pt>
                <c:pt idx="14">
                  <c:v>13.8</c:v>
                </c:pt>
                <c:pt idx="15">
                  <c:v>14.3</c:v>
                </c:pt>
                <c:pt idx="16">
                  <c:v>16</c:v>
                </c:pt>
                <c:pt idx="17">
                  <c:v>14.9</c:v>
                </c:pt>
                <c:pt idx="18">
                  <c:v>15.9</c:v>
                </c:pt>
                <c:pt idx="19">
                  <c:v>15</c:v>
                </c:pt>
                <c:pt idx="20">
                  <c:v>17.2</c:v>
                </c:pt>
                <c:pt idx="21">
                  <c:v>17.100000000000001</c:v>
                </c:pt>
                <c:pt idx="22">
                  <c:v>17.8</c:v>
                </c:pt>
              </c:numCache>
            </c:numRef>
          </c:val>
          <c:smooth val="0"/>
          <c:extLst>
            <c:ext xmlns:c16="http://schemas.microsoft.com/office/drawing/2014/chart" uri="{C3380CC4-5D6E-409C-BE32-E72D297353CC}">
              <c16:uniqueId val="{00000000-4E8B-4E21-8DFA-BD4F2C3FEA61}"/>
            </c:ext>
          </c:extLst>
        </c:ser>
        <c:ser>
          <c:idx val="1"/>
          <c:order val="1"/>
          <c:tx>
            <c:v>Boys</c:v>
          </c:tx>
          <c:spPr>
            <a:ln w="22225" cap="rnd">
              <a:solidFill>
                <a:schemeClr val="accent6">
                  <a:lumMod val="75000"/>
                </a:schemeClr>
              </a:solidFill>
              <a:round/>
            </a:ln>
            <a:effectLst/>
          </c:spPr>
          <c:marker>
            <c:symbol val="circle"/>
            <c:size val="5"/>
            <c:spPr>
              <a:solidFill>
                <a:schemeClr val="accent6">
                  <a:lumMod val="75000"/>
                </a:schemeClr>
              </a:solidFill>
              <a:ln w="9525">
                <a:solidFill>
                  <a:schemeClr val="accent6">
                    <a:lumMod val="75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6">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Sheet1!$A$1:$W$1</c:f>
              <c:strCache>
                <c:ptCount val="23"/>
                <c:pt idx="0">
                  <c:v>1971-1972</c:v>
                </c:pt>
                <c:pt idx="1">
                  <c:v>1973-1974</c:v>
                </c:pt>
                <c:pt idx="2">
                  <c:v>1975-1976</c:v>
                </c:pt>
                <c:pt idx="3">
                  <c:v>1977-1978</c:v>
                </c:pt>
                <c:pt idx="4">
                  <c:v>1979-1980</c:v>
                </c:pt>
                <c:pt idx="5">
                  <c:v>1981-1982</c:v>
                </c:pt>
                <c:pt idx="6">
                  <c:v>1983-1984</c:v>
                </c:pt>
                <c:pt idx="7">
                  <c:v>1985-1986</c:v>
                </c:pt>
                <c:pt idx="8">
                  <c:v>1987-1988</c:v>
                </c:pt>
                <c:pt idx="9">
                  <c:v>1989-1990</c:v>
                </c:pt>
                <c:pt idx="10">
                  <c:v>1991-1992</c:v>
                </c:pt>
                <c:pt idx="11">
                  <c:v>1993-1994</c:v>
                </c:pt>
                <c:pt idx="12">
                  <c:v>1995-1996</c:v>
                </c:pt>
                <c:pt idx="13">
                  <c:v>1997-1998</c:v>
                </c:pt>
                <c:pt idx="14">
                  <c:v>1999-2000</c:v>
                </c:pt>
                <c:pt idx="15">
                  <c:v>2001-2002</c:v>
                </c:pt>
                <c:pt idx="16">
                  <c:v>2003-2004</c:v>
                </c:pt>
                <c:pt idx="17">
                  <c:v>2005-2006</c:v>
                </c:pt>
                <c:pt idx="18">
                  <c:v>2007-2008</c:v>
                </c:pt>
                <c:pt idx="19">
                  <c:v>2009-2010</c:v>
                </c:pt>
                <c:pt idx="20">
                  <c:v>2011-2012</c:v>
                </c:pt>
                <c:pt idx="21">
                  <c:v>2013-2014</c:v>
                </c:pt>
                <c:pt idx="22">
                  <c:v>2015-2016</c:v>
                </c:pt>
              </c:strCache>
            </c:strRef>
          </c:cat>
          <c:val>
            <c:numRef>
              <c:f>Sheet1!$A$18:$W$18</c:f>
              <c:numCache>
                <c:formatCode>General</c:formatCode>
                <c:ptCount val="23"/>
                <c:pt idx="0">
                  <c:v>5.3</c:v>
                </c:pt>
                <c:pt idx="1">
                  <c:v>5.3</c:v>
                </c:pt>
                <c:pt idx="2">
                  <c:v>5.4</c:v>
                </c:pt>
                <c:pt idx="3">
                  <c:v>5.4</c:v>
                </c:pt>
                <c:pt idx="4">
                  <c:v>5.4</c:v>
                </c:pt>
                <c:pt idx="8">
                  <c:v>10.199999999999999</c:v>
                </c:pt>
                <c:pt idx="9">
                  <c:v>10.199999999999999</c:v>
                </c:pt>
                <c:pt idx="10">
                  <c:v>10.199999999999999</c:v>
                </c:pt>
                <c:pt idx="11">
                  <c:v>10.199999999999999</c:v>
                </c:pt>
                <c:pt idx="14">
                  <c:v>14</c:v>
                </c:pt>
                <c:pt idx="15">
                  <c:v>16.399999999999999</c:v>
                </c:pt>
                <c:pt idx="16">
                  <c:v>18.2</c:v>
                </c:pt>
                <c:pt idx="17">
                  <c:v>15.9</c:v>
                </c:pt>
                <c:pt idx="18">
                  <c:v>17.7</c:v>
                </c:pt>
                <c:pt idx="19">
                  <c:v>18.600000000000001</c:v>
                </c:pt>
                <c:pt idx="20">
                  <c:v>16.7</c:v>
                </c:pt>
                <c:pt idx="21">
                  <c:v>17.2</c:v>
                </c:pt>
                <c:pt idx="22">
                  <c:v>19.100000000000001</c:v>
                </c:pt>
              </c:numCache>
            </c:numRef>
          </c:val>
          <c:smooth val="0"/>
          <c:extLst>
            <c:ext xmlns:c16="http://schemas.microsoft.com/office/drawing/2014/chart" uri="{C3380CC4-5D6E-409C-BE32-E72D297353CC}">
              <c16:uniqueId val="{00000001-4E8B-4E21-8DFA-BD4F2C3FEA61}"/>
            </c:ext>
          </c:extLst>
        </c:ser>
        <c:dLbls>
          <c:showLegendKey val="0"/>
          <c:showVal val="0"/>
          <c:showCatName val="0"/>
          <c:showSerName val="0"/>
          <c:showPercent val="0"/>
          <c:showBubbleSize val="0"/>
        </c:dLbls>
        <c:marker val="1"/>
        <c:smooth val="0"/>
        <c:axId val="1564386687"/>
        <c:axId val="1422283599"/>
      </c:lineChart>
      <c:catAx>
        <c:axId val="156438668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2283599"/>
        <c:crosses val="autoZero"/>
        <c:auto val="1"/>
        <c:lblAlgn val="ctr"/>
        <c:lblOffset val="100"/>
        <c:noMultiLvlLbl val="0"/>
      </c:catAx>
      <c:valAx>
        <c:axId val="14222835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Percentage of Obese Children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43866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r>
              <a:rPr lang="en-US" b="1" dirty="0"/>
              <a:t>Figure 3</a:t>
            </a:r>
          </a:p>
          <a:p>
            <a:pPr algn="l">
              <a:defRPr/>
            </a:pPr>
            <a:r>
              <a:rPr lang="en-US" i="1" dirty="0"/>
              <a:t>Female Obesity Rates by Age</a:t>
            </a:r>
            <a:r>
              <a:rPr lang="en-US" i="1" baseline="0" dirty="0"/>
              <a:t> Group</a:t>
            </a:r>
          </a:p>
        </c:rich>
      </c:tx>
      <c:layout>
        <c:manualLayout>
          <c:xMode val="edge"/>
          <c:yMode val="edge"/>
          <c:x val="1.4709972229253595E-2"/>
          <c:y val="2.9988953805533236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Females 2-5</c:v>
          </c:tx>
          <c:spPr>
            <a:ln w="19050" cap="rnd">
              <a:solidFill>
                <a:schemeClr val="accent1">
                  <a:lumMod val="60000"/>
                  <a:lumOff val="40000"/>
                </a:schemeClr>
              </a:solidFill>
              <a:round/>
            </a:ln>
            <a:effectLst/>
          </c:spPr>
          <c:marker>
            <c:symbol val="circle"/>
            <c:size val="5"/>
            <c:spPr>
              <a:solidFill>
                <a:schemeClr val="accent1">
                  <a:lumMod val="40000"/>
                  <a:lumOff val="60000"/>
                </a:schemeClr>
              </a:solidFill>
              <a:ln w="9525">
                <a:solidFill>
                  <a:schemeClr val="accent1">
                    <a:lumMod val="40000"/>
                    <a:lumOff val="60000"/>
                    <a:alpha val="96000"/>
                  </a:schemeClr>
                </a:solidFill>
              </a:ln>
              <a:effectLst/>
            </c:spPr>
          </c:marker>
          <c:cat>
            <c:strRef>
              <c:f>Sheet1!$A$1:$W$1</c:f>
              <c:strCache>
                <c:ptCount val="23"/>
                <c:pt idx="0">
                  <c:v>1971-1972</c:v>
                </c:pt>
                <c:pt idx="1">
                  <c:v>1973-1974</c:v>
                </c:pt>
                <c:pt idx="2">
                  <c:v>1975-1976</c:v>
                </c:pt>
                <c:pt idx="3">
                  <c:v>1977-1978</c:v>
                </c:pt>
                <c:pt idx="4">
                  <c:v>1979-1980</c:v>
                </c:pt>
                <c:pt idx="5">
                  <c:v>1981-1982</c:v>
                </c:pt>
                <c:pt idx="6">
                  <c:v>1983-1984</c:v>
                </c:pt>
                <c:pt idx="7">
                  <c:v>1985-1986</c:v>
                </c:pt>
                <c:pt idx="8">
                  <c:v>1987-1988</c:v>
                </c:pt>
                <c:pt idx="9">
                  <c:v>1989-1990</c:v>
                </c:pt>
                <c:pt idx="10">
                  <c:v>1991-1992</c:v>
                </c:pt>
                <c:pt idx="11">
                  <c:v>1993-1994</c:v>
                </c:pt>
                <c:pt idx="12">
                  <c:v>1995-1996</c:v>
                </c:pt>
                <c:pt idx="13">
                  <c:v>1997-1998</c:v>
                </c:pt>
                <c:pt idx="14">
                  <c:v>1999-2000</c:v>
                </c:pt>
                <c:pt idx="15">
                  <c:v>2001-2002</c:v>
                </c:pt>
                <c:pt idx="16">
                  <c:v>2003-2004</c:v>
                </c:pt>
                <c:pt idx="17">
                  <c:v>2005-2006</c:v>
                </c:pt>
                <c:pt idx="18">
                  <c:v>2007-2008</c:v>
                </c:pt>
                <c:pt idx="19">
                  <c:v>2009-2010</c:v>
                </c:pt>
                <c:pt idx="20">
                  <c:v>2011-2012</c:v>
                </c:pt>
                <c:pt idx="21">
                  <c:v>2013-2014</c:v>
                </c:pt>
                <c:pt idx="22">
                  <c:v>2015-2016</c:v>
                </c:pt>
              </c:strCache>
            </c:strRef>
          </c:cat>
          <c:val>
            <c:numRef>
              <c:f>Sheet1!$A$5:$W$5</c:f>
              <c:numCache>
                <c:formatCode>General</c:formatCode>
                <c:ptCount val="23"/>
                <c:pt idx="0">
                  <c:v>4.9000000000000004</c:v>
                </c:pt>
                <c:pt idx="1">
                  <c:v>4.9000000000000004</c:v>
                </c:pt>
                <c:pt idx="2">
                  <c:v>5.3</c:v>
                </c:pt>
                <c:pt idx="3">
                  <c:v>5.3</c:v>
                </c:pt>
                <c:pt idx="4">
                  <c:v>5.3</c:v>
                </c:pt>
                <c:pt idx="8">
                  <c:v>8.1999999999999993</c:v>
                </c:pt>
                <c:pt idx="9">
                  <c:v>8.1999999999999993</c:v>
                </c:pt>
                <c:pt idx="10">
                  <c:v>8.1999999999999993</c:v>
                </c:pt>
                <c:pt idx="11">
                  <c:v>8.1999999999999993</c:v>
                </c:pt>
                <c:pt idx="14">
                  <c:v>11.2</c:v>
                </c:pt>
                <c:pt idx="15">
                  <c:v>10.5</c:v>
                </c:pt>
                <c:pt idx="16">
                  <c:v>12.7</c:v>
                </c:pt>
                <c:pt idx="17">
                  <c:v>11</c:v>
                </c:pt>
                <c:pt idx="18">
                  <c:v>10.9</c:v>
                </c:pt>
                <c:pt idx="19">
                  <c:v>9.6</c:v>
                </c:pt>
                <c:pt idx="20">
                  <c:v>7.2</c:v>
                </c:pt>
                <c:pt idx="21">
                  <c:v>10</c:v>
                </c:pt>
                <c:pt idx="22">
                  <c:v>13.5</c:v>
                </c:pt>
              </c:numCache>
            </c:numRef>
          </c:val>
          <c:smooth val="0"/>
          <c:extLst>
            <c:ext xmlns:c16="http://schemas.microsoft.com/office/drawing/2014/chart" uri="{C3380CC4-5D6E-409C-BE32-E72D297353CC}">
              <c16:uniqueId val="{00000000-43AE-4C19-ABE8-6D8C88384BBB}"/>
            </c:ext>
          </c:extLst>
        </c:ser>
        <c:ser>
          <c:idx val="1"/>
          <c:order val="1"/>
          <c:tx>
            <c:v>Females 6-11</c:v>
          </c:tx>
          <c:spPr>
            <a:ln w="22225" cap="rnd">
              <a:solidFill>
                <a:schemeClr val="accent3">
                  <a:lumMod val="75000"/>
                </a:schemeClr>
              </a:solidFill>
              <a:round/>
            </a:ln>
            <a:effectLst/>
          </c:spPr>
          <c:marker>
            <c:symbol val="circle"/>
            <c:size val="5"/>
            <c:spPr>
              <a:solidFill>
                <a:schemeClr val="bg2">
                  <a:lumMod val="50000"/>
                </a:schemeClr>
              </a:solidFill>
              <a:ln w="9525">
                <a:solidFill>
                  <a:schemeClr val="bg2">
                    <a:lumMod val="50000"/>
                  </a:schemeClr>
                </a:solidFill>
              </a:ln>
              <a:effectLst/>
            </c:spPr>
          </c:marker>
          <c:cat>
            <c:strRef>
              <c:f>Sheet1!$A$1:$W$1</c:f>
              <c:strCache>
                <c:ptCount val="23"/>
                <c:pt idx="0">
                  <c:v>1971-1972</c:v>
                </c:pt>
                <c:pt idx="1">
                  <c:v>1973-1974</c:v>
                </c:pt>
                <c:pt idx="2">
                  <c:v>1975-1976</c:v>
                </c:pt>
                <c:pt idx="3">
                  <c:v>1977-1978</c:v>
                </c:pt>
                <c:pt idx="4">
                  <c:v>1979-1980</c:v>
                </c:pt>
                <c:pt idx="5">
                  <c:v>1981-1982</c:v>
                </c:pt>
                <c:pt idx="6">
                  <c:v>1983-1984</c:v>
                </c:pt>
                <c:pt idx="7">
                  <c:v>1985-1986</c:v>
                </c:pt>
                <c:pt idx="8">
                  <c:v>1987-1988</c:v>
                </c:pt>
                <c:pt idx="9">
                  <c:v>1989-1990</c:v>
                </c:pt>
                <c:pt idx="10">
                  <c:v>1991-1992</c:v>
                </c:pt>
                <c:pt idx="11">
                  <c:v>1993-1994</c:v>
                </c:pt>
                <c:pt idx="12">
                  <c:v>1995-1996</c:v>
                </c:pt>
                <c:pt idx="13">
                  <c:v>1997-1998</c:v>
                </c:pt>
                <c:pt idx="14">
                  <c:v>1999-2000</c:v>
                </c:pt>
                <c:pt idx="15">
                  <c:v>2001-2002</c:v>
                </c:pt>
                <c:pt idx="16">
                  <c:v>2003-2004</c:v>
                </c:pt>
                <c:pt idx="17">
                  <c:v>2005-2006</c:v>
                </c:pt>
                <c:pt idx="18">
                  <c:v>2007-2008</c:v>
                </c:pt>
                <c:pt idx="19">
                  <c:v>2009-2010</c:v>
                </c:pt>
                <c:pt idx="20">
                  <c:v>2011-2012</c:v>
                </c:pt>
                <c:pt idx="21">
                  <c:v>2013-2014</c:v>
                </c:pt>
                <c:pt idx="22">
                  <c:v>2015-2016</c:v>
                </c:pt>
              </c:strCache>
            </c:strRef>
          </c:cat>
          <c:val>
            <c:numRef>
              <c:f>Sheet1!$A$6:$W$6</c:f>
              <c:numCache>
                <c:formatCode>General</c:formatCode>
                <c:ptCount val="23"/>
                <c:pt idx="0">
                  <c:v>3.6</c:v>
                </c:pt>
                <c:pt idx="1">
                  <c:v>3.6</c:v>
                </c:pt>
                <c:pt idx="2">
                  <c:v>6.4</c:v>
                </c:pt>
                <c:pt idx="3">
                  <c:v>6.4</c:v>
                </c:pt>
                <c:pt idx="4">
                  <c:v>6.4</c:v>
                </c:pt>
                <c:pt idx="8">
                  <c:v>11</c:v>
                </c:pt>
                <c:pt idx="9">
                  <c:v>11</c:v>
                </c:pt>
                <c:pt idx="10">
                  <c:v>11</c:v>
                </c:pt>
                <c:pt idx="11">
                  <c:v>11</c:v>
                </c:pt>
                <c:pt idx="14">
                  <c:v>14.3</c:v>
                </c:pt>
                <c:pt idx="15">
                  <c:v>14.8</c:v>
                </c:pt>
                <c:pt idx="16">
                  <c:v>17.600000000000001</c:v>
                </c:pt>
                <c:pt idx="17">
                  <c:v>14.1</c:v>
                </c:pt>
                <c:pt idx="18">
                  <c:v>18</c:v>
                </c:pt>
                <c:pt idx="19">
                  <c:v>15.7</c:v>
                </c:pt>
                <c:pt idx="20">
                  <c:v>19.100000000000001</c:v>
                </c:pt>
                <c:pt idx="21">
                  <c:v>15.9</c:v>
                </c:pt>
                <c:pt idx="22">
                  <c:v>16.3</c:v>
                </c:pt>
              </c:numCache>
            </c:numRef>
          </c:val>
          <c:smooth val="0"/>
          <c:extLst>
            <c:ext xmlns:c16="http://schemas.microsoft.com/office/drawing/2014/chart" uri="{C3380CC4-5D6E-409C-BE32-E72D297353CC}">
              <c16:uniqueId val="{00000001-43AE-4C19-ABE8-6D8C88384BBB}"/>
            </c:ext>
          </c:extLst>
        </c:ser>
        <c:ser>
          <c:idx val="2"/>
          <c:order val="2"/>
          <c:tx>
            <c:v>Females 12-19</c:v>
          </c:tx>
          <c:spPr>
            <a:ln w="22225" cap="rnd">
              <a:solidFill>
                <a:schemeClr val="accent1">
                  <a:lumMod val="50000"/>
                </a:schemeClr>
              </a:solidFill>
              <a:round/>
            </a:ln>
            <a:effectLst/>
          </c:spPr>
          <c:marker>
            <c:symbol val="circle"/>
            <c:size val="5"/>
            <c:spPr>
              <a:solidFill>
                <a:schemeClr val="accent1">
                  <a:lumMod val="50000"/>
                </a:schemeClr>
              </a:solidFill>
              <a:ln w="9525">
                <a:solidFill>
                  <a:schemeClr val="accent1">
                    <a:lumMod val="50000"/>
                  </a:schemeClr>
                </a:solidFill>
              </a:ln>
              <a:effectLst/>
            </c:spPr>
          </c:marker>
          <c:cat>
            <c:strRef>
              <c:f>Sheet1!$A$1:$W$1</c:f>
              <c:strCache>
                <c:ptCount val="23"/>
                <c:pt idx="0">
                  <c:v>1971-1972</c:v>
                </c:pt>
                <c:pt idx="1">
                  <c:v>1973-1974</c:v>
                </c:pt>
                <c:pt idx="2">
                  <c:v>1975-1976</c:v>
                </c:pt>
                <c:pt idx="3">
                  <c:v>1977-1978</c:v>
                </c:pt>
                <c:pt idx="4">
                  <c:v>1979-1980</c:v>
                </c:pt>
                <c:pt idx="5">
                  <c:v>1981-1982</c:v>
                </c:pt>
                <c:pt idx="6">
                  <c:v>1983-1984</c:v>
                </c:pt>
                <c:pt idx="7">
                  <c:v>1985-1986</c:v>
                </c:pt>
                <c:pt idx="8">
                  <c:v>1987-1988</c:v>
                </c:pt>
                <c:pt idx="9">
                  <c:v>1989-1990</c:v>
                </c:pt>
                <c:pt idx="10">
                  <c:v>1991-1992</c:v>
                </c:pt>
                <c:pt idx="11">
                  <c:v>1993-1994</c:v>
                </c:pt>
                <c:pt idx="12">
                  <c:v>1995-1996</c:v>
                </c:pt>
                <c:pt idx="13">
                  <c:v>1997-1998</c:v>
                </c:pt>
                <c:pt idx="14">
                  <c:v>1999-2000</c:v>
                </c:pt>
                <c:pt idx="15">
                  <c:v>2001-2002</c:v>
                </c:pt>
                <c:pt idx="16">
                  <c:v>2003-2004</c:v>
                </c:pt>
                <c:pt idx="17">
                  <c:v>2005-2006</c:v>
                </c:pt>
                <c:pt idx="18">
                  <c:v>2007-2008</c:v>
                </c:pt>
                <c:pt idx="19">
                  <c:v>2009-2010</c:v>
                </c:pt>
                <c:pt idx="20">
                  <c:v>2011-2012</c:v>
                </c:pt>
                <c:pt idx="21">
                  <c:v>2013-2014</c:v>
                </c:pt>
                <c:pt idx="22">
                  <c:v>2015-2016</c:v>
                </c:pt>
              </c:strCache>
            </c:strRef>
          </c:cat>
          <c:val>
            <c:numRef>
              <c:f>Sheet1!$A$7:$W$7</c:f>
              <c:numCache>
                <c:formatCode>General</c:formatCode>
                <c:ptCount val="23"/>
                <c:pt idx="0">
                  <c:v>6.2</c:v>
                </c:pt>
                <c:pt idx="1">
                  <c:v>6.2</c:v>
                </c:pt>
                <c:pt idx="2">
                  <c:v>5.3</c:v>
                </c:pt>
                <c:pt idx="3">
                  <c:v>5.3</c:v>
                </c:pt>
                <c:pt idx="4">
                  <c:v>5.3</c:v>
                </c:pt>
                <c:pt idx="8">
                  <c:v>9.6999999999999993</c:v>
                </c:pt>
                <c:pt idx="9">
                  <c:v>9.6999999999999993</c:v>
                </c:pt>
                <c:pt idx="10">
                  <c:v>9.6999999999999993</c:v>
                </c:pt>
                <c:pt idx="11">
                  <c:v>9.6999999999999993</c:v>
                </c:pt>
                <c:pt idx="14">
                  <c:v>14.8</c:v>
                </c:pt>
                <c:pt idx="15">
                  <c:v>15.7</c:v>
                </c:pt>
                <c:pt idx="16">
                  <c:v>16.399999999999999</c:v>
                </c:pt>
                <c:pt idx="17">
                  <c:v>17.3</c:v>
                </c:pt>
                <c:pt idx="18">
                  <c:v>16.8</c:v>
                </c:pt>
                <c:pt idx="19">
                  <c:v>17.100000000000001</c:v>
                </c:pt>
                <c:pt idx="20">
                  <c:v>20.7</c:v>
                </c:pt>
                <c:pt idx="21">
                  <c:v>21.4</c:v>
                </c:pt>
                <c:pt idx="22">
                  <c:v>20.9</c:v>
                </c:pt>
              </c:numCache>
            </c:numRef>
          </c:val>
          <c:smooth val="0"/>
          <c:extLst>
            <c:ext xmlns:c16="http://schemas.microsoft.com/office/drawing/2014/chart" uri="{C3380CC4-5D6E-409C-BE32-E72D297353CC}">
              <c16:uniqueId val="{00000002-43AE-4C19-ABE8-6D8C88384BBB}"/>
            </c:ext>
          </c:extLst>
        </c:ser>
        <c:dLbls>
          <c:showLegendKey val="0"/>
          <c:showVal val="0"/>
          <c:showCatName val="0"/>
          <c:showSerName val="0"/>
          <c:showPercent val="0"/>
          <c:showBubbleSize val="0"/>
        </c:dLbls>
        <c:marker val="1"/>
        <c:smooth val="0"/>
        <c:axId val="190802000"/>
        <c:axId val="1910093264"/>
      </c:lineChart>
      <c:catAx>
        <c:axId val="1908020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0093264"/>
        <c:crosses val="autoZero"/>
        <c:auto val="1"/>
        <c:lblAlgn val="ctr"/>
        <c:lblOffset val="100"/>
        <c:noMultiLvlLbl val="0"/>
      </c:catAx>
      <c:valAx>
        <c:axId val="19100932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Percentage of Obese Children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802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r>
              <a:rPr lang="en-US" b="1" dirty="0"/>
              <a:t>Figure 4</a:t>
            </a:r>
          </a:p>
          <a:p>
            <a:pPr algn="l">
              <a:defRPr/>
            </a:pPr>
            <a:r>
              <a:rPr lang="en-US" i="1" dirty="0"/>
              <a:t>Male Obesity Rates by Age Group</a:t>
            </a:r>
          </a:p>
        </c:rich>
      </c:tx>
      <c:layout>
        <c:manualLayout>
          <c:xMode val="edge"/>
          <c:yMode val="edge"/>
          <c:x val="1.6855818786843786E-2"/>
          <c:y val="1.9628454768113764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Males Age 2-5</c:v>
          </c:tx>
          <c:spPr>
            <a:ln w="22225" cap="rnd">
              <a:solidFill>
                <a:schemeClr val="accent6">
                  <a:lumMod val="60000"/>
                  <a:lumOff val="40000"/>
                </a:schemeClr>
              </a:solid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cat>
            <c:strRef>
              <c:f>Sheet1!$A$1:$W$1</c:f>
              <c:strCache>
                <c:ptCount val="23"/>
                <c:pt idx="0">
                  <c:v>1971-1972</c:v>
                </c:pt>
                <c:pt idx="1">
                  <c:v>1973-1974</c:v>
                </c:pt>
                <c:pt idx="2">
                  <c:v>1975-1976</c:v>
                </c:pt>
                <c:pt idx="3">
                  <c:v>1977-1978</c:v>
                </c:pt>
                <c:pt idx="4">
                  <c:v>1979-1980</c:v>
                </c:pt>
                <c:pt idx="5">
                  <c:v>1981-1982</c:v>
                </c:pt>
                <c:pt idx="6">
                  <c:v>1983-1984</c:v>
                </c:pt>
                <c:pt idx="7">
                  <c:v>1985-1986</c:v>
                </c:pt>
                <c:pt idx="8">
                  <c:v>1987-1988</c:v>
                </c:pt>
                <c:pt idx="9">
                  <c:v>1989-1990</c:v>
                </c:pt>
                <c:pt idx="10">
                  <c:v>1991-1992</c:v>
                </c:pt>
                <c:pt idx="11">
                  <c:v>1993-1994</c:v>
                </c:pt>
                <c:pt idx="12">
                  <c:v>1995-1996</c:v>
                </c:pt>
                <c:pt idx="13">
                  <c:v>1997-1998</c:v>
                </c:pt>
                <c:pt idx="14">
                  <c:v>1999-2000</c:v>
                </c:pt>
                <c:pt idx="15">
                  <c:v>2001-2002</c:v>
                </c:pt>
                <c:pt idx="16">
                  <c:v>2003-2004</c:v>
                </c:pt>
                <c:pt idx="17">
                  <c:v>2005-2006</c:v>
                </c:pt>
                <c:pt idx="18">
                  <c:v>2007-2008</c:v>
                </c:pt>
                <c:pt idx="19">
                  <c:v>2009-2010</c:v>
                </c:pt>
                <c:pt idx="20">
                  <c:v>2011-2012</c:v>
                </c:pt>
                <c:pt idx="21">
                  <c:v>2013-2014</c:v>
                </c:pt>
                <c:pt idx="22">
                  <c:v>2015-2016</c:v>
                </c:pt>
              </c:strCache>
            </c:strRef>
          </c:cat>
          <c:val>
            <c:numRef>
              <c:f>Sheet1!$A$2:$W$2</c:f>
              <c:numCache>
                <c:formatCode>General</c:formatCode>
                <c:ptCount val="23"/>
                <c:pt idx="0">
                  <c:v>5</c:v>
                </c:pt>
                <c:pt idx="1">
                  <c:v>5</c:v>
                </c:pt>
                <c:pt idx="2">
                  <c:v>4.7</c:v>
                </c:pt>
                <c:pt idx="3">
                  <c:v>4.7</c:v>
                </c:pt>
                <c:pt idx="4">
                  <c:v>4.7</c:v>
                </c:pt>
                <c:pt idx="8">
                  <c:v>6.2</c:v>
                </c:pt>
                <c:pt idx="9">
                  <c:v>6.2</c:v>
                </c:pt>
                <c:pt idx="10">
                  <c:v>6.2</c:v>
                </c:pt>
                <c:pt idx="11">
                  <c:v>6.2</c:v>
                </c:pt>
                <c:pt idx="14">
                  <c:v>9.5</c:v>
                </c:pt>
                <c:pt idx="15">
                  <c:v>10.7</c:v>
                </c:pt>
                <c:pt idx="16">
                  <c:v>15.1</c:v>
                </c:pt>
                <c:pt idx="17">
                  <c:v>10.4</c:v>
                </c:pt>
                <c:pt idx="18">
                  <c:v>9.3000000000000007</c:v>
                </c:pt>
                <c:pt idx="19">
                  <c:v>14.4</c:v>
                </c:pt>
                <c:pt idx="20">
                  <c:v>9.5</c:v>
                </c:pt>
                <c:pt idx="21">
                  <c:v>8.8000000000000007</c:v>
                </c:pt>
                <c:pt idx="22">
                  <c:v>14.3</c:v>
                </c:pt>
              </c:numCache>
            </c:numRef>
          </c:val>
          <c:smooth val="0"/>
          <c:extLst>
            <c:ext xmlns:c16="http://schemas.microsoft.com/office/drawing/2014/chart" uri="{C3380CC4-5D6E-409C-BE32-E72D297353CC}">
              <c16:uniqueId val="{00000000-8596-4CC1-BB01-875AB45B1E05}"/>
            </c:ext>
          </c:extLst>
        </c:ser>
        <c:ser>
          <c:idx val="1"/>
          <c:order val="1"/>
          <c:tx>
            <c:v>Males Age 6-11</c:v>
          </c:tx>
          <c:spPr>
            <a:ln w="22225" cap="rnd">
              <a:solidFill>
                <a:schemeClr val="bg2">
                  <a:lumMod val="75000"/>
                </a:schemeClr>
              </a:solidFill>
              <a:round/>
            </a:ln>
            <a:effectLst/>
          </c:spPr>
          <c:marker>
            <c:symbol val="circle"/>
            <c:size val="5"/>
            <c:spPr>
              <a:solidFill>
                <a:schemeClr val="bg1">
                  <a:lumMod val="65000"/>
                </a:schemeClr>
              </a:solidFill>
              <a:ln w="9525">
                <a:solidFill>
                  <a:schemeClr val="bg2">
                    <a:lumMod val="75000"/>
                  </a:schemeClr>
                </a:solidFill>
              </a:ln>
              <a:effectLst/>
            </c:spPr>
          </c:marker>
          <c:cat>
            <c:strRef>
              <c:f>Sheet1!$A$1:$W$1</c:f>
              <c:strCache>
                <c:ptCount val="23"/>
                <c:pt idx="0">
                  <c:v>1971-1972</c:v>
                </c:pt>
                <c:pt idx="1">
                  <c:v>1973-1974</c:v>
                </c:pt>
                <c:pt idx="2">
                  <c:v>1975-1976</c:v>
                </c:pt>
                <c:pt idx="3">
                  <c:v>1977-1978</c:v>
                </c:pt>
                <c:pt idx="4">
                  <c:v>1979-1980</c:v>
                </c:pt>
                <c:pt idx="5">
                  <c:v>1981-1982</c:v>
                </c:pt>
                <c:pt idx="6">
                  <c:v>1983-1984</c:v>
                </c:pt>
                <c:pt idx="7">
                  <c:v>1985-1986</c:v>
                </c:pt>
                <c:pt idx="8">
                  <c:v>1987-1988</c:v>
                </c:pt>
                <c:pt idx="9">
                  <c:v>1989-1990</c:v>
                </c:pt>
                <c:pt idx="10">
                  <c:v>1991-1992</c:v>
                </c:pt>
                <c:pt idx="11">
                  <c:v>1993-1994</c:v>
                </c:pt>
                <c:pt idx="12">
                  <c:v>1995-1996</c:v>
                </c:pt>
                <c:pt idx="13">
                  <c:v>1997-1998</c:v>
                </c:pt>
                <c:pt idx="14">
                  <c:v>1999-2000</c:v>
                </c:pt>
                <c:pt idx="15">
                  <c:v>2001-2002</c:v>
                </c:pt>
                <c:pt idx="16">
                  <c:v>2003-2004</c:v>
                </c:pt>
                <c:pt idx="17">
                  <c:v>2005-2006</c:v>
                </c:pt>
                <c:pt idx="18">
                  <c:v>2007-2008</c:v>
                </c:pt>
                <c:pt idx="19">
                  <c:v>2009-2010</c:v>
                </c:pt>
                <c:pt idx="20">
                  <c:v>2011-2012</c:v>
                </c:pt>
                <c:pt idx="21">
                  <c:v>2013-2014</c:v>
                </c:pt>
                <c:pt idx="22">
                  <c:v>2015-2016</c:v>
                </c:pt>
              </c:strCache>
            </c:strRef>
          </c:cat>
          <c:val>
            <c:numRef>
              <c:f>Sheet1!$A$3:$W$3</c:f>
              <c:numCache>
                <c:formatCode>General</c:formatCode>
                <c:ptCount val="23"/>
                <c:pt idx="0">
                  <c:v>4.3</c:v>
                </c:pt>
                <c:pt idx="1">
                  <c:v>4.3</c:v>
                </c:pt>
                <c:pt idx="2">
                  <c:v>6.6</c:v>
                </c:pt>
                <c:pt idx="3">
                  <c:v>6.6</c:v>
                </c:pt>
                <c:pt idx="4">
                  <c:v>6.6</c:v>
                </c:pt>
                <c:pt idx="8">
                  <c:v>11.6</c:v>
                </c:pt>
                <c:pt idx="9">
                  <c:v>11.6</c:v>
                </c:pt>
                <c:pt idx="10">
                  <c:v>11.6</c:v>
                </c:pt>
                <c:pt idx="11">
                  <c:v>11.6</c:v>
                </c:pt>
                <c:pt idx="14">
                  <c:v>15.8</c:v>
                </c:pt>
                <c:pt idx="15">
                  <c:v>17.5</c:v>
                </c:pt>
                <c:pt idx="16">
                  <c:v>19.899999999999999</c:v>
                </c:pt>
                <c:pt idx="17">
                  <c:v>16.2</c:v>
                </c:pt>
                <c:pt idx="18">
                  <c:v>21.2</c:v>
                </c:pt>
                <c:pt idx="19">
                  <c:v>20.100000000000001</c:v>
                </c:pt>
                <c:pt idx="20">
                  <c:v>16.399999999999999</c:v>
                </c:pt>
                <c:pt idx="21">
                  <c:v>18.8</c:v>
                </c:pt>
                <c:pt idx="22">
                  <c:v>20.399999999999999</c:v>
                </c:pt>
              </c:numCache>
            </c:numRef>
          </c:val>
          <c:smooth val="0"/>
          <c:extLst>
            <c:ext xmlns:c16="http://schemas.microsoft.com/office/drawing/2014/chart" uri="{C3380CC4-5D6E-409C-BE32-E72D297353CC}">
              <c16:uniqueId val="{00000001-8596-4CC1-BB01-875AB45B1E05}"/>
            </c:ext>
          </c:extLst>
        </c:ser>
        <c:ser>
          <c:idx val="2"/>
          <c:order val="2"/>
          <c:tx>
            <c:v>Males Age 12-19</c:v>
          </c:tx>
          <c:spPr>
            <a:ln w="22225" cap="rnd">
              <a:solidFill>
                <a:schemeClr val="accent6">
                  <a:lumMod val="50000"/>
                </a:schemeClr>
              </a:solidFill>
              <a:round/>
            </a:ln>
            <a:effectLst/>
          </c:spPr>
          <c:marker>
            <c:symbol val="circle"/>
            <c:size val="5"/>
            <c:spPr>
              <a:solidFill>
                <a:schemeClr val="accent6">
                  <a:lumMod val="50000"/>
                </a:schemeClr>
              </a:solidFill>
              <a:ln w="9525">
                <a:solidFill>
                  <a:schemeClr val="accent6">
                    <a:lumMod val="50000"/>
                  </a:schemeClr>
                </a:solidFill>
              </a:ln>
              <a:effectLst/>
            </c:spPr>
          </c:marker>
          <c:cat>
            <c:strRef>
              <c:f>Sheet1!$A$1:$W$1</c:f>
              <c:strCache>
                <c:ptCount val="23"/>
                <c:pt idx="0">
                  <c:v>1971-1972</c:v>
                </c:pt>
                <c:pt idx="1">
                  <c:v>1973-1974</c:v>
                </c:pt>
                <c:pt idx="2">
                  <c:v>1975-1976</c:v>
                </c:pt>
                <c:pt idx="3">
                  <c:v>1977-1978</c:v>
                </c:pt>
                <c:pt idx="4">
                  <c:v>1979-1980</c:v>
                </c:pt>
                <c:pt idx="5">
                  <c:v>1981-1982</c:v>
                </c:pt>
                <c:pt idx="6">
                  <c:v>1983-1984</c:v>
                </c:pt>
                <c:pt idx="7">
                  <c:v>1985-1986</c:v>
                </c:pt>
                <c:pt idx="8">
                  <c:v>1987-1988</c:v>
                </c:pt>
                <c:pt idx="9">
                  <c:v>1989-1990</c:v>
                </c:pt>
                <c:pt idx="10">
                  <c:v>1991-1992</c:v>
                </c:pt>
                <c:pt idx="11">
                  <c:v>1993-1994</c:v>
                </c:pt>
                <c:pt idx="12">
                  <c:v>1995-1996</c:v>
                </c:pt>
                <c:pt idx="13">
                  <c:v>1997-1998</c:v>
                </c:pt>
                <c:pt idx="14">
                  <c:v>1999-2000</c:v>
                </c:pt>
                <c:pt idx="15">
                  <c:v>2001-2002</c:v>
                </c:pt>
                <c:pt idx="16">
                  <c:v>2003-2004</c:v>
                </c:pt>
                <c:pt idx="17">
                  <c:v>2005-2006</c:v>
                </c:pt>
                <c:pt idx="18">
                  <c:v>2007-2008</c:v>
                </c:pt>
                <c:pt idx="19">
                  <c:v>2009-2010</c:v>
                </c:pt>
                <c:pt idx="20">
                  <c:v>2011-2012</c:v>
                </c:pt>
                <c:pt idx="21">
                  <c:v>2013-2014</c:v>
                </c:pt>
                <c:pt idx="22">
                  <c:v>2015-2016</c:v>
                </c:pt>
              </c:strCache>
            </c:strRef>
          </c:cat>
          <c:val>
            <c:numRef>
              <c:f>Sheet1!$A$4:$W$4</c:f>
              <c:numCache>
                <c:formatCode>General</c:formatCode>
                <c:ptCount val="23"/>
                <c:pt idx="0">
                  <c:v>6.1</c:v>
                </c:pt>
                <c:pt idx="1">
                  <c:v>6.1</c:v>
                </c:pt>
                <c:pt idx="2">
                  <c:v>4.8</c:v>
                </c:pt>
                <c:pt idx="3">
                  <c:v>4.8</c:v>
                </c:pt>
                <c:pt idx="4">
                  <c:v>4.8</c:v>
                </c:pt>
                <c:pt idx="8">
                  <c:v>11.3</c:v>
                </c:pt>
                <c:pt idx="9">
                  <c:v>11.3</c:v>
                </c:pt>
                <c:pt idx="10">
                  <c:v>11.3</c:v>
                </c:pt>
                <c:pt idx="11">
                  <c:v>11.3</c:v>
                </c:pt>
                <c:pt idx="14">
                  <c:v>14.8</c:v>
                </c:pt>
                <c:pt idx="15">
                  <c:v>17.600000000000001</c:v>
                </c:pt>
                <c:pt idx="16">
                  <c:v>18.2</c:v>
                </c:pt>
                <c:pt idx="17">
                  <c:v>18.2</c:v>
                </c:pt>
                <c:pt idx="18">
                  <c:v>19.3</c:v>
                </c:pt>
                <c:pt idx="19">
                  <c:v>19.600000000000001</c:v>
                </c:pt>
                <c:pt idx="20">
                  <c:v>20.3</c:v>
                </c:pt>
                <c:pt idx="21">
                  <c:v>19.8</c:v>
                </c:pt>
                <c:pt idx="22">
                  <c:v>20.2</c:v>
                </c:pt>
              </c:numCache>
            </c:numRef>
          </c:val>
          <c:smooth val="0"/>
          <c:extLst>
            <c:ext xmlns:c16="http://schemas.microsoft.com/office/drawing/2014/chart" uri="{C3380CC4-5D6E-409C-BE32-E72D297353CC}">
              <c16:uniqueId val="{00000002-8596-4CC1-BB01-875AB45B1E05}"/>
            </c:ext>
          </c:extLst>
        </c:ser>
        <c:dLbls>
          <c:showLegendKey val="0"/>
          <c:showVal val="0"/>
          <c:showCatName val="0"/>
          <c:showSerName val="0"/>
          <c:showPercent val="0"/>
          <c:showBubbleSize val="0"/>
        </c:dLbls>
        <c:marker val="1"/>
        <c:smooth val="0"/>
        <c:axId val="1752167919"/>
        <c:axId val="1841690671"/>
      </c:lineChart>
      <c:catAx>
        <c:axId val="17521679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1690671"/>
        <c:crosses val="autoZero"/>
        <c:auto val="1"/>
        <c:lblAlgn val="ctr"/>
        <c:lblOffset val="100"/>
        <c:noMultiLvlLbl val="0"/>
      </c:catAx>
      <c:valAx>
        <c:axId val="18416906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Percent of Obese Children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21679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r>
              <a:rPr lang="en-US" b="1" dirty="0"/>
              <a:t>Figure 5</a:t>
            </a:r>
          </a:p>
          <a:p>
            <a:pPr algn="l">
              <a:defRPr/>
            </a:pPr>
            <a:r>
              <a:rPr lang="en-US" i="1" dirty="0"/>
              <a:t>Obesity Rates in Children</a:t>
            </a:r>
            <a:r>
              <a:rPr lang="en-US" i="1" baseline="0" dirty="0"/>
              <a:t> by Race 1999-2016</a:t>
            </a:r>
            <a:endParaRPr lang="en-US" i="1" dirty="0"/>
          </a:p>
        </c:rich>
      </c:tx>
      <c:layout>
        <c:manualLayout>
          <c:xMode val="edge"/>
          <c:yMode val="edge"/>
          <c:x val="1.0436948992020184E-2"/>
          <c:y val="1.8757324772247431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Black</c:v>
          </c:tx>
          <c:spPr>
            <a:ln w="22225" cap="rnd">
              <a:solidFill>
                <a:schemeClr val="tx2">
                  <a:lumMod val="40000"/>
                  <a:lumOff val="60000"/>
                </a:schemeClr>
              </a:solidFill>
              <a:round/>
            </a:ln>
            <a:effectLst/>
          </c:spPr>
          <c:marker>
            <c:symbol val="circle"/>
            <c:size val="5"/>
            <c:spPr>
              <a:solidFill>
                <a:schemeClr val="tx2">
                  <a:lumMod val="40000"/>
                  <a:lumOff val="60000"/>
                </a:schemeClr>
              </a:solidFill>
              <a:ln w="9525">
                <a:solidFill>
                  <a:schemeClr val="tx2">
                    <a:lumMod val="40000"/>
                    <a:lumOff val="60000"/>
                  </a:schemeClr>
                </a:solidFill>
              </a:ln>
              <a:effectLst/>
            </c:spPr>
          </c:marker>
          <c:cat>
            <c:strRef>
              <c:f>Sheet1!$O$1:$W$1</c:f>
              <c:strCache>
                <c:ptCount val="9"/>
                <c:pt idx="0">
                  <c:v>1999-2000</c:v>
                </c:pt>
                <c:pt idx="1">
                  <c:v>2001-2002</c:v>
                </c:pt>
                <c:pt idx="2">
                  <c:v>2003-2004</c:v>
                </c:pt>
                <c:pt idx="3">
                  <c:v>2005-2006</c:v>
                </c:pt>
                <c:pt idx="4">
                  <c:v>2007-2008</c:v>
                </c:pt>
                <c:pt idx="5">
                  <c:v>2009-2010</c:v>
                </c:pt>
                <c:pt idx="6">
                  <c:v>2011-2012</c:v>
                </c:pt>
                <c:pt idx="7">
                  <c:v>2013-2014</c:v>
                </c:pt>
                <c:pt idx="8">
                  <c:v>2015-2016</c:v>
                </c:pt>
              </c:strCache>
            </c:strRef>
          </c:cat>
          <c:val>
            <c:numRef>
              <c:f>Sheet1!$O$9:$W$9</c:f>
              <c:numCache>
                <c:formatCode>General</c:formatCode>
                <c:ptCount val="9"/>
                <c:pt idx="0">
                  <c:v>18.8</c:v>
                </c:pt>
                <c:pt idx="1">
                  <c:v>17.5</c:v>
                </c:pt>
                <c:pt idx="2">
                  <c:v>20</c:v>
                </c:pt>
                <c:pt idx="3">
                  <c:v>20.7</c:v>
                </c:pt>
                <c:pt idx="4">
                  <c:v>20</c:v>
                </c:pt>
                <c:pt idx="5">
                  <c:v>24.3</c:v>
                </c:pt>
                <c:pt idx="6">
                  <c:v>20.2</c:v>
                </c:pt>
                <c:pt idx="7">
                  <c:v>19.5</c:v>
                </c:pt>
                <c:pt idx="8">
                  <c:v>22</c:v>
                </c:pt>
              </c:numCache>
            </c:numRef>
          </c:val>
          <c:smooth val="0"/>
          <c:extLst>
            <c:ext xmlns:c16="http://schemas.microsoft.com/office/drawing/2014/chart" uri="{C3380CC4-5D6E-409C-BE32-E72D297353CC}">
              <c16:uniqueId val="{00000000-40C4-433C-BE75-E28983C31F11}"/>
            </c:ext>
          </c:extLst>
        </c:ser>
        <c:ser>
          <c:idx val="1"/>
          <c:order val="1"/>
          <c:tx>
            <c:v>Hispanic</c:v>
          </c:tx>
          <c:spPr>
            <a:ln w="22225" cap="rnd">
              <a:solidFill>
                <a:schemeClr val="accent6">
                  <a:lumMod val="75000"/>
                </a:schemeClr>
              </a:solidFill>
              <a:round/>
            </a:ln>
            <a:effectLst/>
          </c:spPr>
          <c:marker>
            <c:symbol val="circle"/>
            <c:size val="5"/>
            <c:spPr>
              <a:solidFill>
                <a:schemeClr val="accent6">
                  <a:lumMod val="75000"/>
                </a:schemeClr>
              </a:solidFill>
              <a:ln w="9525">
                <a:solidFill>
                  <a:schemeClr val="accent6">
                    <a:lumMod val="75000"/>
                  </a:schemeClr>
                </a:solidFill>
              </a:ln>
              <a:effectLst/>
            </c:spPr>
          </c:marker>
          <c:cat>
            <c:strRef>
              <c:f>Sheet1!$O$1:$W$1</c:f>
              <c:strCache>
                <c:ptCount val="9"/>
                <c:pt idx="0">
                  <c:v>1999-2000</c:v>
                </c:pt>
                <c:pt idx="1">
                  <c:v>2001-2002</c:v>
                </c:pt>
                <c:pt idx="2">
                  <c:v>2003-2004</c:v>
                </c:pt>
                <c:pt idx="3">
                  <c:v>2005-2006</c:v>
                </c:pt>
                <c:pt idx="4">
                  <c:v>2007-2008</c:v>
                </c:pt>
                <c:pt idx="5">
                  <c:v>2009-2010</c:v>
                </c:pt>
                <c:pt idx="6">
                  <c:v>2011-2012</c:v>
                </c:pt>
                <c:pt idx="7">
                  <c:v>2013-2014</c:v>
                </c:pt>
                <c:pt idx="8">
                  <c:v>2015-2016</c:v>
                </c:pt>
              </c:strCache>
            </c:strRef>
          </c:cat>
          <c:val>
            <c:numRef>
              <c:f>Sheet1!$O$10:$W$10</c:f>
              <c:numCache>
                <c:formatCode>General</c:formatCode>
                <c:ptCount val="9"/>
                <c:pt idx="0">
                  <c:v>20.2</c:v>
                </c:pt>
                <c:pt idx="1">
                  <c:v>19.5</c:v>
                </c:pt>
                <c:pt idx="2">
                  <c:v>19.2</c:v>
                </c:pt>
                <c:pt idx="3">
                  <c:v>20.9</c:v>
                </c:pt>
                <c:pt idx="4">
                  <c:v>20.9</c:v>
                </c:pt>
                <c:pt idx="5">
                  <c:v>21.2</c:v>
                </c:pt>
                <c:pt idx="6">
                  <c:v>22.4</c:v>
                </c:pt>
                <c:pt idx="7">
                  <c:v>21.9</c:v>
                </c:pt>
                <c:pt idx="8">
                  <c:v>25.8</c:v>
                </c:pt>
              </c:numCache>
            </c:numRef>
          </c:val>
          <c:smooth val="0"/>
          <c:extLst>
            <c:ext xmlns:c16="http://schemas.microsoft.com/office/drawing/2014/chart" uri="{C3380CC4-5D6E-409C-BE32-E72D297353CC}">
              <c16:uniqueId val="{00000001-40C4-433C-BE75-E28983C31F11}"/>
            </c:ext>
          </c:extLst>
        </c:ser>
        <c:ser>
          <c:idx val="2"/>
          <c:order val="2"/>
          <c:tx>
            <c:v>White</c:v>
          </c:tx>
          <c:spPr>
            <a:ln w="22225" cap="rnd">
              <a:solidFill>
                <a:schemeClr val="accent4">
                  <a:lumMod val="75000"/>
                </a:schemeClr>
              </a:solidFill>
              <a:round/>
            </a:ln>
            <a:effectLst/>
          </c:spPr>
          <c:marker>
            <c:symbol val="circle"/>
            <c:size val="5"/>
            <c:spPr>
              <a:solidFill>
                <a:schemeClr val="accent4">
                  <a:lumMod val="75000"/>
                </a:schemeClr>
              </a:solidFill>
              <a:ln w="9525">
                <a:solidFill>
                  <a:schemeClr val="accent4">
                    <a:lumMod val="75000"/>
                  </a:schemeClr>
                </a:solidFill>
              </a:ln>
              <a:effectLst/>
            </c:spPr>
          </c:marker>
          <c:cat>
            <c:strRef>
              <c:f>Sheet1!$O$1:$W$1</c:f>
              <c:strCache>
                <c:ptCount val="9"/>
                <c:pt idx="0">
                  <c:v>1999-2000</c:v>
                </c:pt>
                <c:pt idx="1">
                  <c:v>2001-2002</c:v>
                </c:pt>
                <c:pt idx="2">
                  <c:v>2003-2004</c:v>
                </c:pt>
                <c:pt idx="3">
                  <c:v>2005-2006</c:v>
                </c:pt>
                <c:pt idx="4">
                  <c:v>2007-2008</c:v>
                </c:pt>
                <c:pt idx="5">
                  <c:v>2009-2010</c:v>
                </c:pt>
                <c:pt idx="6">
                  <c:v>2011-2012</c:v>
                </c:pt>
                <c:pt idx="7">
                  <c:v>2013-2014</c:v>
                </c:pt>
                <c:pt idx="8">
                  <c:v>2015-2016</c:v>
                </c:pt>
              </c:strCache>
            </c:strRef>
          </c:cat>
          <c:val>
            <c:numRef>
              <c:f>Sheet1!$O$11:$W$11</c:f>
              <c:numCache>
                <c:formatCode>General</c:formatCode>
                <c:ptCount val="9"/>
                <c:pt idx="0">
                  <c:v>11</c:v>
                </c:pt>
                <c:pt idx="1">
                  <c:v>13.9</c:v>
                </c:pt>
                <c:pt idx="2">
                  <c:v>16.3</c:v>
                </c:pt>
                <c:pt idx="3">
                  <c:v>14.6</c:v>
                </c:pt>
                <c:pt idx="4">
                  <c:v>15.3</c:v>
                </c:pt>
                <c:pt idx="5">
                  <c:v>14</c:v>
                </c:pt>
                <c:pt idx="6">
                  <c:v>14.1</c:v>
                </c:pt>
                <c:pt idx="7">
                  <c:v>14.7</c:v>
                </c:pt>
                <c:pt idx="8">
                  <c:v>14.1</c:v>
                </c:pt>
              </c:numCache>
            </c:numRef>
          </c:val>
          <c:smooth val="0"/>
          <c:extLst>
            <c:ext xmlns:c16="http://schemas.microsoft.com/office/drawing/2014/chart" uri="{C3380CC4-5D6E-409C-BE32-E72D297353CC}">
              <c16:uniqueId val="{00000002-40C4-433C-BE75-E28983C31F11}"/>
            </c:ext>
          </c:extLst>
        </c:ser>
        <c:ser>
          <c:idx val="3"/>
          <c:order val="3"/>
          <c:tx>
            <c:v>Asian</c:v>
          </c:tx>
          <c:spPr>
            <a:ln w="22225" cap="rnd">
              <a:solidFill>
                <a:srgbClr val="002060"/>
              </a:solidFill>
              <a:round/>
            </a:ln>
            <a:effectLst/>
          </c:spPr>
          <c:marker>
            <c:symbol val="circle"/>
            <c:size val="5"/>
            <c:spPr>
              <a:solidFill>
                <a:srgbClr val="002060"/>
              </a:solidFill>
              <a:ln w="9525">
                <a:solidFill>
                  <a:srgbClr val="002060"/>
                </a:solidFill>
              </a:ln>
              <a:effectLst/>
            </c:spPr>
          </c:marker>
          <c:cat>
            <c:strRef>
              <c:f>Sheet1!$O$1:$W$1</c:f>
              <c:strCache>
                <c:ptCount val="9"/>
                <c:pt idx="0">
                  <c:v>1999-2000</c:v>
                </c:pt>
                <c:pt idx="1">
                  <c:v>2001-2002</c:v>
                </c:pt>
                <c:pt idx="2">
                  <c:v>2003-2004</c:v>
                </c:pt>
                <c:pt idx="3">
                  <c:v>2005-2006</c:v>
                </c:pt>
                <c:pt idx="4">
                  <c:v>2007-2008</c:v>
                </c:pt>
                <c:pt idx="5">
                  <c:v>2009-2010</c:v>
                </c:pt>
                <c:pt idx="6">
                  <c:v>2011-2012</c:v>
                </c:pt>
                <c:pt idx="7">
                  <c:v>2013-2014</c:v>
                </c:pt>
                <c:pt idx="8">
                  <c:v>2015-2016</c:v>
                </c:pt>
              </c:strCache>
            </c:strRef>
          </c:cat>
          <c:val>
            <c:numRef>
              <c:f>Sheet1!$O$12:$W$12</c:f>
              <c:numCache>
                <c:formatCode>General</c:formatCode>
                <c:ptCount val="9"/>
                <c:pt idx="6">
                  <c:v>8.6</c:v>
                </c:pt>
                <c:pt idx="7">
                  <c:v>8.6</c:v>
                </c:pt>
                <c:pt idx="8">
                  <c:v>11</c:v>
                </c:pt>
              </c:numCache>
            </c:numRef>
          </c:val>
          <c:smooth val="0"/>
          <c:extLst>
            <c:ext xmlns:c16="http://schemas.microsoft.com/office/drawing/2014/chart" uri="{C3380CC4-5D6E-409C-BE32-E72D297353CC}">
              <c16:uniqueId val="{00000003-40C4-433C-BE75-E28983C31F11}"/>
            </c:ext>
          </c:extLst>
        </c:ser>
        <c:dLbls>
          <c:showLegendKey val="0"/>
          <c:showVal val="0"/>
          <c:showCatName val="0"/>
          <c:showSerName val="0"/>
          <c:showPercent val="0"/>
          <c:showBubbleSize val="0"/>
        </c:dLbls>
        <c:marker val="1"/>
        <c:smooth val="0"/>
        <c:axId val="1761371039"/>
        <c:axId val="1755873711"/>
      </c:lineChart>
      <c:catAx>
        <c:axId val="176137103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5873711"/>
        <c:crosses val="autoZero"/>
        <c:auto val="1"/>
        <c:lblAlgn val="ctr"/>
        <c:lblOffset val="100"/>
        <c:noMultiLvlLbl val="0"/>
      </c:catAx>
      <c:valAx>
        <c:axId val="17558737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Percentage of Obese Children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13710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r>
              <a:rPr lang="en-US" sz="1200" b="1" dirty="0"/>
              <a:t>Figure 6</a:t>
            </a:r>
          </a:p>
          <a:p>
            <a:pPr algn="l">
              <a:defRPr/>
            </a:pPr>
            <a:r>
              <a:rPr lang="en-US" sz="1200" i="1" dirty="0"/>
              <a:t>Obesity Rate in Children vs. Adults, by Sex 1987-2018</a:t>
            </a:r>
          </a:p>
        </c:rich>
      </c:tx>
      <c:layout>
        <c:manualLayout>
          <c:xMode val="edge"/>
          <c:yMode val="edge"/>
          <c:x val="2.5833327887912885E-2"/>
          <c:y val="1.1509686624765366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791483960146817E-2"/>
          <c:y val="0.10149241665718099"/>
          <c:w val="0.8827855772239388"/>
          <c:h val="0.70329332916688725"/>
        </c:manualLayout>
      </c:layout>
      <c:lineChart>
        <c:grouping val="standard"/>
        <c:varyColors val="0"/>
        <c:ser>
          <c:idx val="0"/>
          <c:order val="0"/>
          <c:tx>
            <c:v>Adult Females</c:v>
          </c:tx>
          <c:spPr>
            <a:ln w="22225" cap="rnd">
              <a:solidFill>
                <a:srgbClr val="7030A0"/>
              </a:solidFill>
              <a:round/>
            </a:ln>
            <a:effectLst/>
          </c:spPr>
          <c:marker>
            <c:symbol val="circle"/>
            <c:size val="5"/>
            <c:spPr>
              <a:solidFill>
                <a:srgbClr val="7030A0"/>
              </a:solidFill>
              <a:ln w="9525">
                <a:solidFill>
                  <a:srgbClr val="7030A0"/>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7030A0"/>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Sheet1!$I$1:$X$1</c:f>
              <c:strCache>
                <c:ptCount val="16"/>
                <c:pt idx="0">
                  <c:v>1987-1988</c:v>
                </c:pt>
                <c:pt idx="1">
                  <c:v>1989-1990</c:v>
                </c:pt>
                <c:pt idx="2">
                  <c:v>1991-1992</c:v>
                </c:pt>
                <c:pt idx="3">
                  <c:v>1993-1994</c:v>
                </c:pt>
                <c:pt idx="4">
                  <c:v>1995-1996</c:v>
                </c:pt>
                <c:pt idx="5">
                  <c:v>1997-1998</c:v>
                </c:pt>
                <c:pt idx="6">
                  <c:v>1999-2000</c:v>
                </c:pt>
                <c:pt idx="7">
                  <c:v>2001-2002</c:v>
                </c:pt>
                <c:pt idx="8">
                  <c:v>2003-2004</c:v>
                </c:pt>
                <c:pt idx="9">
                  <c:v>2005-2006</c:v>
                </c:pt>
                <c:pt idx="10">
                  <c:v>2007-2008</c:v>
                </c:pt>
                <c:pt idx="11">
                  <c:v>2009-2010</c:v>
                </c:pt>
                <c:pt idx="12">
                  <c:v>2011-2012</c:v>
                </c:pt>
                <c:pt idx="13">
                  <c:v>2013-2014</c:v>
                </c:pt>
                <c:pt idx="14">
                  <c:v>2015-2016</c:v>
                </c:pt>
                <c:pt idx="15">
                  <c:v>2017-2018</c:v>
                </c:pt>
              </c:strCache>
            </c:strRef>
          </c:cat>
          <c:val>
            <c:numRef>
              <c:f>Sheet1!$I$13:$X$13</c:f>
              <c:numCache>
                <c:formatCode>General</c:formatCode>
                <c:ptCount val="16"/>
                <c:pt idx="0">
                  <c:v>25.4</c:v>
                </c:pt>
                <c:pt idx="1">
                  <c:v>25.4</c:v>
                </c:pt>
                <c:pt idx="2">
                  <c:v>25.4</c:v>
                </c:pt>
                <c:pt idx="3">
                  <c:v>25.4</c:v>
                </c:pt>
                <c:pt idx="6">
                  <c:v>33.4</c:v>
                </c:pt>
                <c:pt idx="7">
                  <c:v>33.200000000000003</c:v>
                </c:pt>
                <c:pt idx="8">
                  <c:v>33.200000000000003</c:v>
                </c:pt>
                <c:pt idx="9">
                  <c:v>35.299999999999997</c:v>
                </c:pt>
                <c:pt idx="10">
                  <c:v>35.4</c:v>
                </c:pt>
                <c:pt idx="11">
                  <c:v>35.799999999999997</c:v>
                </c:pt>
                <c:pt idx="12">
                  <c:v>36.1</c:v>
                </c:pt>
                <c:pt idx="13">
                  <c:v>40.4</c:v>
                </c:pt>
                <c:pt idx="14">
                  <c:v>41.1</c:v>
                </c:pt>
                <c:pt idx="15">
                  <c:v>41.9</c:v>
                </c:pt>
              </c:numCache>
            </c:numRef>
          </c:val>
          <c:smooth val="0"/>
          <c:extLst>
            <c:ext xmlns:c16="http://schemas.microsoft.com/office/drawing/2014/chart" uri="{C3380CC4-5D6E-409C-BE32-E72D297353CC}">
              <c16:uniqueId val="{00000000-FBA4-44A3-9F4D-213756E2F993}"/>
            </c:ext>
          </c:extLst>
        </c:ser>
        <c:ser>
          <c:idx val="1"/>
          <c:order val="1"/>
          <c:tx>
            <c:v>Adult Males</c:v>
          </c:tx>
          <c:spPr>
            <a:ln w="22225" cap="rnd">
              <a:solidFill>
                <a:schemeClr val="accent6">
                  <a:lumMod val="50000"/>
                </a:schemeClr>
              </a:solidFill>
              <a:round/>
            </a:ln>
            <a:effectLst/>
          </c:spPr>
          <c:marker>
            <c:symbol val="circle"/>
            <c:size val="5"/>
            <c:spPr>
              <a:solidFill>
                <a:schemeClr val="accent6">
                  <a:lumMod val="50000"/>
                </a:schemeClr>
              </a:solidFill>
              <a:ln w="9525">
                <a:solidFill>
                  <a:schemeClr val="accent6">
                    <a:lumMod val="50000"/>
                  </a:schemeClr>
                </a:solidFill>
              </a:ln>
              <a:effectLst/>
            </c:spPr>
          </c:marker>
          <c:dLbls>
            <c:spPr>
              <a:noFill/>
              <a:ln>
                <a:noFill/>
              </a:ln>
              <a:effectLst/>
            </c:spPr>
            <c:txPr>
              <a:bodyPr rot="0" spcFirstLastPara="1" vertOverflow="ellipsis" horzOverflow="clip" vert="horz" wrap="square" lIns="38100" tIns="0" rIns="38100" bIns="19050" anchor="ctr" anchorCtr="1">
                <a:spAutoFit/>
              </a:bodyPr>
              <a:lstStyle/>
              <a:p>
                <a:pPr>
                  <a:defRPr sz="900" b="0" i="0" u="none" strike="noStrike" kern="1200" baseline="0">
                    <a:solidFill>
                      <a:schemeClr val="accent6">
                        <a:lumMod val="50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Sheet1!$I$1:$X$1</c:f>
              <c:strCache>
                <c:ptCount val="16"/>
                <c:pt idx="0">
                  <c:v>1987-1988</c:v>
                </c:pt>
                <c:pt idx="1">
                  <c:v>1989-1990</c:v>
                </c:pt>
                <c:pt idx="2">
                  <c:v>1991-1992</c:v>
                </c:pt>
                <c:pt idx="3">
                  <c:v>1993-1994</c:v>
                </c:pt>
                <c:pt idx="4">
                  <c:v>1995-1996</c:v>
                </c:pt>
                <c:pt idx="5">
                  <c:v>1997-1998</c:v>
                </c:pt>
                <c:pt idx="6">
                  <c:v>1999-2000</c:v>
                </c:pt>
                <c:pt idx="7">
                  <c:v>2001-2002</c:v>
                </c:pt>
                <c:pt idx="8">
                  <c:v>2003-2004</c:v>
                </c:pt>
                <c:pt idx="9">
                  <c:v>2005-2006</c:v>
                </c:pt>
                <c:pt idx="10">
                  <c:v>2007-2008</c:v>
                </c:pt>
                <c:pt idx="11">
                  <c:v>2009-2010</c:v>
                </c:pt>
                <c:pt idx="12">
                  <c:v>2011-2012</c:v>
                </c:pt>
                <c:pt idx="13">
                  <c:v>2013-2014</c:v>
                </c:pt>
                <c:pt idx="14">
                  <c:v>2015-2016</c:v>
                </c:pt>
                <c:pt idx="15">
                  <c:v>2017-2018</c:v>
                </c:pt>
              </c:strCache>
            </c:strRef>
          </c:cat>
          <c:val>
            <c:numRef>
              <c:f>Sheet1!$I$14:$X$14</c:f>
              <c:numCache>
                <c:formatCode>General</c:formatCode>
                <c:ptCount val="16"/>
                <c:pt idx="0">
                  <c:v>20.2</c:v>
                </c:pt>
                <c:pt idx="1">
                  <c:v>20.2</c:v>
                </c:pt>
                <c:pt idx="2">
                  <c:v>20.2</c:v>
                </c:pt>
                <c:pt idx="3">
                  <c:v>20.2</c:v>
                </c:pt>
                <c:pt idx="6">
                  <c:v>27.5</c:v>
                </c:pt>
                <c:pt idx="7">
                  <c:v>27.7</c:v>
                </c:pt>
                <c:pt idx="8">
                  <c:v>31.1</c:v>
                </c:pt>
                <c:pt idx="9">
                  <c:v>33.299999999999997</c:v>
                </c:pt>
                <c:pt idx="10">
                  <c:v>32.200000000000003</c:v>
                </c:pt>
                <c:pt idx="11">
                  <c:v>35.5</c:v>
                </c:pt>
                <c:pt idx="12">
                  <c:v>33.5</c:v>
                </c:pt>
                <c:pt idx="13">
                  <c:v>35</c:v>
                </c:pt>
                <c:pt idx="14">
                  <c:v>37.9</c:v>
                </c:pt>
                <c:pt idx="15">
                  <c:v>43</c:v>
                </c:pt>
              </c:numCache>
            </c:numRef>
          </c:val>
          <c:smooth val="0"/>
          <c:extLst>
            <c:ext xmlns:c16="http://schemas.microsoft.com/office/drawing/2014/chart" uri="{C3380CC4-5D6E-409C-BE32-E72D297353CC}">
              <c16:uniqueId val="{00000001-FBA4-44A3-9F4D-213756E2F993}"/>
            </c:ext>
          </c:extLst>
        </c:ser>
        <c:ser>
          <c:idx val="2"/>
          <c:order val="2"/>
          <c:tx>
            <c:v>Female Children</c:v>
          </c:tx>
          <c:spPr>
            <a:ln w="22225" cap="rnd">
              <a:solidFill>
                <a:srgbClr val="A570DA"/>
              </a:solidFill>
              <a:round/>
            </a:ln>
            <a:effectLst/>
          </c:spPr>
          <c:marker>
            <c:symbol val="circle"/>
            <c:size val="5"/>
            <c:spPr>
              <a:solidFill>
                <a:srgbClr val="A570DA"/>
              </a:solidFill>
              <a:ln w="9525">
                <a:solidFill>
                  <a:srgbClr val="A570DA"/>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A570DA"/>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Sheet1!$I$1:$X$1</c:f>
              <c:strCache>
                <c:ptCount val="16"/>
                <c:pt idx="0">
                  <c:v>1987-1988</c:v>
                </c:pt>
                <c:pt idx="1">
                  <c:v>1989-1990</c:v>
                </c:pt>
                <c:pt idx="2">
                  <c:v>1991-1992</c:v>
                </c:pt>
                <c:pt idx="3">
                  <c:v>1993-1994</c:v>
                </c:pt>
                <c:pt idx="4">
                  <c:v>1995-1996</c:v>
                </c:pt>
                <c:pt idx="5">
                  <c:v>1997-1998</c:v>
                </c:pt>
                <c:pt idx="6">
                  <c:v>1999-2000</c:v>
                </c:pt>
                <c:pt idx="7">
                  <c:v>2001-2002</c:v>
                </c:pt>
                <c:pt idx="8">
                  <c:v>2003-2004</c:v>
                </c:pt>
                <c:pt idx="9">
                  <c:v>2005-2006</c:v>
                </c:pt>
                <c:pt idx="10">
                  <c:v>2007-2008</c:v>
                </c:pt>
                <c:pt idx="11">
                  <c:v>2009-2010</c:v>
                </c:pt>
                <c:pt idx="12">
                  <c:v>2011-2012</c:v>
                </c:pt>
                <c:pt idx="13">
                  <c:v>2013-2014</c:v>
                </c:pt>
                <c:pt idx="14">
                  <c:v>2015-2016</c:v>
                </c:pt>
                <c:pt idx="15">
                  <c:v>2017-2018</c:v>
                </c:pt>
              </c:strCache>
            </c:strRef>
          </c:cat>
          <c:val>
            <c:numRef>
              <c:f>Sheet1!$I$15:$X$15</c:f>
              <c:numCache>
                <c:formatCode>General</c:formatCode>
                <c:ptCount val="16"/>
                <c:pt idx="0">
                  <c:v>9.8000000000000007</c:v>
                </c:pt>
                <c:pt idx="1">
                  <c:v>9.8000000000000007</c:v>
                </c:pt>
                <c:pt idx="2">
                  <c:v>9.8000000000000007</c:v>
                </c:pt>
                <c:pt idx="3">
                  <c:v>9.8000000000000007</c:v>
                </c:pt>
                <c:pt idx="6">
                  <c:v>13.8</c:v>
                </c:pt>
                <c:pt idx="7">
                  <c:v>14.3</c:v>
                </c:pt>
                <c:pt idx="8">
                  <c:v>16</c:v>
                </c:pt>
                <c:pt idx="9">
                  <c:v>14.9</c:v>
                </c:pt>
                <c:pt idx="10">
                  <c:v>15.9</c:v>
                </c:pt>
                <c:pt idx="11">
                  <c:v>15</c:v>
                </c:pt>
                <c:pt idx="12">
                  <c:v>17.2</c:v>
                </c:pt>
                <c:pt idx="13">
                  <c:v>17.100000000000001</c:v>
                </c:pt>
                <c:pt idx="14">
                  <c:v>17.8</c:v>
                </c:pt>
              </c:numCache>
            </c:numRef>
          </c:val>
          <c:smooth val="0"/>
          <c:extLst>
            <c:ext xmlns:c16="http://schemas.microsoft.com/office/drawing/2014/chart" uri="{C3380CC4-5D6E-409C-BE32-E72D297353CC}">
              <c16:uniqueId val="{00000002-FBA4-44A3-9F4D-213756E2F993}"/>
            </c:ext>
          </c:extLst>
        </c:ser>
        <c:ser>
          <c:idx val="3"/>
          <c:order val="3"/>
          <c:tx>
            <c:v>Male Children</c:v>
          </c:tx>
          <c:spPr>
            <a:ln w="22225" cap="rnd">
              <a:solidFill>
                <a:srgbClr val="92D050"/>
              </a:solidFill>
              <a:round/>
            </a:ln>
            <a:effectLst/>
          </c:spPr>
          <c:marker>
            <c:symbol val="circle"/>
            <c:size val="5"/>
            <c:spPr>
              <a:solidFill>
                <a:srgbClr val="92D050"/>
              </a:solidFill>
              <a:ln w="9525">
                <a:solidFill>
                  <a:srgbClr val="92D050"/>
                </a:solidFill>
              </a:ln>
              <a:effectLst/>
            </c:spPr>
          </c:marker>
          <c:dLbls>
            <c:dLbl>
              <c:idx val="0"/>
              <c:layout>
                <c:manualLayout>
                  <c:x val="-3.3322684327876093E-2"/>
                  <c:y val="-1.994087170330483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BA4-44A3-9F4D-213756E2F993}"/>
                </c:ext>
              </c:extLst>
            </c:dLbl>
            <c:dLbl>
              <c:idx val="1"/>
              <c:layout>
                <c:manualLayout>
                  <c:x val="-3.3322684327876113E-2"/>
                  <c:y val="-1.994087170330483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FBA4-44A3-9F4D-213756E2F993}"/>
                </c:ext>
              </c:extLst>
            </c:dLbl>
            <c:dLbl>
              <c:idx val="2"/>
              <c:layout>
                <c:manualLayout>
                  <c:x val="-3.3322684327876072E-2"/>
                  <c:y val="-1.994087170330483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BA4-44A3-9F4D-213756E2F993}"/>
                </c:ext>
              </c:extLst>
            </c:dLbl>
            <c:dLbl>
              <c:idx val="3"/>
              <c:layout>
                <c:manualLayout>
                  <c:x val="-3.3322684327876072E-2"/>
                  <c:y val="-1.994087170330483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FBA4-44A3-9F4D-213756E2F993}"/>
                </c:ext>
              </c:extLst>
            </c:dLbl>
            <c:spPr>
              <a:noFill/>
              <a:ln>
                <a:noFill/>
              </a:ln>
              <a:effectLst/>
            </c:spPr>
            <c:txPr>
              <a:bodyPr rot="0" spcFirstLastPara="1" vertOverflow="ellipsis" horzOverflow="clip" vert="horz" wrap="square" lIns="38100" tIns="0" rIns="38100" bIns="19050" anchor="b" anchorCtr="1">
                <a:spAutoFit/>
              </a:bodyPr>
              <a:lstStyle/>
              <a:p>
                <a:pPr>
                  <a:defRPr sz="900" b="0" i="0" u="none" strike="noStrike" kern="1200" baseline="0">
                    <a:solidFill>
                      <a:srgbClr val="92D050"/>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Sheet1!$I$1:$X$1</c:f>
              <c:strCache>
                <c:ptCount val="16"/>
                <c:pt idx="0">
                  <c:v>1987-1988</c:v>
                </c:pt>
                <c:pt idx="1">
                  <c:v>1989-1990</c:v>
                </c:pt>
                <c:pt idx="2">
                  <c:v>1991-1992</c:v>
                </c:pt>
                <c:pt idx="3">
                  <c:v>1993-1994</c:v>
                </c:pt>
                <c:pt idx="4">
                  <c:v>1995-1996</c:v>
                </c:pt>
                <c:pt idx="5">
                  <c:v>1997-1998</c:v>
                </c:pt>
                <c:pt idx="6">
                  <c:v>1999-2000</c:v>
                </c:pt>
                <c:pt idx="7">
                  <c:v>2001-2002</c:v>
                </c:pt>
                <c:pt idx="8">
                  <c:v>2003-2004</c:v>
                </c:pt>
                <c:pt idx="9">
                  <c:v>2005-2006</c:v>
                </c:pt>
                <c:pt idx="10">
                  <c:v>2007-2008</c:v>
                </c:pt>
                <c:pt idx="11">
                  <c:v>2009-2010</c:v>
                </c:pt>
                <c:pt idx="12">
                  <c:v>2011-2012</c:v>
                </c:pt>
                <c:pt idx="13">
                  <c:v>2013-2014</c:v>
                </c:pt>
                <c:pt idx="14">
                  <c:v>2015-2016</c:v>
                </c:pt>
                <c:pt idx="15">
                  <c:v>2017-2018</c:v>
                </c:pt>
              </c:strCache>
            </c:strRef>
          </c:cat>
          <c:val>
            <c:numRef>
              <c:f>Sheet1!$I$16:$X$16</c:f>
              <c:numCache>
                <c:formatCode>General</c:formatCode>
                <c:ptCount val="16"/>
                <c:pt idx="0">
                  <c:v>10.199999999999999</c:v>
                </c:pt>
                <c:pt idx="1">
                  <c:v>10.199999999999999</c:v>
                </c:pt>
                <c:pt idx="2">
                  <c:v>10.199999999999999</c:v>
                </c:pt>
                <c:pt idx="3">
                  <c:v>10.199999999999999</c:v>
                </c:pt>
                <c:pt idx="6">
                  <c:v>14</c:v>
                </c:pt>
                <c:pt idx="7">
                  <c:v>16.399999999999999</c:v>
                </c:pt>
                <c:pt idx="8">
                  <c:v>18.2</c:v>
                </c:pt>
                <c:pt idx="9">
                  <c:v>15.9</c:v>
                </c:pt>
                <c:pt idx="10">
                  <c:v>17.7</c:v>
                </c:pt>
                <c:pt idx="11">
                  <c:v>18.600000000000001</c:v>
                </c:pt>
                <c:pt idx="12">
                  <c:v>16.7</c:v>
                </c:pt>
                <c:pt idx="13">
                  <c:v>17.2</c:v>
                </c:pt>
                <c:pt idx="14">
                  <c:v>19.100000000000001</c:v>
                </c:pt>
              </c:numCache>
            </c:numRef>
          </c:val>
          <c:smooth val="0"/>
          <c:extLst>
            <c:ext xmlns:c16="http://schemas.microsoft.com/office/drawing/2014/chart" uri="{C3380CC4-5D6E-409C-BE32-E72D297353CC}">
              <c16:uniqueId val="{00000007-FBA4-44A3-9F4D-213756E2F993}"/>
            </c:ext>
          </c:extLst>
        </c:ser>
        <c:dLbls>
          <c:dLblPos val="t"/>
          <c:showLegendKey val="0"/>
          <c:showVal val="1"/>
          <c:showCatName val="0"/>
          <c:showSerName val="0"/>
          <c:showPercent val="0"/>
          <c:showBubbleSize val="0"/>
        </c:dLbls>
        <c:marker val="1"/>
        <c:smooth val="0"/>
        <c:axId val="1847404079"/>
        <c:axId val="1755876623"/>
      </c:lineChart>
      <c:catAx>
        <c:axId val="184740407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5876623"/>
        <c:crosses val="autoZero"/>
        <c:auto val="1"/>
        <c:lblAlgn val="ctr"/>
        <c:lblOffset val="100"/>
        <c:noMultiLvlLbl val="0"/>
      </c:catAx>
      <c:valAx>
        <c:axId val="1755876623"/>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Obesity Rate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74040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r>
              <a:rPr lang="en-US" b="1" dirty="0"/>
              <a:t>Figure 7</a:t>
            </a:r>
          </a:p>
          <a:p>
            <a:pPr algn="l">
              <a:defRPr/>
            </a:pPr>
            <a:r>
              <a:rPr lang="en-US" i="1" dirty="0"/>
              <a:t>Childhood</a:t>
            </a:r>
            <a:r>
              <a:rPr lang="en-US" i="1" baseline="0" dirty="0"/>
              <a:t> Obesity Rates</a:t>
            </a:r>
            <a:endParaRPr lang="en-US" i="1" dirty="0"/>
          </a:p>
        </c:rich>
      </c:tx>
      <c:layout>
        <c:manualLayout>
          <c:xMode val="edge"/>
          <c:yMode val="edge"/>
          <c:x val="3.4454252956514643E-2"/>
          <c:y val="2.7777644119234113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tx2">
                  <a:lumMod val="75000"/>
                </a:schemeClr>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Sheet1!$A$23:$L$23</c:f>
              <c:numCache>
                <c:formatCode>General</c:formatCode>
                <c:ptCount val="12"/>
                <c:pt idx="0">
                  <c:v>0</c:v>
                </c:pt>
                <c:pt idx="1">
                  <c:v>5</c:v>
                </c:pt>
                <c:pt idx="2">
                  <c:v>17</c:v>
                </c:pt>
                <c:pt idx="3">
                  <c:v>28</c:v>
                </c:pt>
                <c:pt idx="4">
                  <c:v>30</c:v>
                </c:pt>
                <c:pt idx="5">
                  <c:v>32</c:v>
                </c:pt>
                <c:pt idx="6">
                  <c:v>34</c:v>
                </c:pt>
                <c:pt idx="7">
                  <c:v>36</c:v>
                </c:pt>
                <c:pt idx="8">
                  <c:v>38</c:v>
                </c:pt>
                <c:pt idx="9">
                  <c:v>40</c:v>
                </c:pt>
                <c:pt idx="10">
                  <c:v>42</c:v>
                </c:pt>
                <c:pt idx="11">
                  <c:v>44</c:v>
                </c:pt>
              </c:numCache>
            </c:numRef>
          </c:xVal>
          <c:yVal>
            <c:numRef>
              <c:f>Sheet1!$A$24:$L$24</c:f>
              <c:numCache>
                <c:formatCode>General</c:formatCode>
                <c:ptCount val="12"/>
                <c:pt idx="0">
                  <c:v>5.2</c:v>
                </c:pt>
                <c:pt idx="1">
                  <c:v>5.5</c:v>
                </c:pt>
                <c:pt idx="2">
                  <c:v>10</c:v>
                </c:pt>
                <c:pt idx="3">
                  <c:v>13.9</c:v>
                </c:pt>
                <c:pt idx="4">
                  <c:v>15.4</c:v>
                </c:pt>
                <c:pt idx="5">
                  <c:v>17.100000000000001</c:v>
                </c:pt>
                <c:pt idx="6">
                  <c:v>15.4</c:v>
                </c:pt>
                <c:pt idx="7">
                  <c:v>16.8</c:v>
                </c:pt>
                <c:pt idx="8">
                  <c:v>16.899999999999999</c:v>
                </c:pt>
                <c:pt idx="9">
                  <c:v>16.899999999999999</c:v>
                </c:pt>
                <c:pt idx="10">
                  <c:v>17.2</c:v>
                </c:pt>
                <c:pt idx="11">
                  <c:v>18.5</c:v>
                </c:pt>
              </c:numCache>
            </c:numRef>
          </c:yVal>
          <c:smooth val="0"/>
          <c:extLst>
            <c:ext xmlns:c16="http://schemas.microsoft.com/office/drawing/2014/chart" uri="{C3380CC4-5D6E-409C-BE32-E72D297353CC}">
              <c16:uniqueId val="{00000000-3DCF-4EED-947E-822A2891BAE2}"/>
            </c:ext>
          </c:extLst>
        </c:ser>
        <c:dLbls>
          <c:dLblPos val="t"/>
          <c:showLegendKey val="0"/>
          <c:showVal val="1"/>
          <c:showCatName val="0"/>
          <c:showSerName val="0"/>
          <c:showPercent val="0"/>
          <c:showBubbleSize val="0"/>
        </c:dLbls>
        <c:axId val="1285896479"/>
        <c:axId val="883906959"/>
      </c:scatterChart>
      <c:valAx>
        <c:axId val="1285896479"/>
        <c:scaling>
          <c:orientation val="minMax"/>
          <c:max val="4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Years since 1971</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3906959"/>
        <c:crosses val="autoZero"/>
        <c:crossBetween val="midCat"/>
      </c:valAx>
      <c:valAx>
        <c:axId val="883906959"/>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Percentage of Obese Children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589647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292BD7-4DD8-4A6B-994A-9388165928DF}" type="datetimeFigureOut">
              <a:rPr lang="en-US" smtClean="0"/>
              <a:t>10/25/2020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9FD4BB-A899-4600-A8B9-46FC0DB154ED}" type="slidenum">
              <a:rPr lang="en-US" smtClean="0"/>
              <a:t>‹#›</a:t>
            </a:fld>
            <a:endParaRPr lang="en-US"/>
          </a:p>
        </p:txBody>
      </p:sp>
    </p:spTree>
    <p:extLst>
      <p:ext uri="{BB962C8B-B14F-4D97-AF65-F5344CB8AC3E}">
        <p14:creationId xmlns:p14="http://schemas.microsoft.com/office/powerpoint/2010/main" val="2965711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a:t>
            </a:r>
            <a:r>
              <a:rPr lang="en-US" i="1" dirty="0"/>
              <a:t>National Health and Nutrition Examination Survey. </a:t>
            </a:r>
            <a:r>
              <a:rPr lang="en-US" i="0" dirty="0"/>
              <a:t>It began a survey starting in 1971, originally taking place over several years. The first round was 1971-1974, then 1976-1980, and 1988-1994. Starting in 1999, the Division of Health and Nutrition Surveys within the CDC started conducting interviews annual, with results being compiled and published biennially. There are many factors that contribute to the obesity rate more than tripling since 1971. Anderson and Butcher reviewed the changes in an article called </a:t>
            </a:r>
            <a:r>
              <a:rPr lang="en-US" i="1" dirty="0"/>
              <a:t>Reading, Writing, and Refreshments: Are School Finances Contributing to Children’s Obesity?</a:t>
            </a:r>
            <a:r>
              <a:rPr lang="en-US" i="0" dirty="0"/>
              <a:t> in 2006. They examined the decline in physical education available in school, as well as the increasing availability of soft drinks and snack foods. While schools play a role, Davis examined other causes and found in the article </a:t>
            </a:r>
            <a:r>
              <a:rPr lang="en-US" i="1" dirty="0"/>
              <a:t>Racial Disparities in Childhood Obesity: Causes, Consequences, and Solutions</a:t>
            </a:r>
            <a:r>
              <a:rPr lang="en-US" i="0" dirty="0"/>
              <a:t> in 2011, that in additional to school-based causes, there are also neighborhood-based causes and family-based causes. Availability of food options and recreational options has a strong impact on obesity rates, as well as education about health. Looking at the obesity rates over time, in 1971-1974 the rate was 5.2%. By 2016, it was 18.5%. This is an average of 11.9%, giving a standard deviation of 5.0%, which shows a large variation in rate over time. </a:t>
            </a:r>
            <a:endParaRPr lang="en-US" dirty="0"/>
          </a:p>
        </p:txBody>
      </p:sp>
      <p:sp>
        <p:nvSpPr>
          <p:cNvPr id="4" name="Slide Number Placeholder 3"/>
          <p:cNvSpPr>
            <a:spLocks noGrp="1"/>
          </p:cNvSpPr>
          <p:nvPr>
            <p:ph type="sldNum" sz="quarter" idx="5"/>
          </p:nvPr>
        </p:nvSpPr>
        <p:spPr/>
        <p:txBody>
          <a:bodyPr/>
          <a:lstStyle/>
          <a:p>
            <a:fld id="{089FD4BB-A899-4600-A8B9-46FC0DB154ED}" type="slidenum">
              <a:rPr lang="en-US" smtClean="0"/>
              <a:t>2</a:t>
            </a:fld>
            <a:endParaRPr lang="en-US"/>
          </a:p>
        </p:txBody>
      </p:sp>
    </p:spTree>
    <p:extLst>
      <p:ext uri="{BB962C8B-B14F-4D97-AF65-F5344CB8AC3E}">
        <p14:creationId xmlns:p14="http://schemas.microsoft.com/office/powerpoint/2010/main" val="3665155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rates for boys and girls who are obese is relatively similar over time. The axis of the graph is limited to 25% to aid in viewing the data differences, so does provide a zoomed in view. Prior to 1999, the rates for boys and girls were almost identical. Since 1999, there is more variation, but the average in girls is 11.6% and in boys is 12.3%, which isn’t a significant difference. In a 2008 study by Sharma &amp; Ickes, they found that “overweight boys were significantly less active than those who were non-overweight. However no significant differences were found between overweight and non-overweight girls.” Having access to physical activity is an important part of everyone’s health but does seem to impact boys more than girls. Hiatt et al. found in a 2007 study that for girls, there was a correlation between socioeconomic status and obesity that was more pronounced in minorities. The main factors in obesity for boys and girls do appear to be different, but both genders are impacted by lack of physical recreation options and socioeconomic disadvantages which limit access to healthy food and education.</a:t>
            </a:r>
          </a:p>
        </p:txBody>
      </p:sp>
      <p:sp>
        <p:nvSpPr>
          <p:cNvPr id="4" name="Slide Number Placeholder 3"/>
          <p:cNvSpPr>
            <a:spLocks noGrp="1"/>
          </p:cNvSpPr>
          <p:nvPr>
            <p:ph type="sldNum" sz="quarter" idx="5"/>
          </p:nvPr>
        </p:nvSpPr>
        <p:spPr/>
        <p:txBody>
          <a:bodyPr/>
          <a:lstStyle/>
          <a:p>
            <a:fld id="{089FD4BB-A899-4600-A8B9-46FC0DB154ED}" type="slidenum">
              <a:rPr lang="en-US" smtClean="0"/>
              <a:t>3</a:t>
            </a:fld>
            <a:endParaRPr lang="en-US"/>
          </a:p>
        </p:txBody>
      </p:sp>
    </p:spTree>
    <p:extLst>
      <p:ext uri="{BB962C8B-B14F-4D97-AF65-F5344CB8AC3E}">
        <p14:creationId xmlns:p14="http://schemas.microsoft.com/office/powerpoint/2010/main" val="1492855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graphs are also zoomed in to 25% to allow easier viewing. Figure 3 shows the obesity rates in girls by age. Prior to school starting for children, the obesity rate does appear to be lower. Children age 2-5 have the lowest rates, which were trending down for about a decade up until 2013. For girls, this is an average of 8.6%. In girls 6-11, the average rate jumps to 12.0% and 12-19-year-olds are slightly higher with an average of 12.7%. Figure 4 shows rates for boys by age. Rates are more variable for boys than girls, although have a similar trending pattern of the older children are, the higher the rate of obesity. Similar to the female rates, boys age 6-11 and 12-19 have a very similar trending pattern (see averages and standard deviation). Ages 2-5 children have a very similar average, 8.6% for girls and 8.3% for boys, but the standard of deviation for boys is 3.5 vs 2.7. Ages 6-19, male rates are higher at 13.4% and 13.3% with higher standards of deviation of 5.9 and 6, vs female rates of 12.0% and 12.7% with standards of deviation of 5.0 and 5.8.</a:t>
            </a:r>
          </a:p>
        </p:txBody>
      </p:sp>
      <p:sp>
        <p:nvSpPr>
          <p:cNvPr id="4" name="Slide Number Placeholder 3"/>
          <p:cNvSpPr>
            <a:spLocks noGrp="1"/>
          </p:cNvSpPr>
          <p:nvPr>
            <p:ph type="sldNum" sz="quarter" idx="5"/>
          </p:nvPr>
        </p:nvSpPr>
        <p:spPr/>
        <p:txBody>
          <a:bodyPr/>
          <a:lstStyle/>
          <a:p>
            <a:fld id="{089FD4BB-A899-4600-A8B9-46FC0DB154ED}" type="slidenum">
              <a:rPr lang="en-US" smtClean="0"/>
              <a:t>4</a:t>
            </a:fld>
            <a:endParaRPr lang="en-US"/>
          </a:p>
        </p:txBody>
      </p:sp>
    </p:spTree>
    <p:extLst>
      <p:ext uri="{BB962C8B-B14F-4D97-AF65-F5344CB8AC3E}">
        <p14:creationId xmlns:p14="http://schemas.microsoft.com/office/powerpoint/2010/main" val="3100473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Race is an important factor when looking at obesity rates. The </a:t>
            </a:r>
            <a:r>
              <a:rPr lang="en-US" i="1" dirty="0"/>
              <a:t>National Health and Nutrition Examination Survey</a:t>
            </a:r>
            <a:r>
              <a:rPr lang="en-US" i="0" dirty="0"/>
              <a:t> included racial information starting in 1999 but did not specify Asian as a race until 2011, so the data is more limited. The rates for Black and Hispanic children are at an average of 20.3% and 21.3% respectively, while rates for white and Asian children are at 14.2% and 9.4% respectively. There are a number of reasons why the rates are higher for minority children, including points discussed by Anderson and Butcher that include schools putting vending machines to help supplement budgets which is more popular in lower income areas, as well as schools will limit electives to try to boost test scores in core classes. According to Davis, “One study found that schools with a high minority population reported offering significantly fewer minutes of P.E. class per week as compared to schools with a high white population” (2006). They also go on to state, “Food availability varies greatly between neighborhoods along both socioeconomic and racial lines” (2006). More minority children receive subsidized lunches which often lack nutrients and are very high in sodium and can supplement their food by using vending machines. Neighborhoods with higher minority populations have more fast-food restaurants than predominantly white neighborhoods. Education and options for healthier eating and habits are fundamentally not provided to minority children in the same way they are provided to white children. </a:t>
            </a:r>
            <a:endParaRPr lang="en-US" dirty="0"/>
          </a:p>
        </p:txBody>
      </p:sp>
      <p:sp>
        <p:nvSpPr>
          <p:cNvPr id="4" name="Slide Number Placeholder 3"/>
          <p:cNvSpPr>
            <a:spLocks noGrp="1"/>
          </p:cNvSpPr>
          <p:nvPr>
            <p:ph type="sldNum" sz="quarter" idx="5"/>
          </p:nvPr>
        </p:nvSpPr>
        <p:spPr/>
        <p:txBody>
          <a:bodyPr/>
          <a:lstStyle/>
          <a:p>
            <a:fld id="{089FD4BB-A899-4600-A8B9-46FC0DB154ED}" type="slidenum">
              <a:rPr lang="en-US" smtClean="0"/>
              <a:t>5</a:t>
            </a:fld>
            <a:endParaRPr lang="en-US"/>
          </a:p>
        </p:txBody>
      </p:sp>
    </p:spTree>
    <p:extLst>
      <p:ext uri="{BB962C8B-B14F-4D97-AF65-F5344CB8AC3E}">
        <p14:creationId xmlns:p14="http://schemas.microsoft.com/office/powerpoint/2010/main" val="3730692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look at long term-consequences of childhood obesity. Health issues such as heart disease and diabetes are prevalent among people with high BMIs and being obese as a child increases the risk of being obese as an adult. In children, boys tend to have higher rates of obesity, while men are lower than women overall. Obesity rates in men are rising more dramatically than in women. The rise in adults is 22.8% for men, while boys have risen 8.9%. Rise for women is 16.5% while it is 8% in girls. Adult female average is higher, but with lower standard deviation, so the increase is not as high as adult male obesity is. Conversely, for boys, the average obesity rate is higher than girls with a slightly larger standard of deviation. </a:t>
            </a:r>
          </a:p>
        </p:txBody>
      </p:sp>
      <p:sp>
        <p:nvSpPr>
          <p:cNvPr id="4" name="Slide Number Placeholder 3"/>
          <p:cNvSpPr>
            <a:spLocks noGrp="1"/>
          </p:cNvSpPr>
          <p:nvPr>
            <p:ph type="sldNum" sz="quarter" idx="5"/>
          </p:nvPr>
        </p:nvSpPr>
        <p:spPr/>
        <p:txBody>
          <a:bodyPr/>
          <a:lstStyle/>
          <a:p>
            <a:fld id="{089FD4BB-A899-4600-A8B9-46FC0DB154ED}" type="slidenum">
              <a:rPr lang="en-US" smtClean="0"/>
              <a:t>6</a:t>
            </a:fld>
            <a:endParaRPr lang="en-US"/>
          </a:p>
        </p:txBody>
      </p:sp>
    </p:spTree>
    <p:extLst>
      <p:ext uri="{BB962C8B-B14F-4D97-AF65-F5344CB8AC3E}">
        <p14:creationId xmlns:p14="http://schemas.microsoft.com/office/powerpoint/2010/main" val="3554024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When examining whether there has been a significant change in obesity rates over time, we can use an ANOVA table to examine the simple linear regression of the data, with x being the number of years since 1971 when the surveys began and y being the percentage of obese children. </a:t>
                </a:r>
                <a:r>
                  <a:rPr lang="en-US" sz="1800" dirty="0">
                    <a:effectLst/>
                    <a:latin typeface="Calibri" panose="020F0502020204030204" pitchFamily="34" charset="0"/>
                    <a:ea typeface="Times New Roman" panose="02020603050405020304" pitchFamily="18" charset="0"/>
                  </a:rPr>
                  <a:t>The </a:t>
                </a:r>
                <a:r>
                  <a:rPr lang="en-US" sz="1800" i="1" dirty="0">
                    <a:effectLst/>
                    <a:latin typeface="Calibri" panose="020F0502020204030204" pitchFamily="34" charset="0"/>
                    <a:ea typeface="Times New Roman" panose="02020603050405020304" pitchFamily="18" charset="0"/>
                  </a:rPr>
                  <a:t>f</a:t>
                </a:r>
                <a:r>
                  <a:rPr lang="en-US" sz="1800" dirty="0">
                    <a:effectLst/>
                    <a:latin typeface="Calibri" panose="020F0502020204030204" pitchFamily="34" charset="0"/>
                    <a:ea typeface="Times New Roman" panose="02020603050405020304" pitchFamily="18" charset="0"/>
                  </a:rPr>
                  <a:t>-value of 273.69 would yield a </a:t>
                </a:r>
                <a:r>
                  <a:rPr lang="en-US" sz="1800" i="1" dirty="0">
                    <a:effectLst/>
                    <a:latin typeface="Calibri" panose="020F0502020204030204" pitchFamily="34" charset="0"/>
                    <a:ea typeface="Times New Roman" panose="02020603050405020304" pitchFamily="18" charset="0"/>
                  </a:rPr>
                  <a:t>p</a:t>
                </a:r>
                <a:r>
                  <a:rPr lang="en-US" sz="1800" dirty="0">
                    <a:effectLst/>
                    <a:latin typeface="Calibri" panose="020F0502020204030204" pitchFamily="34" charset="0"/>
                    <a:ea typeface="Times New Roman" panose="02020603050405020304" pitchFamily="18" charset="0"/>
                  </a:rPr>
                  <a:t>-value of approximately 0, so it would be rejected at any level of significance, meaning that we would reject the null hypothesis that the obesity rate is unchanged and accept that </a:t>
                </a:r>
                <a14:m>
                  <m:oMath xmlns:m="http://schemas.openxmlformats.org/officeDocument/2006/math">
                    <m:sSub>
                      <m:sSubPr>
                        <m:ctrlPr>
                          <a:rPr lang="en-US"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𝛽</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1</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≠0</m:t>
                    </m:r>
                  </m:oMath>
                </a14:m>
                <a:r>
                  <a:rPr lang="en-US" sz="180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Calibri" panose="020F0502020204030204" pitchFamily="34" charset="0"/>
                  </a:rPr>
                  <a:t>The equation for the linear regression model is </a:t>
                </a:r>
                <a14:m>
                  <m:oMath xmlns:m="http://schemas.openxmlformats.org/officeDocument/2006/math">
                    <m:r>
                      <a:rPr lang="en-US" sz="1800" i="1">
                        <a:effectLst/>
                        <a:latin typeface="Cambria Math" panose="02040503050406030204" pitchFamily="18" charset="0"/>
                        <a:ea typeface="Calibri" panose="020F0502020204030204" pitchFamily="34" charset="0"/>
                        <a:cs typeface="Calibri" panose="020F0502020204030204" pitchFamily="34" charset="0"/>
                      </a:rPr>
                      <m:t>𝑦</m:t>
                    </m:r>
                    <m:r>
                      <a:rPr lang="en-US" sz="1800" i="1">
                        <a:effectLst/>
                        <a:latin typeface="Cambria Math" panose="02040503050406030204" pitchFamily="18" charset="0"/>
                        <a:ea typeface="Calibri" panose="020F0502020204030204" pitchFamily="34" charset="0"/>
                        <a:cs typeface="Calibri" panose="020F0502020204030204" pitchFamily="34" charset="0"/>
                      </a:rPr>
                      <m:t>=4.910+0.318</m:t>
                    </m:r>
                    <m:r>
                      <a:rPr lang="en-US" sz="1800" i="1">
                        <a:effectLst/>
                        <a:latin typeface="Cambria Math" panose="02040503050406030204" pitchFamily="18" charset="0"/>
                        <a:ea typeface="Calibri" panose="020F0502020204030204" pitchFamily="34" charset="0"/>
                        <a:cs typeface="Calibri" panose="020F0502020204030204" pitchFamily="34" charset="0"/>
                      </a:rPr>
                      <m:t>𝑥</m:t>
                    </m:r>
                  </m:oMath>
                </a14:m>
                <a:r>
                  <a:rPr lang="en-US" sz="1800" dirty="0">
                    <a:effectLst/>
                    <a:latin typeface="Calibri" panose="020F0502020204030204" pitchFamily="34" charset="0"/>
                    <a:ea typeface="Times New Roman" panose="02020603050405020304" pitchFamily="18" charset="0"/>
                  </a:rPr>
                  <a:t>, which describes a positive correlation between years since 1971 and the obesity rate in children with </a:t>
                </a:r>
                <a14:m>
                  <m:oMath xmlns:m="http://schemas.openxmlformats.org/officeDocument/2006/math">
                    <m:sSub>
                      <m:sSubPr>
                        <m:ctrlPr>
                          <a:rPr lang="en-US"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𝛽</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1</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=0.318</m:t>
                    </m:r>
                  </m:oMath>
                </a14:m>
                <a:r>
                  <a:rPr lang="en-US" sz="1800" dirty="0">
                    <a:effectLst/>
                    <a:latin typeface="Calibri" panose="020F0502020204030204" pitchFamily="34" charset="0"/>
                    <a:ea typeface="Times New Roman" panose="02020603050405020304" pitchFamily="18" charset="0"/>
                  </a:rPr>
                  <a:t>. The coefficient of determination for this model is </a:t>
                </a:r>
                <a14:m>
                  <m:oMath xmlns:m="http://schemas.openxmlformats.org/officeDocument/2006/math">
                    <m:sSup>
                      <m:sSupPr>
                        <m:ctrlPr>
                          <a:rPr lang="en-US" i="1">
                            <a:effectLst/>
                            <a:latin typeface="Cambria Math" panose="02040503050406030204" pitchFamily="18" charset="0"/>
                            <a:ea typeface="Times New Roman" panose="02020603050405020304" pitchFamily="18" charset="0"/>
                            <a:cs typeface="Calibri" panose="020F0502020204030204" pitchFamily="34" charset="0"/>
                          </a:rPr>
                        </m:ctrlPr>
                      </m:sSup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𝑟</m:t>
                        </m:r>
                      </m:e>
                      <m:sup>
                        <m:r>
                          <a:rPr lang="en-US" sz="1800" i="1">
                            <a:effectLst/>
                            <a:latin typeface="Cambria Math" panose="02040503050406030204" pitchFamily="18" charset="0"/>
                            <a:ea typeface="Times New Roman" panose="02020603050405020304" pitchFamily="18" charset="0"/>
                            <a:cs typeface="Calibri" panose="020F0502020204030204" pitchFamily="34" charset="0"/>
                          </a:rPr>
                          <m:t>2</m:t>
                        </m:r>
                      </m:sup>
                    </m:sSup>
                    <m:r>
                      <a:rPr lang="en-US" sz="1800" i="1">
                        <a:effectLst/>
                        <a:latin typeface="Cambria Math" panose="02040503050406030204" pitchFamily="18" charset="0"/>
                        <a:ea typeface="Times New Roman" panose="02020603050405020304" pitchFamily="18" charset="0"/>
                        <a:cs typeface="Calibri" panose="020F0502020204030204" pitchFamily="34" charset="0"/>
                      </a:rPr>
                      <m:t>=.9647</m:t>
                    </m:r>
                  </m:oMath>
                </a14:m>
                <a:r>
                  <a:rPr lang="en-US" sz="1800" dirty="0">
                    <a:effectLst/>
                    <a:latin typeface="Calibri" panose="020F0502020204030204" pitchFamily="34" charset="0"/>
                    <a:ea typeface="Times New Roman" panose="02020603050405020304" pitchFamily="18" charset="0"/>
                  </a:rPr>
                  <a:t>, so 96.47% of the variation in obesity rate over time would be explained by the simple linear regression model.</a:t>
                </a:r>
                <a:r>
                  <a:rPr lang="en-US" sz="1800" baseline="0" dirty="0">
                    <a:effectLst/>
                    <a:latin typeface="Calibri" panose="020F0502020204030204" pitchFamily="34" charset="0"/>
                    <a:ea typeface="Times New Roman" panose="02020603050405020304" pitchFamily="18" charset="0"/>
                  </a:rPr>
                  <a:t> </a:t>
                </a:r>
                <a:endParaRPr lang="en-US" dirty="0"/>
              </a:p>
            </p:txBody>
          </p:sp>
        </mc:Choice>
        <mc:Fallback xmlns="">
          <p:sp>
            <p:nvSpPr>
              <p:cNvPr id="3" name="Notes Placeholder 2"/>
              <p:cNvSpPr>
                <a:spLocks noGrp="1"/>
              </p:cNvSpPr>
              <p:nvPr>
                <p:ph type="body" idx="1"/>
              </p:nvPr>
            </p:nvSpPr>
            <p:spPr/>
            <p:txBody>
              <a:bodyPr/>
              <a:lstStyle/>
              <a:p>
                <a:r>
                  <a:rPr lang="en-US" dirty="0"/>
                  <a:t>When examining whether there has been a significant change in obesity rates over time, we can use an ANOVA table to examine the simple linear regression of the data, with x being the number of years since 1971 when the surveys began and y being the percentage of obese children. </a:t>
                </a:r>
                <a:r>
                  <a:rPr lang="en-US" sz="1800" dirty="0">
                    <a:effectLst/>
                    <a:latin typeface="Calibri" panose="020F0502020204030204" pitchFamily="34" charset="0"/>
                    <a:ea typeface="Times New Roman" panose="02020603050405020304" pitchFamily="18" charset="0"/>
                  </a:rPr>
                  <a:t>The </a:t>
                </a:r>
                <a:r>
                  <a:rPr lang="en-US" sz="1800" i="1" dirty="0">
                    <a:effectLst/>
                    <a:latin typeface="Calibri" panose="020F0502020204030204" pitchFamily="34" charset="0"/>
                    <a:ea typeface="Times New Roman" panose="02020603050405020304" pitchFamily="18" charset="0"/>
                  </a:rPr>
                  <a:t>f</a:t>
                </a:r>
                <a:r>
                  <a:rPr lang="en-US" sz="1800" dirty="0">
                    <a:effectLst/>
                    <a:latin typeface="Calibri" panose="020F0502020204030204" pitchFamily="34" charset="0"/>
                    <a:ea typeface="Times New Roman" panose="02020603050405020304" pitchFamily="18" charset="0"/>
                  </a:rPr>
                  <a:t>-value of 273.69 would yield a </a:t>
                </a:r>
                <a:r>
                  <a:rPr lang="en-US" sz="1800" i="1" dirty="0">
                    <a:effectLst/>
                    <a:latin typeface="Calibri" panose="020F0502020204030204" pitchFamily="34" charset="0"/>
                    <a:ea typeface="Times New Roman" panose="02020603050405020304" pitchFamily="18" charset="0"/>
                  </a:rPr>
                  <a:t>p</a:t>
                </a:r>
                <a:r>
                  <a:rPr lang="en-US" sz="1800" dirty="0">
                    <a:effectLst/>
                    <a:latin typeface="Calibri" panose="020F0502020204030204" pitchFamily="34" charset="0"/>
                    <a:ea typeface="Times New Roman" panose="02020603050405020304" pitchFamily="18" charset="0"/>
                  </a:rPr>
                  <a:t>-value of approximately 0, so it would be rejected at any level of significance, meaning that we would reject the null hypothesis that the obesity rate is unchanged and accept that </a:t>
                </a:r>
                <a:r>
                  <a:rPr lang="en-US" sz="1800" i="0">
                    <a:effectLst/>
                    <a:latin typeface="Cambria Math" panose="02040503050406030204" pitchFamily="18" charset="0"/>
                    <a:ea typeface="Times New Roman" panose="02020603050405020304" pitchFamily="18" charset="0"/>
                    <a:cs typeface="Calibri" panose="020F0502020204030204" pitchFamily="34" charset="0"/>
                  </a:rPr>
                  <a:t>𝛽_1≠0</a:t>
                </a:r>
                <a:r>
                  <a:rPr lang="en-US" sz="180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Calibri" panose="020F0502020204030204" pitchFamily="34" charset="0"/>
                  </a:rPr>
                  <a:t>The equation for the linear regression model is </a:t>
                </a:r>
                <a:r>
                  <a:rPr lang="en-US" sz="1800" i="0">
                    <a:effectLst/>
                    <a:latin typeface="Cambria Math" panose="02040503050406030204" pitchFamily="18" charset="0"/>
                    <a:ea typeface="Calibri" panose="020F0502020204030204" pitchFamily="34" charset="0"/>
                    <a:cs typeface="Calibri" panose="020F0502020204030204" pitchFamily="34" charset="0"/>
                  </a:rPr>
                  <a:t>𝑦=4.910+0.318𝑥</a:t>
                </a:r>
                <a:r>
                  <a:rPr lang="en-US" sz="1800" dirty="0">
                    <a:effectLst/>
                    <a:latin typeface="Calibri" panose="020F0502020204030204" pitchFamily="34" charset="0"/>
                    <a:ea typeface="Times New Roman" panose="02020603050405020304" pitchFamily="18" charset="0"/>
                  </a:rPr>
                  <a:t>, which describes a positive correlation between years since 1971 and the obesity rate in children with </a:t>
                </a:r>
                <a:r>
                  <a:rPr lang="en-US" sz="1800" i="0">
                    <a:effectLst/>
                    <a:latin typeface="Cambria Math" panose="02040503050406030204" pitchFamily="18" charset="0"/>
                    <a:ea typeface="Times New Roman" panose="02020603050405020304" pitchFamily="18" charset="0"/>
                    <a:cs typeface="Calibri" panose="020F0502020204030204" pitchFamily="34" charset="0"/>
                  </a:rPr>
                  <a:t>𝛽_1=0.318</a:t>
                </a:r>
                <a:r>
                  <a:rPr lang="en-US" sz="1800" dirty="0">
                    <a:effectLst/>
                    <a:latin typeface="Calibri" panose="020F0502020204030204" pitchFamily="34" charset="0"/>
                    <a:ea typeface="Times New Roman" panose="02020603050405020304" pitchFamily="18" charset="0"/>
                  </a:rPr>
                  <a:t>. The coefficient of determination for this model is </a:t>
                </a:r>
                <a:r>
                  <a:rPr lang="en-US" sz="1800" i="0">
                    <a:effectLst/>
                    <a:latin typeface="Cambria Math" panose="02040503050406030204" pitchFamily="18" charset="0"/>
                    <a:ea typeface="Times New Roman" panose="02020603050405020304" pitchFamily="18" charset="0"/>
                    <a:cs typeface="Calibri" panose="020F0502020204030204" pitchFamily="34" charset="0"/>
                  </a:rPr>
                  <a:t>𝑟^2=.9647</a:t>
                </a:r>
                <a:r>
                  <a:rPr lang="en-US" sz="1800" dirty="0">
                    <a:effectLst/>
                    <a:latin typeface="Calibri" panose="020F0502020204030204" pitchFamily="34" charset="0"/>
                    <a:ea typeface="Times New Roman" panose="02020603050405020304" pitchFamily="18" charset="0"/>
                  </a:rPr>
                  <a:t>, so 96.47% of the variation in obesity rate over time would be explained by the simple linear regression model.</a:t>
                </a:r>
                <a:r>
                  <a:rPr lang="en-US" sz="1800" baseline="0" dirty="0">
                    <a:effectLst/>
                    <a:latin typeface="Calibri" panose="020F0502020204030204" pitchFamily="34" charset="0"/>
                    <a:ea typeface="Times New Roman" panose="02020603050405020304" pitchFamily="18" charset="0"/>
                  </a:rPr>
                  <a:t> </a:t>
                </a:r>
                <a:endParaRPr lang="en-US" dirty="0"/>
              </a:p>
            </p:txBody>
          </p:sp>
        </mc:Fallback>
      </mc:AlternateContent>
      <p:sp>
        <p:nvSpPr>
          <p:cNvPr id="4" name="Slide Number Placeholder 3"/>
          <p:cNvSpPr>
            <a:spLocks noGrp="1"/>
          </p:cNvSpPr>
          <p:nvPr>
            <p:ph type="sldNum" sz="quarter" idx="5"/>
          </p:nvPr>
        </p:nvSpPr>
        <p:spPr/>
        <p:txBody>
          <a:bodyPr/>
          <a:lstStyle/>
          <a:p>
            <a:fld id="{089FD4BB-A899-4600-A8B9-46FC0DB154ED}" type="slidenum">
              <a:rPr lang="en-US" smtClean="0"/>
              <a:t>7</a:t>
            </a:fld>
            <a:endParaRPr lang="en-US"/>
          </a:p>
        </p:txBody>
      </p:sp>
    </p:spTree>
    <p:extLst>
      <p:ext uri="{BB962C8B-B14F-4D97-AF65-F5344CB8AC3E}">
        <p14:creationId xmlns:p14="http://schemas.microsoft.com/office/powerpoint/2010/main" val="3949427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Adult obesity rates have been consistently about double those of children, making it very important to provide healthier options and activities for children regardless of socioeconomic status, as well as provide education about healthy choices. Hiatt et al. states, “Today’s children are growing up in an environment filled with fast food, sugary beverages, heavily processed food, a barrage of advertisements, a paucity of opportunities for exercise, and media images of impossible slimness and muscularity” (2007). Children are being harmed by today’s societal standards, and it affects every aspect of their lives from their education and mental health, to shorter life spans and a myriad of potential health issues. Depression, low self-esteem, type 2 diabetes, cardiovascular disease, hypertension, Metabolic Syndrome, and nonalcoholic fatty liver disease are several of the potential health issues described by Weinstock in 2007. Real systemic change needs to be created to help children grow into healthy adults.</a:t>
            </a:r>
          </a:p>
        </p:txBody>
      </p:sp>
      <p:sp>
        <p:nvSpPr>
          <p:cNvPr id="4" name="Slide Number Placeholder 3"/>
          <p:cNvSpPr>
            <a:spLocks noGrp="1"/>
          </p:cNvSpPr>
          <p:nvPr>
            <p:ph type="sldNum" sz="quarter" idx="5"/>
          </p:nvPr>
        </p:nvSpPr>
        <p:spPr/>
        <p:txBody>
          <a:bodyPr/>
          <a:lstStyle/>
          <a:p>
            <a:fld id="{089FD4BB-A899-4600-A8B9-46FC0DB154ED}" type="slidenum">
              <a:rPr lang="en-US" smtClean="0"/>
              <a:t>8</a:t>
            </a:fld>
            <a:endParaRPr lang="en-US"/>
          </a:p>
        </p:txBody>
      </p:sp>
    </p:spTree>
    <p:extLst>
      <p:ext uri="{BB962C8B-B14F-4D97-AF65-F5344CB8AC3E}">
        <p14:creationId xmlns:p14="http://schemas.microsoft.com/office/powerpoint/2010/main" val="2122853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25AD7C-8E2A-47BC-971E-88EAC4BD19B3}" type="datetime1">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3BE5F-E286-4FB3-B451-677A2EFFD882}" type="slidenum">
              <a:rPr lang="en-US" smtClean="0"/>
              <a:t>‹#›</a:t>
            </a:fld>
            <a:endParaRPr lang="en-US"/>
          </a:p>
        </p:txBody>
      </p:sp>
    </p:spTree>
    <p:extLst>
      <p:ext uri="{BB962C8B-B14F-4D97-AF65-F5344CB8AC3E}">
        <p14:creationId xmlns:p14="http://schemas.microsoft.com/office/powerpoint/2010/main" val="162119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1945AC-8402-485E-AFD2-FA8DB206C22B}" type="datetime1">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3BE5F-E286-4FB3-B451-677A2EFFD882}" type="slidenum">
              <a:rPr lang="en-US" smtClean="0"/>
              <a:t>‹#›</a:t>
            </a:fld>
            <a:endParaRPr lang="en-US"/>
          </a:p>
        </p:txBody>
      </p:sp>
    </p:spTree>
    <p:extLst>
      <p:ext uri="{BB962C8B-B14F-4D97-AF65-F5344CB8AC3E}">
        <p14:creationId xmlns:p14="http://schemas.microsoft.com/office/powerpoint/2010/main" val="4165303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E839E7-BDC5-4085-A64B-C4767123D4AE}" type="datetime1">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3BE5F-E286-4FB3-B451-677A2EFFD882}" type="slidenum">
              <a:rPr lang="en-US" smtClean="0"/>
              <a:t>‹#›</a:t>
            </a:fld>
            <a:endParaRPr lang="en-US"/>
          </a:p>
        </p:txBody>
      </p:sp>
    </p:spTree>
    <p:extLst>
      <p:ext uri="{BB962C8B-B14F-4D97-AF65-F5344CB8AC3E}">
        <p14:creationId xmlns:p14="http://schemas.microsoft.com/office/powerpoint/2010/main" val="104758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2F5355-ADD5-46B1-8D0E-C3AD7E2DCDDF}" type="datetime1">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3BE5F-E286-4FB3-B451-677A2EFFD882}" type="slidenum">
              <a:rPr lang="en-US" smtClean="0"/>
              <a:t>‹#›</a:t>
            </a:fld>
            <a:endParaRPr lang="en-US"/>
          </a:p>
        </p:txBody>
      </p:sp>
    </p:spTree>
    <p:extLst>
      <p:ext uri="{BB962C8B-B14F-4D97-AF65-F5344CB8AC3E}">
        <p14:creationId xmlns:p14="http://schemas.microsoft.com/office/powerpoint/2010/main" val="2014757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1378EF-621D-4673-915B-30BFCCEAD39A}" type="datetime1">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3BE5F-E286-4FB3-B451-677A2EFFD882}" type="slidenum">
              <a:rPr lang="en-US" smtClean="0"/>
              <a:t>‹#›</a:t>
            </a:fld>
            <a:endParaRPr lang="en-US"/>
          </a:p>
        </p:txBody>
      </p:sp>
    </p:spTree>
    <p:extLst>
      <p:ext uri="{BB962C8B-B14F-4D97-AF65-F5344CB8AC3E}">
        <p14:creationId xmlns:p14="http://schemas.microsoft.com/office/powerpoint/2010/main" val="1778772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0A0A4B-54B3-4A57-B253-C14F5B509361}" type="datetime1">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3BE5F-E286-4FB3-B451-677A2EFFD882}" type="slidenum">
              <a:rPr lang="en-US" smtClean="0"/>
              <a:t>‹#›</a:t>
            </a:fld>
            <a:endParaRPr lang="en-US"/>
          </a:p>
        </p:txBody>
      </p:sp>
    </p:spTree>
    <p:extLst>
      <p:ext uri="{BB962C8B-B14F-4D97-AF65-F5344CB8AC3E}">
        <p14:creationId xmlns:p14="http://schemas.microsoft.com/office/powerpoint/2010/main" val="3139569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ABE7E6-CDB6-4F78-8DB5-2C81E66D5182}" type="datetime1">
              <a:rPr lang="en-US" smtClean="0"/>
              <a:t>10/25/2020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3BE5F-E286-4FB3-B451-677A2EFFD882}" type="slidenum">
              <a:rPr lang="en-US" smtClean="0"/>
              <a:t>‹#›</a:t>
            </a:fld>
            <a:endParaRPr lang="en-US"/>
          </a:p>
        </p:txBody>
      </p:sp>
    </p:spTree>
    <p:extLst>
      <p:ext uri="{BB962C8B-B14F-4D97-AF65-F5344CB8AC3E}">
        <p14:creationId xmlns:p14="http://schemas.microsoft.com/office/powerpoint/2010/main" val="1824710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46AE1C-6943-45E3-AD67-AF92D57DD64E}" type="datetime1">
              <a:rPr lang="en-US" smtClean="0"/>
              <a:t>10/25/2020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3BE5F-E286-4FB3-B451-677A2EFFD882}" type="slidenum">
              <a:rPr lang="en-US" smtClean="0"/>
              <a:t>‹#›</a:t>
            </a:fld>
            <a:endParaRPr lang="en-US"/>
          </a:p>
        </p:txBody>
      </p:sp>
    </p:spTree>
    <p:extLst>
      <p:ext uri="{BB962C8B-B14F-4D97-AF65-F5344CB8AC3E}">
        <p14:creationId xmlns:p14="http://schemas.microsoft.com/office/powerpoint/2010/main" val="3086515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076D4C-47DB-4950-BE47-E6F47F237BDD}" type="datetime1">
              <a:rPr lang="en-US" smtClean="0"/>
              <a:t>10/25/2020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3BE5F-E286-4FB3-B451-677A2EFFD882}" type="slidenum">
              <a:rPr lang="en-US" smtClean="0"/>
              <a:t>‹#›</a:t>
            </a:fld>
            <a:endParaRPr lang="en-US"/>
          </a:p>
        </p:txBody>
      </p:sp>
    </p:spTree>
    <p:extLst>
      <p:ext uri="{BB962C8B-B14F-4D97-AF65-F5344CB8AC3E}">
        <p14:creationId xmlns:p14="http://schemas.microsoft.com/office/powerpoint/2010/main" val="3347924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886108-F5E6-4743-96B8-79306397D04F}" type="datetime1">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3BE5F-E286-4FB3-B451-677A2EFFD882}" type="slidenum">
              <a:rPr lang="en-US" smtClean="0"/>
              <a:t>‹#›</a:t>
            </a:fld>
            <a:endParaRPr lang="en-US"/>
          </a:p>
        </p:txBody>
      </p:sp>
    </p:spTree>
    <p:extLst>
      <p:ext uri="{BB962C8B-B14F-4D97-AF65-F5344CB8AC3E}">
        <p14:creationId xmlns:p14="http://schemas.microsoft.com/office/powerpoint/2010/main" val="3924280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8CC9F7-9CD7-4624-BF41-555ED5711B28}" type="datetime1">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3BE5F-E286-4FB3-B451-677A2EFFD882}" type="slidenum">
              <a:rPr lang="en-US" smtClean="0"/>
              <a:t>‹#›</a:t>
            </a:fld>
            <a:endParaRPr lang="en-US"/>
          </a:p>
        </p:txBody>
      </p:sp>
    </p:spTree>
    <p:extLst>
      <p:ext uri="{BB962C8B-B14F-4D97-AF65-F5344CB8AC3E}">
        <p14:creationId xmlns:p14="http://schemas.microsoft.com/office/powerpoint/2010/main" val="480141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rgbClr val="C1F5EB"/>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F066D2-6907-47AF-9A0A-0E1D8BED564C}" type="datetime1">
              <a:rPr lang="en-US" smtClean="0"/>
              <a:t>10/25/2020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3BE5F-E286-4FB3-B451-677A2EFFD882}" type="slidenum">
              <a:rPr lang="en-US" smtClean="0"/>
              <a:t>‹#›</a:t>
            </a:fld>
            <a:endParaRPr lang="en-US"/>
          </a:p>
        </p:txBody>
      </p:sp>
    </p:spTree>
    <p:extLst>
      <p:ext uri="{BB962C8B-B14F-4D97-AF65-F5344CB8AC3E}">
        <p14:creationId xmlns:p14="http://schemas.microsoft.com/office/powerpoint/2010/main" val="5488858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wwwn.cdc.gov/nchs/nhanes/Default.aspx"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1B24F5-AE0D-4606-8BA5-759FFE2A66D1}"/>
              </a:ext>
            </a:extLst>
          </p:cNvPr>
          <p:cNvSpPr>
            <a:spLocks noGrp="1"/>
          </p:cNvSpPr>
          <p:nvPr>
            <p:ph type="ctrTitle"/>
          </p:nvPr>
        </p:nvSpPr>
        <p:spPr>
          <a:xfrm>
            <a:off x="0" y="2142067"/>
            <a:ext cx="12192000" cy="1972734"/>
          </a:xfrm>
          <a:gradFill flip="none" rotWithShape="1">
            <a:gsLst>
              <a:gs pos="0">
                <a:schemeClr val="bg1"/>
              </a:gs>
              <a:gs pos="100000">
                <a:schemeClr val="bg1">
                  <a:lumMod val="95000"/>
                </a:schemeClr>
              </a:gs>
            </a:gsLst>
            <a:path path="shape">
              <a:fillToRect l="50000" t="50000" r="50000" b="50000"/>
            </a:path>
            <a:tileRect/>
          </a:gradFill>
          <a:ln w="15875" cap="sq" cmpd="dbl">
            <a:solidFill>
              <a:srgbClr val="002060">
                <a:alpha val="96000"/>
              </a:srgbClr>
            </a:solidFill>
            <a:prstDash val="solid"/>
            <a:bevel/>
            <a:extLst>
              <a:ext uri="{C807C97D-BFC1-408E-A445-0C87EB9F89A2}">
                <ask:lineSketchStyleProps xmlns:ask="http://schemas.microsoft.com/office/drawing/2018/sketchyshapes" sd="1219033472">
                  <a:custGeom>
                    <a:avLst/>
                    <a:gdLst>
                      <a:gd name="connsiteX0" fmla="*/ 0 w 12192000"/>
                      <a:gd name="connsiteY0" fmla="*/ 0 h 1972734"/>
                      <a:gd name="connsiteX1" fmla="*/ 677333 w 12192000"/>
                      <a:gd name="connsiteY1" fmla="*/ 0 h 1972734"/>
                      <a:gd name="connsiteX2" fmla="*/ 1232747 w 12192000"/>
                      <a:gd name="connsiteY2" fmla="*/ 0 h 1972734"/>
                      <a:gd name="connsiteX3" fmla="*/ 1788160 w 12192000"/>
                      <a:gd name="connsiteY3" fmla="*/ 0 h 1972734"/>
                      <a:gd name="connsiteX4" fmla="*/ 2465493 w 12192000"/>
                      <a:gd name="connsiteY4" fmla="*/ 0 h 1972734"/>
                      <a:gd name="connsiteX5" fmla="*/ 3264747 w 12192000"/>
                      <a:gd name="connsiteY5" fmla="*/ 0 h 1972734"/>
                      <a:gd name="connsiteX6" fmla="*/ 4064000 w 12192000"/>
                      <a:gd name="connsiteY6" fmla="*/ 0 h 1972734"/>
                      <a:gd name="connsiteX7" fmla="*/ 4863253 w 12192000"/>
                      <a:gd name="connsiteY7" fmla="*/ 0 h 1972734"/>
                      <a:gd name="connsiteX8" fmla="*/ 5784427 w 12192000"/>
                      <a:gd name="connsiteY8" fmla="*/ 0 h 1972734"/>
                      <a:gd name="connsiteX9" fmla="*/ 6461760 w 12192000"/>
                      <a:gd name="connsiteY9" fmla="*/ 0 h 1972734"/>
                      <a:gd name="connsiteX10" fmla="*/ 7261013 w 12192000"/>
                      <a:gd name="connsiteY10" fmla="*/ 0 h 1972734"/>
                      <a:gd name="connsiteX11" fmla="*/ 7938347 w 12192000"/>
                      <a:gd name="connsiteY11" fmla="*/ 0 h 1972734"/>
                      <a:gd name="connsiteX12" fmla="*/ 8615680 w 12192000"/>
                      <a:gd name="connsiteY12" fmla="*/ 0 h 1972734"/>
                      <a:gd name="connsiteX13" fmla="*/ 9293013 w 12192000"/>
                      <a:gd name="connsiteY13" fmla="*/ 0 h 1972734"/>
                      <a:gd name="connsiteX14" fmla="*/ 9604587 w 12192000"/>
                      <a:gd name="connsiteY14" fmla="*/ 0 h 1972734"/>
                      <a:gd name="connsiteX15" fmla="*/ 10403840 w 12192000"/>
                      <a:gd name="connsiteY15" fmla="*/ 0 h 1972734"/>
                      <a:gd name="connsiteX16" fmla="*/ 10715413 w 12192000"/>
                      <a:gd name="connsiteY16" fmla="*/ 0 h 1972734"/>
                      <a:gd name="connsiteX17" fmla="*/ 11392747 w 12192000"/>
                      <a:gd name="connsiteY17" fmla="*/ 0 h 1972734"/>
                      <a:gd name="connsiteX18" fmla="*/ 12192000 w 12192000"/>
                      <a:gd name="connsiteY18" fmla="*/ 0 h 1972734"/>
                      <a:gd name="connsiteX19" fmla="*/ 12192000 w 12192000"/>
                      <a:gd name="connsiteY19" fmla="*/ 697033 h 1972734"/>
                      <a:gd name="connsiteX20" fmla="*/ 12192000 w 12192000"/>
                      <a:gd name="connsiteY20" fmla="*/ 1295429 h 1972734"/>
                      <a:gd name="connsiteX21" fmla="*/ 12192000 w 12192000"/>
                      <a:gd name="connsiteY21" fmla="*/ 1972734 h 1972734"/>
                      <a:gd name="connsiteX22" fmla="*/ 11758507 w 12192000"/>
                      <a:gd name="connsiteY22" fmla="*/ 1972734 h 1972734"/>
                      <a:gd name="connsiteX23" fmla="*/ 11325013 w 12192000"/>
                      <a:gd name="connsiteY23" fmla="*/ 1972734 h 1972734"/>
                      <a:gd name="connsiteX24" fmla="*/ 10403840 w 12192000"/>
                      <a:gd name="connsiteY24" fmla="*/ 1972734 h 1972734"/>
                      <a:gd name="connsiteX25" fmla="*/ 9482667 w 12192000"/>
                      <a:gd name="connsiteY25" fmla="*/ 1972734 h 1972734"/>
                      <a:gd name="connsiteX26" fmla="*/ 8805333 w 12192000"/>
                      <a:gd name="connsiteY26" fmla="*/ 1972734 h 1972734"/>
                      <a:gd name="connsiteX27" fmla="*/ 7884160 w 12192000"/>
                      <a:gd name="connsiteY27" fmla="*/ 1972734 h 1972734"/>
                      <a:gd name="connsiteX28" fmla="*/ 7206827 w 12192000"/>
                      <a:gd name="connsiteY28" fmla="*/ 1972734 h 1972734"/>
                      <a:gd name="connsiteX29" fmla="*/ 6407573 w 12192000"/>
                      <a:gd name="connsiteY29" fmla="*/ 1972734 h 1972734"/>
                      <a:gd name="connsiteX30" fmla="*/ 6096000 w 12192000"/>
                      <a:gd name="connsiteY30" fmla="*/ 1972734 h 1972734"/>
                      <a:gd name="connsiteX31" fmla="*/ 5174827 w 12192000"/>
                      <a:gd name="connsiteY31" fmla="*/ 1972734 h 1972734"/>
                      <a:gd name="connsiteX32" fmla="*/ 4619413 w 12192000"/>
                      <a:gd name="connsiteY32" fmla="*/ 1972734 h 1972734"/>
                      <a:gd name="connsiteX33" fmla="*/ 3820160 w 12192000"/>
                      <a:gd name="connsiteY33" fmla="*/ 1972734 h 1972734"/>
                      <a:gd name="connsiteX34" fmla="*/ 3508587 w 12192000"/>
                      <a:gd name="connsiteY34" fmla="*/ 1972734 h 1972734"/>
                      <a:gd name="connsiteX35" fmla="*/ 2587413 w 12192000"/>
                      <a:gd name="connsiteY35" fmla="*/ 1972734 h 1972734"/>
                      <a:gd name="connsiteX36" fmla="*/ 2032000 w 12192000"/>
                      <a:gd name="connsiteY36" fmla="*/ 1972734 h 1972734"/>
                      <a:gd name="connsiteX37" fmla="*/ 1354667 w 12192000"/>
                      <a:gd name="connsiteY37" fmla="*/ 1972734 h 1972734"/>
                      <a:gd name="connsiteX38" fmla="*/ 921173 w 12192000"/>
                      <a:gd name="connsiteY38" fmla="*/ 1972734 h 1972734"/>
                      <a:gd name="connsiteX39" fmla="*/ 0 w 12192000"/>
                      <a:gd name="connsiteY39" fmla="*/ 1972734 h 1972734"/>
                      <a:gd name="connsiteX40" fmla="*/ 0 w 12192000"/>
                      <a:gd name="connsiteY40" fmla="*/ 1275701 h 1972734"/>
                      <a:gd name="connsiteX41" fmla="*/ 0 w 12192000"/>
                      <a:gd name="connsiteY41" fmla="*/ 618123 h 1972734"/>
                      <a:gd name="connsiteX42" fmla="*/ 0 w 12192000"/>
                      <a:gd name="connsiteY42" fmla="*/ 0 h 197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2192000" h="1972734" fill="none" extrusionOk="0">
                        <a:moveTo>
                          <a:pt x="0" y="0"/>
                        </a:moveTo>
                        <a:cubicBezTo>
                          <a:pt x="263354" y="29069"/>
                          <a:pt x="506474" y="9632"/>
                          <a:pt x="677333" y="0"/>
                        </a:cubicBezTo>
                        <a:cubicBezTo>
                          <a:pt x="848192" y="-9632"/>
                          <a:pt x="1117336" y="18625"/>
                          <a:pt x="1232747" y="0"/>
                        </a:cubicBezTo>
                        <a:cubicBezTo>
                          <a:pt x="1348158" y="-18625"/>
                          <a:pt x="1524691" y="16513"/>
                          <a:pt x="1788160" y="0"/>
                        </a:cubicBezTo>
                        <a:cubicBezTo>
                          <a:pt x="2051629" y="-16513"/>
                          <a:pt x="2227418" y="-18527"/>
                          <a:pt x="2465493" y="0"/>
                        </a:cubicBezTo>
                        <a:cubicBezTo>
                          <a:pt x="2703568" y="18527"/>
                          <a:pt x="3011601" y="16077"/>
                          <a:pt x="3264747" y="0"/>
                        </a:cubicBezTo>
                        <a:cubicBezTo>
                          <a:pt x="3517893" y="-16077"/>
                          <a:pt x="3715170" y="18716"/>
                          <a:pt x="4064000" y="0"/>
                        </a:cubicBezTo>
                        <a:cubicBezTo>
                          <a:pt x="4412830" y="-18716"/>
                          <a:pt x="4513514" y="-16046"/>
                          <a:pt x="4863253" y="0"/>
                        </a:cubicBezTo>
                        <a:cubicBezTo>
                          <a:pt x="5212992" y="16046"/>
                          <a:pt x="5452304" y="-22657"/>
                          <a:pt x="5784427" y="0"/>
                        </a:cubicBezTo>
                        <a:cubicBezTo>
                          <a:pt x="6116550" y="22657"/>
                          <a:pt x="6218528" y="-6950"/>
                          <a:pt x="6461760" y="0"/>
                        </a:cubicBezTo>
                        <a:cubicBezTo>
                          <a:pt x="6704992" y="6950"/>
                          <a:pt x="7028666" y="35623"/>
                          <a:pt x="7261013" y="0"/>
                        </a:cubicBezTo>
                        <a:cubicBezTo>
                          <a:pt x="7493360" y="-35623"/>
                          <a:pt x="7653880" y="4973"/>
                          <a:pt x="7938347" y="0"/>
                        </a:cubicBezTo>
                        <a:cubicBezTo>
                          <a:pt x="8222814" y="-4973"/>
                          <a:pt x="8382750" y="-30343"/>
                          <a:pt x="8615680" y="0"/>
                        </a:cubicBezTo>
                        <a:cubicBezTo>
                          <a:pt x="8848610" y="30343"/>
                          <a:pt x="8959448" y="-31014"/>
                          <a:pt x="9293013" y="0"/>
                        </a:cubicBezTo>
                        <a:cubicBezTo>
                          <a:pt x="9626578" y="31014"/>
                          <a:pt x="9524875" y="-2748"/>
                          <a:pt x="9604587" y="0"/>
                        </a:cubicBezTo>
                        <a:cubicBezTo>
                          <a:pt x="9684299" y="2748"/>
                          <a:pt x="10167453" y="6082"/>
                          <a:pt x="10403840" y="0"/>
                        </a:cubicBezTo>
                        <a:cubicBezTo>
                          <a:pt x="10640227" y="-6082"/>
                          <a:pt x="10563077" y="-3551"/>
                          <a:pt x="10715413" y="0"/>
                        </a:cubicBezTo>
                        <a:cubicBezTo>
                          <a:pt x="10867749" y="3551"/>
                          <a:pt x="11065648" y="9064"/>
                          <a:pt x="11392747" y="0"/>
                        </a:cubicBezTo>
                        <a:cubicBezTo>
                          <a:pt x="11719846" y="-9064"/>
                          <a:pt x="11796178" y="-21178"/>
                          <a:pt x="12192000" y="0"/>
                        </a:cubicBezTo>
                        <a:cubicBezTo>
                          <a:pt x="12186222" y="218658"/>
                          <a:pt x="12166611" y="356123"/>
                          <a:pt x="12192000" y="697033"/>
                        </a:cubicBezTo>
                        <a:cubicBezTo>
                          <a:pt x="12217389" y="1037943"/>
                          <a:pt x="12202189" y="1042540"/>
                          <a:pt x="12192000" y="1295429"/>
                        </a:cubicBezTo>
                        <a:cubicBezTo>
                          <a:pt x="12181811" y="1548318"/>
                          <a:pt x="12221619" y="1803085"/>
                          <a:pt x="12192000" y="1972734"/>
                        </a:cubicBezTo>
                        <a:cubicBezTo>
                          <a:pt x="12097927" y="1988150"/>
                          <a:pt x="11845724" y="1956538"/>
                          <a:pt x="11758507" y="1972734"/>
                        </a:cubicBezTo>
                        <a:cubicBezTo>
                          <a:pt x="11671290" y="1988930"/>
                          <a:pt x="11459807" y="1984203"/>
                          <a:pt x="11325013" y="1972734"/>
                        </a:cubicBezTo>
                        <a:cubicBezTo>
                          <a:pt x="11190219" y="1961265"/>
                          <a:pt x="10798119" y="1962793"/>
                          <a:pt x="10403840" y="1972734"/>
                        </a:cubicBezTo>
                        <a:cubicBezTo>
                          <a:pt x="10009561" y="1982675"/>
                          <a:pt x="9887860" y="1975382"/>
                          <a:pt x="9482667" y="1972734"/>
                        </a:cubicBezTo>
                        <a:cubicBezTo>
                          <a:pt x="9077474" y="1970086"/>
                          <a:pt x="9098602" y="1976436"/>
                          <a:pt x="8805333" y="1972734"/>
                        </a:cubicBezTo>
                        <a:cubicBezTo>
                          <a:pt x="8512064" y="1969032"/>
                          <a:pt x="8115943" y="1928838"/>
                          <a:pt x="7884160" y="1972734"/>
                        </a:cubicBezTo>
                        <a:cubicBezTo>
                          <a:pt x="7652377" y="2016630"/>
                          <a:pt x="7518211" y="1968603"/>
                          <a:pt x="7206827" y="1972734"/>
                        </a:cubicBezTo>
                        <a:cubicBezTo>
                          <a:pt x="6895443" y="1976865"/>
                          <a:pt x="6705519" y="2001846"/>
                          <a:pt x="6407573" y="1972734"/>
                        </a:cubicBezTo>
                        <a:cubicBezTo>
                          <a:pt x="6109627" y="1943622"/>
                          <a:pt x="6191107" y="1976741"/>
                          <a:pt x="6096000" y="1972734"/>
                        </a:cubicBezTo>
                        <a:cubicBezTo>
                          <a:pt x="6000893" y="1968727"/>
                          <a:pt x="5440115" y="1953525"/>
                          <a:pt x="5174827" y="1972734"/>
                        </a:cubicBezTo>
                        <a:cubicBezTo>
                          <a:pt x="4909539" y="1991943"/>
                          <a:pt x="4774708" y="1985985"/>
                          <a:pt x="4619413" y="1972734"/>
                        </a:cubicBezTo>
                        <a:cubicBezTo>
                          <a:pt x="4464118" y="1959483"/>
                          <a:pt x="4074266" y="1965881"/>
                          <a:pt x="3820160" y="1972734"/>
                        </a:cubicBezTo>
                        <a:cubicBezTo>
                          <a:pt x="3566054" y="1979587"/>
                          <a:pt x="3587495" y="1976652"/>
                          <a:pt x="3508587" y="1972734"/>
                        </a:cubicBezTo>
                        <a:cubicBezTo>
                          <a:pt x="3429679" y="1968816"/>
                          <a:pt x="3024560" y="1946011"/>
                          <a:pt x="2587413" y="1972734"/>
                        </a:cubicBezTo>
                        <a:cubicBezTo>
                          <a:pt x="2150266" y="1999457"/>
                          <a:pt x="2280328" y="1996773"/>
                          <a:pt x="2032000" y="1972734"/>
                        </a:cubicBezTo>
                        <a:cubicBezTo>
                          <a:pt x="1783672" y="1948695"/>
                          <a:pt x="1617882" y="1952688"/>
                          <a:pt x="1354667" y="1972734"/>
                        </a:cubicBezTo>
                        <a:cubicBezTo>
                          <a:pt x="1091452" y="1992780"/>
                          <a:pt x="1039763" y="1964390"/>
                          <a:pt x="921173" y="1972734"/>
                        </a:cubicBezTo>
                        <a:cubicBezTo>
                          <a:pt x="802583" y="1981078"/>
                          <a:pt x="226354" y="1979267"/>
                          <a:pt x="0" y="1972734"/>
                        </a:cubicBezTo>
                        <a:cubicBezTo>
                          <a:pt x="-28994" y="1634476"/>
                          <a:pt x="-28271" y="1595755"/>
                          <a:pt x="0" y="1275701"/>
                        </a:cubicBezTo>
                        <a:cubicBezTo>
                          <a:pt x="28271" y="955647"/>
                          <a:pt x="32461" y="876906"/>
                          <a:pt x="0" y="618123"/>
                        </a:cubicBezTo>
                        <a:cubicBezTo>
                          <a:pt x="-32461" y="359340"/>
                          <a:pt x="-25021" y="132224"/>
                          <a:pt x="0" y="0"/>
                        </a:cubicBezTo>
                        <a:close/>
                      </a:path>
                      <a:path w="12192000" h="1972734" stroke="0" extrusionOk="0">
                        <a:moveTo>
                          <a:pt x="0" y="0"/>
                        </a:moveTo>
                        <a:cubicBezTo>
                          <a:pt x="172476" y="-1237"/>
                          <a:pt x="362690" y="-25324"/>
                          <a:pt x="555413" y="0"/>
                        </a:cubicBezTo>
                        <a:cubicBezTo>
                          <a:pt x="748136" y="25324"/>
                          <a:pt x="771955" y="-1228"/>
                          <a:pt x="866987" y="0"/>
                        </a:cubicBezTo>
                        <a:cubicBezTo>
                          <a:pt x="962019" y="1228"/>
                          <a:pt x="1600613" y="23388"/>
                          <a:pt x="1788160" y="0"/>
                        </a:cubicBezTo>
                        <a:cubicBezTo>
                          <a:pt x="1975707" y="-23388"/>
                          <a:pt x="2108729" y="-1887"/>
                          <a:pt x="2343573" y="0"/>
                        </a:cubicBezTo>
                        <a:cubicBezTo>
                          <a:pt x="2578417" y="1887"/>
                          <a:pt x="2752949" y="-24220"/>
                          <a:pt x="2898987" y="0"/>
                        </a:cubicBezTo>
                        <a:cubicBezTo>
                          <a:pt x="3045025" y="24220"/>
                          <a:pt x="3491919" y="21338"/>
                          <a:pt x="3820160" y="0"/>
                        </a:cubicBezTo>
                        <a:cubicBezTo>
                          <a:pt x="4148401" y="-21338"/>
                          <a:pt x="4081710" y="-3640"/>
                          <a:pt x="4253653" y="0"/>
                        </a:cubicBezTo>
                        <a:cubicBezTo>
                          <a:pt x="4425596" y="3640"/>
                          <a:pt x="4811390" y="16743"/>
                          <a:pt x="5174827" y="0"/>
                        </a:cubicBezTo>
                        <a:cubicBezTo>
                          <a:pt x="5538264" y="-16743"/>
                          <a:pt x="5741154" y="19844"/>
                          <a:pt x="6096000" y="0"/>
                        </a:cubicBezTo>
                        <a:cubicBezTo>
                          <a:pt x="6450846" y="-19844"/>
                          <a:pt x="6619865" y="-29521"/>
                          <a:pt x="6773333" y="0"/>
                        </a:cubicBezTo>
                        <a:cubicBezTo>
                          <a:pt x="6926801" y="29521"/>
                          <a:pt x="7451435" y="28560"/>
                          <a:pt x="7694507" y="0"/>
                        </a:cubicBezTo>
                        <a:cubicBezTo>
                          <a:pt x="7937579" y="-28560"/>
                          <a:pt x="8048651" y="20071"/>
                          <a:pt x="8249920" y="0"/>
                        </a:cubicBezTo>
                        <a:cubicBezTo>
                          <a:pt x="8451189" y="-20071"/>
                          <a:pt x="8573630" y="25711"/>
                          <a:pt x="8805333" y="0"/>
                        </a:cubicBezTo>
                        <a:cubicBezTo>
                          <a:pt x="9037036" y="-25711"/>
                          <a:pt x="9234701" y="-9987"/>
                          <a:pt x="9604587" y="0"/>
                        </a:cubicBezTo>
                        <a:cubicBezTo>
                          <a:pt x="9974473" y="9987"/>
                          <a:pt x="9998347" y="7806"/>
                          <a:pt x="10160000" y="0"/>
                        </a:cubicBezTo>
                        <a:cubicBezTo>
                          <a:pt x="10321653" y="-7806"/>
                          <a:pt x="10669739" y="-24619"/>
                          <a:pt x="11081173" y="0"/>
                        </a:cubicBezTo>
                        <a:cubicBezTo>
                          <a:pt x="11492607" y="24619"/>
                          <a:pt x="11649370" y="3326"/>
                          <a:pt x="12192000" y="0"/>
                        </a:cubicBezTo>
                        <a:cubicBezTo>
                          <a:pt x="12180097" y="261629"/>
                          <a:pt x="12212109" y="458782"/>
                          <a:pt x="12192000" y="657578"/>
                        </a:cubicBezTo>
                        <a:cubicBezTo>
                          <a:pt x="12171891" y="856374"/>
                          <a:pt x="12193033" y="1161691"/>
                          <a:pt x="12192000" y="1334883"/>
                        </a:cubicBezTo>
                        <a:cubicBezTo>
                          <a:pt x="12190967" y="1508076"/>
                          <a:pt x="12186532" y="1727690"/>
                          <a:pt x="12192000" y="1972734"/>
                        </a:cubicBezTo>
                        <a:cubicBezTo>
                          <a:pt x="12080247" y="1970978"/>
                          <a:pt x="11937958" y="1962633"/>
                          <a:pt x="11758507" y="1972734"/>
                        </a:cubicBezTo>
                        <a:cubicBezTo>
                          <a:pt x="11579056" y="1982835"/>
                          <a:pt x="11351159" y="1956742"/>
                          <a:pt x="11081173" y="1972734"/>
                        </a:cubicBezTo>
                        <a:cubicBezTo>
                          <a:pt x="10811187" y="1988726"/>
                          <a:pt x="10790909" y="1982640"/>
                          <a:pt x="10647680" y="1972734"/>
                        </a:cubicBezTo>
                        <a:cubicBezTo>
                          <a:pt x="10504451" y="1962828"/>
                          <a:pt x="10134394" y="1969229"/>
                          <a:pt x="9970347" y="1972734"/>
                        </a:cubicBezTo>
                        <a:cubicBezTo>
                          <a:pt x="9806300" y="1976239"/>
                          <a:pt x="9803908" y="1983788"/>
                          <a:pt x="9658773" y="1972734"/>
                        </a:cubicBezTo>
                        <a:cubicBezTo>
                          <a:pt x="9513638" y="1961680"/>
                          <a:pt x="9464517" y="1983118"/>
                          <a:pt x="9347200" y="1972734"/>
                        </a:cubicBezTo>
                        <a:cubicBezTo>
                          <a:pt x="9229883" y="1962350"/>
                          <a:pt x="8815889" y="1999202"/>
                          <a:pt x="8669867" y="1972734"/>
                        </a:cubicBezTo>
                        <a:cubicBezTo>
                          <a:pt x="8523845" y="1946266"/>
                          <a:pt x="8370184" y="1955200"/>
                          <a:pt x="8236373" y="1972734"/>
                        </a:cubicBezTo>
                        <a:cubicBezTo>
                          <a:pt x="8102562" y="1990268"/>
                          <a:pt x="7661238" y="1964353"/>
                          <a:pt x="7437120" y="1972734"/>
                        </a:cubicBezTo>
                        <a:cubicBezTo>
                          <a:pt x="7213002" y="1981115"/>
                          <a:pt x="7116291" y="1981250"/>
                          <a:pt x="7003627" y="1972734"/>
                        </a:cubicBezTo>
                        <a:cubicBezTo>
                          <a:pt x="6890963" y="1964218"/>
                          <a:pt x="6502879" y="2005639"/>
                          <a:pt x="6204373" y="1972734"/>
                        </a:cubicBezTo>
                        <a:cubicBezTo>
                          <a:pt x="5905867" y="1939829"/>
                          <a:pt x="5988452" y="1961084"/>
                          <a:pt x="5892800" y="1972734"/>
                        </a:cubicBezTo>
                        <a:cubicBezTo>
                          <a:pt x="5797148" y="1984384"/>
                          <a:pt x="5476081" y="1970708"/>
                          <a:pt x="5093547" y="1972734"/>
                        </a:cubicBezTo>
                        <a:cubicBezTo>
                          <a:pt x="4711013" y="1974760"/>
                          <a:pt x="4841466" y="1988290"/>
                          <a:pt x="4660053" y="1972734"/>
                        </a:cubicBezTo>
                        <a:cubicBezTo>
                          <a:pt x="4478640" y="1957178"/>
                          <a:pt x="4456294" y="1981330"/>
                          <a:pt x="4348480" y="1972734"/>
                        </a:cubicBezTo>
                        <a:cubicBezTo>
                          <a:pt x="4240666" y="1964138"/>
                          <a:pt x="4066910" y="1967756"/>
                          <a:pt x="3914987" y="1972734"/>
                        </a:cubicBezTo>
                        <a:cubicBezTo>
                          <a:pt x="3763064" y="1977712"/>
                          <a:pt x="3301206" y="1982945"/>
                          <a:pt x="3115733" y="1972734"/>
                        </a:cubicBezTo>
                        <a:cubicBezTo>
                          <a:pt x="2930260" y="1962523"/>
                          <a:pt x="2870307" y="1965943"/>
                          <a:pt x="2682240" y="1972734"/>
                        </a:cubicBezTo>
                        <a:cubicBezTo>
                          <a:pt x="2494173" y="1979525"/>
                          <a:pt x="2487827" y="1972170"/>
                          <a:pt x="2370667" y="1972734"/>
                        </a:cubicBezTo>
                        <a:cubicBezTo>
                          <a:pt x="2253507" y="1973298"/>
                          <a:pt x="2096087" y="1969754"/>
                          <a:pt x="1937173" y="1972734"/>
                        </a:cubicBezTo>
                        <a:cubicBezTo>
                          <a:pt x="1778259" y="1975714"/>
                          <a:pt x="1609115" y="1980054"/>
                          <a:pt x="1381760" y="1972734"/>
                        </a:cubicBezTo>
                        <a:cubicBezTo>
                          <a:pt x="1154405" y="1965414"/>
                          <a:pt x="1022326" y="1974473"/>
                          <a:pt x="704427" y="1972734"/>
                        </a:cubicBezTo>
                        <a:cubicBezTo>
                          <a:pt x="386528" y="1970995"/>
                          <a:pt x="286074" y="1942574"/>
                          <a:pt x="0" y="1972734"/>
                        </a:cubicBezTo>
                        <a:cubicBezTo>
                          <a:pt x="-17458" y="1809058"/>
                          <a:pt x="-8042" y="1512933"/>
                          <a:pt x="0" y="1275701"/>
                        </a:cubicBezTo>
                        <a:cubicBezTo>
                          <a:pt x="8042" y="1038469"/>
                          <a:pt x="3024" y="926993"/>
                          <a:pt x="0" y="618123"/>
                        </a:cubicBezTo>
                        <a:cubicBezTo>
                          <a:pt x="-3024" y="309253"/>
                          <a:pt x="4349" y="306602"/>
                          <a:pt x="0" y="0"/>
                        </a:cubicBezTo>
                        <a:close/>
                      </a:path>
                    </a:pathLst>
                  </a:custGeom>
                  <ask:type>
                    <ask:lineSketchNone/>
                  </ask:type>
                </ask:lineSketchStyleProps>
              </a:ext>
            </a:extLst>
          </a:ln>
        </p:spPr>
        <p:txBody>
          <a:bodyPr>
            <a:normAutofit/>
          </a:bodyPr>
          <a:lstStyle/>
          <a:p>
            <a:r>
              <a:rPr lang="en-US" sz="3100" dirty="0"/>
              <a:t>Childhood Obesity in the United States 1971-2018</a:t>
            </a:r>
            <a:br>
              <a:rPr lang="en-US" sz="3100" dirty="0"/>
            </a:br>
            <a:r>
              <a:rPr lang="en-US" sz="3100" dirty="0"/>
              <a:t>Isabella T Oakes</a:t>
            </a:r>
            <a:br>
              <a:rPr lang="en-US" sz="3100" dirty="0"/>
            </a:br>
            <a:r>
              <a:rPr lang="en-US" sz="3100" dirty="0"/>
              <a:t>University of San Diego</a:t>
            </a:r>
            <a:br>
              <a:rPr lang="en-US" sz="3100" dirty="0"/>
            </a:br>
            <a:r>
              <a:rPr lang="en-US" sz="3100" dirty="0" err="1"/>
              <a:t>Shiley</a:t>
            </a:r>
            <a:r>
              <a:rPr lang="en-US" sz="3100" dirty="0"/>
              <a:t>-Marcos School of Engineering</a:t>
            </a:r>
            <a:endParaRPr lang="en-US" dirty="0"/>
          </a:p>
        </p:txBody>
      </p:sp>
      <p:sp>
        <p:nvSpPr>
          <p:cNvPr id="2" name="Slide Number Placeholder 1">
            <a:extLst>
              <a:ext uri="{FF2B5EF4-FFF2-40B4-BE49-F238E27FC236}">
                <a16:creationId xmlns:a16="http://schemas.microsoft.com/office/drawing/2014/main" id="{DC6E667A-23B5-4117-AF39-DA01EF2D0BE0}"/>
              </a:ext>
            </a:extLst>
          </p:cNvPr>
          <p:cNvSpPr>
            <a:spLocks noGrp="1"/>
          </p:cNvSpPr>
          <p:nvPr>
            <p:ph type="sldNum" sz="quarter" idx="12"/>
          </p:nvPr>
        </p:nvSpPr>
        <p:spPr/>
        <p:txBody>
          <a:bodyPr/>
          <a:lstStyle/>
          <a:p>
            <a:fld id="{C133BE5F-E286-4FB3-B451-677A2EFFD882}" type="slidenum">
              <a:rPr lang="en-US" smtClean="0"/>
              <a:pPr/>
              <a:t>1</a:t>
            </a:fld>
            <a:endParaRPr lang="en-US"/>
          </a:p>
        </p:txBody>
      </p:sp>
      <p:pic>
        <p:nvPicPr>
          <p:cNvPr id="10" name="Graphic 9" descr="Cupcake">
            <a:extLst>
              <a:ext uri="{FF2B5EF4-FFF2-40B4-BE49-F238E27FC236}">
                <a16:creationId xmlns:a16="http://schemas.microsoft.com/office/drawing/2014/main" id="{7273BB2E-5F53-4026-8AD5-7F24EC6274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82818" y="4227871"/>
            <a:ext cx="1219200" cy="1219200"/>
          </a:xfrm>
          <a:prstGeom prst="rect">
            <a:avLst/>
          </a:prstGeom>
        </p:spPr>
      </p:pic>
    </p:spTree>
    <p:extLst>
      <p:ext uri="{BB962C8B-B14F-4D97-AF65-F5344CB8AC3E}">
        <p14:creationId xmlns:p14="http://schemas.microsoft.com/office/powerpoint/2010/main" val="214897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983DD08F-657C-4574-94C8-EF94412E0D17}"/>
              </a:ext>
            </a:extLst>
          </p:cNvPr>
          <p:cNvGraphicFramePr>
            <a:graphicFrameLocks/>
          </p:cNvGraphicFramePr>
          <p:nvPr>
            <p:extLst>
              <p:ext uri="{D42A27DB-BD31-4B8C-83A1-F6EECF244321}">
                <p14:modId xmlns:p14="http://schemas.microsoft.com/office/powerpoint/2010/main" val="3024118952"/>
              </p:ext>
            </p:extLst>
          </p:nvPr>
        </p:nvGraphicFramePr>
        <p:xfrm>
          <a:off x="4184018" y="1042907"/>
          <a:ext cx="7124700" cy="3857625"/>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a:extLst>
              <a:ext uri="{FF2B5EF4-FFF2-40B4-BE49-F238E27FC236}">
                <a16:creationId xmlns:a16="http://schemas.microsoft.com/office/drawing/2014/main" id="{AA94C863-2319-474A-995F-E53BF542EA79}"/>
              </a:ext>
            </a:extLst>
          </p:cNvPr>
          <p:cNvSpPr>
            <a:spLocks noGrp="1"/>
          </p:cNvSpPr>
          <p:nvPr>
            <p:ph type="sldNum" sz="quarter" idx="12"/>
          </p:nvPr>
        </p:nvSpPr>
        <p:spPr/>
        <p:txBody>
          <a:bodyPr/>
          <a:lstStyle/>
          <a:p>
            <a:fld id="{C133BE5F-E286-4FB3-B451-677A2EFFD882}" type="slidenum">
              <a:rPr lang="en-US" smtClean="0"/>
              <a:t>2</a:t>
            </a:fld>
            <a:endParaRPr lang="en-US"/>
          </a:p>
        </p:txBody>
      </p:sp>
      <p:sp>
        <p:nvSpPr>
          <p:cNvPr id="6" name="TextBox 5">
            <a:extLst>
              <a:ext uri="{FF2B5EF4-FFF2-40B4-BE49-F238E27FC236}">
                <a16:creationId xmlns:a16="http://schemas.microsoft.com/office/drawing/2014/main" id="{0EC51058-0360-4892-AC16-08ACA0F1929E}"/>
              </a:ext>
            </a:extLst>
          </p:cNvPr>
          <p:cNvSpPr txBox="1"/>
          <p:nvPr/>
        </p:nvSpPr>
        <p:spPr>
          <a:xfrm>
            <a:off x="4184018" y="4983963"/>
            <a:ext cx="6725816" cy="523220"/>
          </a:xfrm>
          <a:prstGeom prst="rect">
            <a:avLst/>
          </a:prstGeom>
          <a:noFill/>
        </p:spPr>
        <p:txBody>
          <a:bodyPr wrap="square" rtlCol="0">
            <a:spAutoFit/>
          </a:bodyPr>
          <a:lstStyle/>
          <a:p>
            <a:r>
              <a:rPr lang="en-US" sz="1400" i="1" dirty="0"/>
              <a:t>Note. </a:t>
            </a:r>
            <a:r>
              <a:rPr lang="en-US" sz="1400" dirty="0"/>
              <a:t>Data from </a:t>
            </a:r>
            <a:r>
              <a:rPr lang="en-US" sz="1400" i="1" dirty="0"/>
              <a:t>National Health and Nutrition Examination Survey</a:t>
            </a:r>
            <a:r>
              <a:rPr lang="en-US" sz="1400" dirty="0"/>
              <a:t> (The National Center for Health Statistics, 1971-2016) </a:t>
            </a:r>
          </a:p>
        </p:txBody>
      </p:sp>
      <p:sp>
        <p:nvSpPr>
          <p:cNvPr id="7" name="TextBox 6">
            <a:extLst>
              <a:ext uri="{FF2B5EF4-FFF2-40B4-BE49-F238E27FC236}">
                <a16:creationId xmlns:a16="http://schemas.microsoft.com/office/drawing/2014/main" id="{F17F5BD0-8B9D-4FC2-8BB3-604F6FE8E07A}"/>
              </a:ext>
            </a:extLst>
          </p:cNvPr>
          <p:cNvSpPr txBox="1"/>
          <p:nvPr/>
        </p:nvSpPr>
        <p:spPr>
          <a:xfrm>
            <a:off x="573819" y="1859340"/>
            <a:ext cx="3237722" cy="1569660"/>
          </a:xfrm>
          <a:prstGeom prst="rect">
            <a:avLst/>
          </a:prstGeom>
          <a:solidFill>
            <a:schemeClr val="bg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spAutoFit/>
          </a:bodyPr>
          <a:lstStyle/>
          <a:p>
            <a:pPr marL="285750" indent="-285750">
              <a:buFont typeface="Arial" panose="020B0604020202020204" pitchFamily="34" charset="0"/>
              <a:buChar char="•"/>
            </a:pPr>
            <a:r>
              <a:rPr lang="en-US" sz="1600" dirty="0"/>
              <a:t>Consumption of fast food is correlated to lower mathematical and reading scores (Li &amp; O’Connell, 2012).</a:t>
            </a:r>
          </a:p>
          <a:p>
            <a:pPr marL="285750" indent="-285750">
              <a:buFont typeface="Arial" panose="020B0604020202020204" pitchFamily="34" charset="0"/>
              <a:buChar char="•"/>
            </a:pPr>
            <a:r>
              <a:rPr lang="en-US" sz="1600" dirty="0"/>
              <a:t>Average percentage of obese children is 11.9% with </a:t>
            </a:r>
            <a:r>
              <a:rPr lang="el-GR" sz="1600" dirty="0"/>
              <a:t>σ</a:t>
            </a:r>
            <a:r>
              <a:rPr lang="en-US" sz="1600" dirty="0"/>
              <a:t>=5.0</a:t>
            </a:r>
          </a:p>
        </p:txBody>
      </p:sp>
    </p:spTree>
    <p:extLst>
      <p:ext uri="{BB962C8B-B14F-4D97-AF65-F5344CB8AC3E}">
        <p14:creationId xmlns:p14="http://schemas.microsoft.com/office/powerpoint/2010/main" val="640058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AF7AE4E-93A5-4278-AE41-51D94FF2FAA9}"/>
              </a:ext>
            </a:extLst>
          </p:cNvPr>
          <p:cNvSpPr>
            <a:spLocks noGrp="1"/>
          </p:cNvSpPr>
          <p:nvPr>
            <p:ph type="sldNum" sz="quarter" idx="12"/>
          </p:nvPr>
        </p:nvSpPr>
        <p:spPr/>
        <p:txBody>
          <a:bodyPr/>
          <a:lstStyle/>
          <a:p>
            <a:fld id="{C133BE5F-E286-4FB3-B451-677A2EFFD882}" type="slidenum">
              <a:rPr lang="en-US" smtClean="0"/>
              <a:t>3</a:t>
            </a:fld>
            <a:endParaRPr lang="en-US"/>
          </a:p>
        </p:txBody>
      </p:sp>
      <p:sp>
        <p:nvSpPr>
          <p:cNvPr id="4" name="TextBox 3">
            <a:extLst>
              <a:ext uri="{FF2B5EF4-FFF2-40B4-BE49-F238E27FC236}">
                <a16:creationId xmlns:a16="http://schemas.microsoft.com/office/drawing/2014/main" id="{E7D9FA3A-5772-41FB-8891-F21393AD442F}"/>
              </a:ext>
            </a:extLst>
          </p:cNvPr>
          <p:cNvSpPr txBox="1"/>
          <p:nvPr/>
        </p:nvSpPr>
        <p:spPr>
          <a:xfrm>
            <a:off x="496335" y="4919769"/>
            <a:ext cx="6725816" cy="738664"/>
          </a:xfrm>
          <a:prstGeom prst="rect">
            <a:avLst/>
          </a:prstGeom>
          <a:noFill/>
        </p:spPr>
        <p:txBody>
          <a:bodyPr wrap="square" rtlCol="0">
            <a:spAutoFit/>
          </a:bodyPr>
          <a:lstStyle/>
          <a:p>
            <a:r>
              <a:rPr lang="en-US" sz="1400" i="1" dirty="0"/>
              <a:t>Note. </a:t>
            </a:r>
            <a:r>
              <a:rPr lang="en-US" sz="1400" dirty="0"/>
              <a:t>Data from </a:t>
            </a:r>
            <a:r>
              <a:rPr lang="en-US" sz="1400" i="1" dirty="0"/>
              <a:t>National Health and Nutrition Examination Survey</a:t>
            </a:r>
            <a:r>
              <a:rPr lang="en-US" sz="1400" dirty="0"/>
              <a:t> (The National Center for Health Statistics, 1971-2018). This maximum vertical axis of this graph is 25% for viewing purposes.</a:t>
            </a:r>
          </a:p>
        </p:txBody>
      </p:sp>
      <p:sp>
        <p:nvSpPr>
          <p:cNvPr id="2" name="TextBox 1">
            <a:extLst>
              <a:ext uri="{FF2B5EF4-FFF2-40B4-BE49-F238E27FC236}">
                <a16:creationId xmlns:a16="http://schemas.microsoft.com/office/drawing/2014/main" id="{CD5F6043-E3AF-40BE-9505-BC39362474DC}"/>
              </a:ext>
            </a:extLst>
          </p:cNvPr>
          <p:cNvSpPr txBox="1"/>
          <p:nvPr/>
        </p:nvSpPr>
        <p:spPr>
          <a:xfrm>
            <a:off x="7547107" y="2345880"/>
            <a:ext cx="3630967" cy="1200329"/>
          </a:xfrm>
          <a:prstGeom prst="rect">
            <a:avLst/>
          </a:prstGeom>
          <a:solidFill>
            <a:schemeClr val="bg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spAutoFit/>
          </a:bodyPr>
          <a:lstStyle/>
          <a:p>
            <a:pPr marL="285750" indent="-285750">
              <a:buFont typeface="Arial" panose="020B0604020202020204" pitchFamily="34" charset="0"/>
              <a:buChar char="•"/>
            </a:pPr>
            <a:r>
              <a:rPr lang="en-US" dirty="0"/>
              <a:t>Average rate of obesity for female children: 11.6% </a:t>
            </a:r>
            <a:r>
              <a:rPr lang="el-GR" dirty="0"/>
              <a:t>σ</a:t>
            </a:r>
            <a:r>
              <a:rPr lang="en-US" dirty="0"/>
              <a:t>=4.7</a:t>
            </a:r>
          </a:p>
          <a:p>
            <a:pPr marL="285750" indent="-285750">
              <a:buFont typeface="Arial" panose="020B0604020202020204" pitchFamily="34" charset="0"/>
              <a:buChar char="•"/>
            </a:pPr>
            <a:r>
              <a:rPr lang="en-US" dirty="0"/>
              <a:t>Average rate of obesity for male children: 12.3% </a:t>
            </a:r>
            <a:r>
              <a:rPr lang="el-GR" dirty="0"/>
              <a:t>σ</a:t>
            </a:r>
            <a:r>
              <a:rPr lang="en-US" dirty="0"/>
              <a:t>=5.3</a:t>
            </a:r>
          </a:p>
        </p:txBody>
      </p:sp>
      <p:graphicFrame>
        <p:nvGraphicFramePr>
          <p:cNvPr id="6" name="Chart 5">
            <a:extLst>
              <a:ext uri="{FF2B5EF4-FFF2-40B4-BE49-F238E27FC236}">
                <a16:creationId xmlns:a16="http://schemas.microsoft.com/office/drawing/2014/main" id="{C44DF667-4441-4645-930D-7D0F3A8DE26D}"/>
              </a:ext>
            </a:extLst>
          </p:cNvPr>
          <p:cNvGraphicFramePr>
            <a:graphicFrameLocks/>
          </p:cNvGraphicFramePr>
          <p:nvPr>
            <p:extLst>
              <p:ext uri="{D42A27DB-BD31-4B8C-83A1-F6EECF244321}">
                <p14:modId xmlns:p14="http://schemas.microsoft.com/office/powerpoint/2010/main" val="686725221"/>
              </p:ext>
            </p:extLst>
          </p:nvPr>
        </p:nvGraphicFramePr>
        <p:xfrm>
          <a:off x="482354" y="397182"/>
          <a:ext cx="6618242" cy="432410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381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0007AC90-FADB-4DFF-B45F-09981BAA43C1}"/>
              </a:ext>
            </a:extLst>
          </p:cNvPr>
          <p:cNvGraphicFramePr>
            <a:graphicFrameLocks/>
          </p:cNvGraphicFramePr>
          <p:nvPr>
            <p:extLst>
              <p:ext uri="{D42A27DB-BD31-4B8C-83A1-F6EECF244321}">
                <p14:modId xmlns:p14="http://schemas.microsoft.com/office/powerpoint/2010/main" val="3574957947"/>
              </p:ext>
            </p:extLst>
          </p:nvPr>
        </p:nvGraphicFramePr>
        <p:xfrm>
          <a:off x="316183" y="220859"/>
          <a:ext cx="5443858" cy="3312453"/>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a:extLst>
              <a:ext uri="{FF2B5EF4-FFF2-40B4-BE49-F238E27FC236}">
                <a16:creationId xmlns:a16="http://schemas.microsoft.com/office/drawing/2014/main" id="{0FD47F7C-FFBA-4DBE-81B7-7082EB45C3D0}"/>
              </a:ext>
            </a:extLst>
          </p:cNvPr>
          <p:cNvSpPr>
            <a:spLocks noGrp="1"/>
          </p:cNvSpPr>
          <p:nvPr>
            <p:ph type="sldNum" sz="quarter" idx="12"/>
          </p:nvPr>
        </p:nvSpPr>
        <p:spPr/>
        <p:txBody>
          <a:bodyPr/>
          <a:lstStyle/>
          <a:p>
            <a:fld id="{C133BE5F-E286-4FB3-B451-677A2EFFD882}" type="slidenum">
              <a:rPr lang="en-US" smtClean="0"/>
              <a:t>4</a:t>
            </a:fld>
            <a:endParaRPr lang="en-US"/>
          </a:p>
        </p:txBody>
      </p:sp>
      <p:sp>
        <p:nvSpPr>
          <p:cNvPr id="6" name="TextBox 5">
            <a:extLst>
              <a:ext uri="{FF2B5EF4-FFF2-40B4-BE49-F238E27FC236}">
                <a16:creationId xmlns:a16="http://schemas.microsoft.com/office/drawing/2014/main" id="{DB374200-6838-4E8A-AC0E-21367B8E4599}"/>
              </a:ext>
            </a:extLst>
          </p:cNvPr>
          <p:cNvSpPr txBox="1"/>
          <p:nvPr/>
        </p:nvSpPr>
        <p:spPr>
          <a:xfrm>
            <a:off x="316183" y="3533312"/>
            <a:ext cx="5518011" cy="738664"/>
          </a:xfrm>
          <a:prstGeom prst="rect">
            <a:avLst/>
          </a:prstGeom>
          <a:noFill/>
        </p:spPr>
        <p:txBody>
          <a:bodyPr wrap="square" rtlCol="0">
            <a:spAutoFit/>
          </a:bodyPr>
          <a:lstStyle/>
          <a:p>
            <a:r>
              <a:rPr lang="en-US" sz="1400" i="1" dirty="0"/>
              <a:t>Note. </a:t>
            </a:r>
            <a:r>
              <a:rPr lang="en-US" sz="1400" dirty="0"/>
              <a:t>Data from </a:t>
            </a:r>
            <a:r>
              <a:rPr lang="en-US" sz="1400" i="1" dirty="0"/>
              <a:t>National Health and Nutrition Examination Survey</a:t>
            </a:r>
            <a:r>
              <a:rPr lang="en-US" sz="1400" dirty="0"/>
              <a:t> (The National Center for Health Statistics, 1971-2018). This maximum vertical axis of this graph is 25% for viewing purposes.</a:t>
            </a:r>
          </a:p>
        </p:txBody>
      </p:sp>
      <p:sp>
        <p:nvSpPr>
          <p:cNvPr id="5" name="TextBox 4">
            <a:extLst>
              <a:ext uri="{FF2B5EF4-FFF2-40B4-BE49-F238E27FC236}">
                <a16:creationId xmlns:a16="http://schemas.microsoft.com/office/drawing/2014/main" id="{B004EE49-2631-43E4-AB58-50F32B870967}"/>
              </a:ext>
            </a:extLst>
          </p:cNvPr>
          <p:cNvSpPr txBox="1"/>
          <p:nvPr/>
        </p:nvSpPr>
        <p:spPr>
          <a:xfrm>
            <a:off x="196422" y="4510145"/>
            <a:ext cx="5227834" cy="1477328"/>
          </a:xfrm>
          <a:prstGeom prst="rect">
            <a:avLst/>
          </a:prstGeom>
          <a:solidFill>
            <a:schemeClr val="bg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spAutoFit/>
          </a:bodyPr>
          <a:lstStyle/>
          <a:p>
            <a:pPr marL="285750" indent="-285750">
              <a:buFont typeface="Arial" panose="020B0604020202020204" pitchFamily="34" charset="0"/>
              <a:buChar char="•"/>
            </a:pPr>
            <a:r>
              <a:rPr lang="en-US" dirty="0"/>
              <a:t>Average obesity rate for ages 2-5: 8.6% with </a:t>
            </a:r>
            <a:r>
              <a:rPr lang="el-GR" dirty="0"/>
              <a:t>σ</a:t>
            </a:r>
            <a:r>
              <a:rPr lang="en-US" dirty="0"/>
              <a:t>=2.7</a:t>
            </a:r>
          </a:p>
          <a:p>
            <a:pPr marL="285750" indent="-285750">
              <a:buFont typeface="Arial" panose="020B0604020202020204" pitchFamily="34" charset="0"/>
              <a:buChar char="•"/>
            </a:pPr>
            <a:r>
              <a:rPr lang="en-US" dirty="0"/>
              <a:t>Average obesity rate for ages 6-11: 12.0% with </a:t>
            </a:r>
            <a:r>
              <a:rPr lang="el-GR" dirty="0"/>
              <a:t>σ</a:t>
            </a:r>
            <a:r>
              <a:rPr lang="en-US" dirty="0"/>
              <a:t>=5.0</a:t>
            </a:r>
          </a:p>
          <a:p>
            <a:pPr marL="285750" indent="-285750">
              <a:buFont typeface="Arial" panose="020B0604020202020204" pitchFamily="34" charset="0"/>
              <a:buChar char="•"/>
            </a:pPr>
            <a:r>
              <a:rPr lang="en-US" dirty="0"/>
              <a:t>Average obesity rate for ages 12-19: 12.7% with </a:t>
            </a:r>
            <a:r>
              <a:rPr lang="el-GR" dirty="0"/>
              <a:t>σ</a:t>
            </a:r>
            <a:r>
              <a:rPr lang="en-US" dirty="0"/>
              <a:t>=5.8 </a:t>
            </a:r>
          </a:p>
        </p:txBody>
      </p:sp>
      <p:graphicFrame>
        <p:nvGraphicFramePr>
          <p:cNvPr id="2" name="Chart 1">
            <a:extLst>
              <a:ext uri="{FF2B5EF4-FFF2-40B4-BE49-F238E27FC236}">
                <a16:creationId xmlns:a16="http://schemas.microsoft.com/office/drawing/2014/main" id="{1736BA0B-E564-4C55-BFD9-D0F89F291BA5}"/>
              </a:ext>
            </a:extLst>
          </p:cNvPr>
          <p:cNvGraphicFramePr>
            <a:graphicFrameLocks/>
          </p:cNvGraphicFramePr>
          <p:nvPr>
            <p:extLst>
              <p:ext uri="{D42A27DB-BD31-4B8C-83A1-F6EECF244321}">
                <p14:modId xmlns:p14="http://schemas.microsoft.com/office/powerpoint/2010/main" val="2476003763"/>
              </p:ext>
            </p:extLst>
          </p:nvPr>
        </p:nvGraphicFramePr>
        <p:xfrm>
          <a:off x="6205489" y="220858"/>
          <a:ext cx="5530789" cy="3312453"/>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3FF70E5B-5F75-41BE-8365-DE5FB6DA5320}"/>
              </a:ext>
            </a:extLst>
          </p:cNvPr>
          <p:cNvSpPr txBox="1"/>
          <p:nvPr/>
        </p:nvSpPr>
        <p:spPr>
          <a:xfrm>
            <a:off x="6096000" y="3535480"/>
            <a:ext cx="5640278" cy="738664"/>
          </a:xfrm>
          <a:prstGeom prst="rect">
            <a:avLst/>
          </a:prstGeom>
          <a:noFill/>
        </p:spPr>
        <p:txBody>
          <a:bodyPr wrap="square" rtlCol="0">
            <a:spAutoFit/>
          </a:bodyPr>
          <a:lstStyle/>
          <a:p>
            <a:r>
              <a:rPr lang="en-US" sz="1400" i="1" dirty="0"/>
              <a:t>Note. </a:t>
            </a:r>
            <a:r>
              <a:rPr lang="en-US" sz="1400" dirty="0"/>
              <a:t>Data from </a:t>
            </a:r>
            <a:r>
              <a:rPr lang="en-US" sz="1400" i="1" dirty="0"/>
              <a:t>National Health and Nutrition Examination Survey</a:t>
            </a:r>
            <a:r>
              <a:rPr lang="en-US" sz="1400" dirty="0"/>
              <a:t> (The National Center for Health Statistics, 1971-2018). This maximum vertical axis of this graph is 25% for viewing purposes.</a:t>
            </a:r>
          </a:p>
        </p:txBody>
      </p:sp>
      <p:sp>
        <p:nvSpPr>
          <p:cNvPr id="13" name="TextBox 12">
            <a:extLst>
              <a:ext uri="{FF2B5EF4-FFF2-40B4-BE49-F238E27FC236}">
                <a16:creationId xmlns:a16="http://schemas.microsoft.com/office/drawing/2014/main" id="{3D3598D4-02DD-4721-B51D-E9E8CC91E9E3}"/>
              </a:ext>
            </a:extLst>
          </p:cNvPr>
          <p:cNvSpPr txBox="1"/>
          <p:nvPr/>
        </p:nvSpPr>
        <p:spPr>
          <a:xfrm>
            <a:off x="6397841" y="4453570"/>
            <a:ext cx="5338437" cy="1477328"/>
          </a:xfrm>
          <a:prstGeom prst="rect">
            <a:avLst/>
          </a:prstGeom>
          <a:solidFill>
            <a:schemeClr val="bg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a:spAutoFit/>
          </a:bodyPr>
          <a:lstStyle/>
          <a:p>
            <a:pPr marL="285750" indent="-285750">
              <a:buFont typeface="Arial" panose="020B0604020202020204" pitchFamily="34" charset="0"/>
              <a:buChar char="•"/>
            </a:pPr>
            <a:r>
              <a:rPr lang="en-US" dirty="0"/>
              <a:t>Average obesity rate for ages 2-5: 8.3% with </a:t>
            </a:r>
            <a:r>
              <a:rPr lang="el-GR" dirty="0"/>
              <a:t>σ</a:t>
            </a:r>
            <a:r>
              <a:rPr lang="en-US" dirty="0"/>
              <a:t>=3.5</a:t>
            </a:r>
          </a:p>
          <a:p>
            <a:pPr marL="285750" indent="-285750">
              <a:buFont typeface="Arial" panose="020B0604020202020204" pitchFamily="34" charset="0"/>
              <a:buChar char="•"/>
            </a:pPr>
            <a:r>
              <a:rPr lang="en-US" dirty="0"/>
              <a:t>Average obesity rate for ages 6-11: 13.4% with </a:t>
            </a:r>
            <a:r>
              <a:rPr lang="el-GR" dirty="0"/>
              <a:t>σ</a:t>
            </a:r>
            <a:r>
              <a:rPr lang="en-US" dirty="0"/>
              <a:t>=5.9</a:t>
            </a:r>
          </a:p>
          <a:p>
            <a:pPr marL="285750" indent="-285750">
              <a:buFont typeface="Arial" panose="020B0604020202020204" pitchFamily="34" charset="0"/>
              <a:buChar char="•"/>
            </a:pPr>
            <a:r>
              <a:rPr lang="en-US" dirty="0"/>
              <a:t>Average obesity rate for ages 12-19: 13.3% with </a:t>
            </a:r>
            <a:r>
              <a:rPr lang="el-GR" dirty="0"/>
              <a:t>σ</a:t>
            </a:r>
            <a:r>
              <a:rPr lang="en-US" dirty="0"/>
              <a:t>=6.0</a:t>
            </a:r>
          </a:p>
        </p:txBody>
      </p:sp>
    </p:spTree>
    <p:extLst>
      <p:ext uri="{BB962C8B-B14F-4D97-AF65-F5344CB8AC3E}">
        <p14:creationId xmlns:p14="http://schemas.microsoft.com/office/powerpoint/2010/main" val="1279652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7910F666-E5B2-4706-A1CF-34B4F2AFBE4E}"/>
              </a:ext>
            </a:extLst>
          </p:cNvPr>
          <p:cNvGraphicFramePr>
            <a:graphicFrameLocks/>
          </p:cNvGraphicFramePr>
          <p:nvPr>
            <p:extLst>
              <p:ext uri="{D42A27DB-BD31-4B8C-83A1-F6EECF244321}">
                <p14:modId xmlns:p14="http://schemas.microsoft.com/office/powerpoint/2010/main" val="701631002"/>
              </p:ext>
            </p:extLst>
          </p:nvPr>
        </p:nvGraphicFramePr>
        <p:xfrm>
          <a:off x="5132379" y="625435"/>
          <a:ext cx="6138863" cy="4062413"/>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a:extLst>
              <a:ext uri="{FF2B5EF4-FFF2-40B4-BE49-F238E27FC236}">
                <a16:creationId xmlns:a16="http://schemas.microsoft.com/office/drawing/2014/main" id="{2FD82E06-A6F4-4785-8151-A808D860EC18}"/>
              </a:ext>
            </a:extLst>
          </p:cNvPr>
          <p:cNvSpPr>
            <a:spLocks noGrp="1"/>
          </p:cNvSpPr>
          <p:nvPr>
            <p:ph type="sldNum" sz="quarter" idx="12"/>
          </p:nvPr>
        </p:nvSpPr>
        <p:spPr/>
        <p:txBody>
          <a:bodyPr/>
          <a:lstStyle/>
          <a:p>
            <a:fld id="{C133BE5F-E286-4FB3-B451-677A2EFFD882}" type="slidenum">
              <a:rPr lang="en-US" smtClean="0"/>
              <a:t>5</a:t>
            </a:fld>
            <a:endParaRPr lang="en-US"/>
          </a:p>
        </p:txBody>
      </p:sp>
      <p:sp>
        <p:nvSpPr>
          <p:cNvPr id="6" name="TextBox 5">
            <a:extLst>
              <a:ext uri="{FF2B5EF4-FFF2-40B4-BE49-F238E27FC236}">
                <a16:creationId xmlns:a16="http://schemas.microsoft.com/office/drawing/2014/main" id="{D41D3008-710C-4E24-BE3A-CA1B875B5C83}"/>
              </a:ext>
            </a:extLst>
          </p:cNvPr>
          <p:cNvSpPr txBox="1"/>
          <p:nvPr/>
        </p:nvSpPr>
        <p:spPr>
          <a:xfrm>
            <a:off x="5132379" y="4783435"/>
            <a:ext cx="6725816" cy="954107"/>
          </a:xfrm>
          <a:prstGeom prst="rect">
            <a:avLst/>
          </a:prstGeom>
          <a:noFill/>
        </p:spPr>
        <p:txBody>
          <a:bodyPr wrap="square" rtlCol="0">
            <a:spAutoFit/>
          </a:bodyPr>
          <a:lstStyle/>
          <a:p>
            <a:r>
              <a:rPr lang="en-US" sz="1400" i="1" dirty="0"/>
              <a:t>Note. </a:t>
            </a:r>
            <a:r>
              <a:rPr lang="en-US" sz="1400" dirty="0"/>
              <a:t>Data from </a:t>
            </a:r>
            <a:r>
              <a:rPr lang="en-US" sz="1400" i="1" dirty="0"/>
              <a:t>National Health and Nutrition Examination Survey</a:t>
            </a:r>
            <a:r>
              <a:rPr lang="en-US" sz="1400" dirty="0"/>
              <a:t> (The National Center for Health Statistics, 1971-2018). This maximum vertical axis of this graph is 30% for viewing purposes. Data for race was not recorded prior to 1999 and obesity rate in Asian children was not available prior to 2011.</a:t>
            </a:r>
          </a:p>
        </p:txBody>
      </p:sp>
      <p:sp>
        <p:nvSpPr>
          <p:cNvPr id="7" name="TextBox 6">
            <a:extLst>
              <a:ext uri="{FF2B5EF4-FFF2-40B4-BE49-F238E27FC236}">
                <a16:creationId xmlns:a16="http://schemas.microsoft.com/office/drawing/2014/main" id="{409E5400-E326-4088-A098-C208B100108C}"/>
              </a:ext>
            </a:extLst>
          </p:cNvPr>
          <p:cNvSpPr txBox="1"/>
          <p:nvPr/>
        </p:nvSpPr>
        <p:spPr>
          <a:xfrm>
            <a:off x="679321" y="1502479"/>
            <a:ext cx="3897297" cy="2308324"/>
          </a:xfrm>
          <a:prstGeom prst="rect">
            <a:avLst/>
          </a:prstGeom>
          <a:solidFill>
            <a:schemeClr val="bg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spAutoFit/>
          </a:bodyPr>
          <a:lstStyle/>
          <a:p>
            <a:pPr marL="285750" indent="-285750">
              <a:buFont typeface="Arial" panose="020B0604020202020204" pitchFamily="34" charset="0"/>
              <a:buChar char="•"/>
            </a:pPr>
            <a:r>
              <a:rPr lang="en-US" dirty="0"/>
              <a:t>Average obesity rate for Black children is 20.3% with </a:t>
            </a:r>
            <a:r>
              <a:rPr lang="el-GR" dirty="0"/>
              <a:t>σ</a:t>
            </a:r>
            <a:r>
              <a:rPr lang="en-US" dirty="0"/>
              <a:t>=1.9</a:t>
            </a:r>
          </a:p>
          <a:p>
            <a:pPr marL="285750" indent="-285750">
              <a:buFont typeface="Arial" panose="020B0604020202020204" pitchFamily="34" charset="0"/>
              <a:buChar char="•"/>
            </a:pPr>
            <a:r>
              <a:rPr lang="en-US" dirty="0"/>
              <a:t>Average obesity rate for Hispanic children is 21.3% with </a:t>
            </a:r>
            <a:r>
              <a:rPr lang="el-GR" dirty="0"/>
              <a:t>σ</a:t>
            </a:r>
            <a:r>
              <a:rPr lang="en-US" dirty="0"/>
              <a:t>=2.0</a:t>
            </a:r>
          </a:p>
          <a:p>
            <a:pPr marL="285750" indent="-285750">
              <a:buFont typeface="Arial" panose="020B0604020202020204" pitchFamily="34" charset="0"/>
              <a:buChar char="•"/>
            </a:pPr>
            <a:r>
              <a:rPr lang="en-US" dirty="0"/>
              <a:t>Average obesity rate for White children is 14.2% with </a:t>
            </a:r>
            <a:r>
              <a:rPr lang="el-GR" dirty="0"/>
              <a:t>σ</a:t>
            </a:r>
            <a:r>
              <a:rPr lang="en-US" dirty="0"/>
              <a:t>=1.4</a:t>
            </a:r>
          </a:p>
          <a:p>
            <a:pPr marL="285750" indent="-285750">
              <a:buFont typeface="Arial" panose="020B0604020202020204" pitchFamily="34" charset="0"/>
              <a:buChar char="•"/>
            </a:pPr>
            <a:r>
              <a:rPr lang="en-US" dirty="0"/>
              <a:t>Average obesity rate for Asian children is 9.4% with </a:t>
            </a:r>
            <a:r>
              <a:rPr lang="el-GR" dirty="0"/>
              <a:t>σ</a:t>
            </a:r>
            <a:r>
              <a:rPr lang="en-US" dirty="0"/>
              <a:t>=1.4 </a:t>
            </a:r>
          </a:p>
        </p:txBody>
      </p:sp>
    </p:spTree>
    <p:extLst>
      <p:ext uri="{BB962C8B-B14F-4D97-AF65-F5344CB8AC3E}">
        <p14:creationId xmlns:p14="http://schemas.microsoft.com/office/powerpoint/2010/main" val="2771101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042DF5FE-FCF2-4478-BBE0-6317E1A7BCBB}"/>
              </a:ext>
            </a:extLst>
          </p:cNvPr>
          <p:cNvGraphicFramePr>
            <a:graphicFrameLocks/>
          </p:cNvGraphicFramePr>
          <p:nvPr>
            <p:extLst>
              <p:ext uri="{D42A27DB-BD31-4B8C-83A1-F6EECF244321}">
                <p14:modId xmlns:p14="http://schemas.microsoft.com/office/powerpoint/2010/main" val="3820694640"/>
              </p:ext>
            </p:extLst>
          </p:nvPr>
        </p:nvGraphicFramePr>
        <p:xfrm>
          <a:off x="242985" y="333103"/>
          <a:ext cx="6580453" cy="5517092"/>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a:extLst>
              <a:ext uri="{FF2B5EF4-FFF2-40B4-BE49-F238E27FC236}">
                <a16:creationId xmlns:a16="http://schemas.microsoft.com/office/drawing/2014/main" id="{D457EAC3-F914-45C5-9DE0-0D3E54D20E34}"/>
              </a:ext>
            </a:extLst>
          </p:cNvPr>
          <p:cNvSpPr>
            <a:spLocks noGrp="1"/>
          </p:cNvSpPr>
          <p:nvPr>
            <p:ph type="sldNum" sz="quarter" idx="12"/>
          </p:nvPr>
        </p:nvSpPr>
        <p:spPr/>
        <p:txBody>
          <a:bodyPr/>
          <a:lstStyle/>
          <a:p>
            <a:fld id="{C133BE5F-E286-4FB3-B451-677A2EFFD882}" type="slidenum">
              <a:rPr lang="en-US" smtClean="0"/>
              <a:t>6</a:t>
            </a:fld>
            <a:endParaRPr lang="en-US"/>
          </a:p>
        </p:txBody>
      </p:sp>
      <p:sp>
        <p:nvSpPr>
          <p:cNvPr id="3" name="TextBox 2">
            <a:extLst>
              <a:ext uri="{FF2B5EF4-FFF2-40B4-BE49-F238E27FC236}">
                <a16:creationId xmlns:a16="http://schemas.microsoft.com/office/drawing/2014/main" id="{DC6EC316-0EDA-43C9-A765-D49292A87DE7}"/>
              </a:ext>
            </a:extLst>
          </p:cNvPr>
          <p:cNvSpPr txBox="1"/>
          <p:nvPr/>
        </p:nvSpPr>
        <p:spPr>
          <a:xfrm>
            <a:off x="7574283" y="1858603"/>
            <a:ext cx="3444536" cy="2308324"/>
          </a:xfrm>
          <a:prstGeom prst="rect">
            <a:avLst/>
          </a:prstGeom>
          <a:solidFill>
            <a:schemeClr val="bg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spAutoFit/>
          </a:bodyPr>
          <a:lstStyle/>
          <a:p>
            <a:pPr marL="285750" indent="-285750">
              <a:buFont typeface="Arial" panose="020B0604020202020204" pitchFamily="34" charset="0"/>
              <a:buChar char="•"/>
            </a:pPr>
            <a:r>
              <a:rPr lang="en-US" dirty="0"/>
              <a:t>Adult female average obesity rate: 33.4% with </a:t>
            </a:r>
            <a:r>
              <a:rPr lang="el-GR" dirty="0"/>
              <a:t>σ</a:t>
            </a:r>
            <a:r>
              <a:rPr lang="en-US" dirty="0"/>
              <a:t>=5.9</a:t>
            </a:r>
          </a:p>
          <a:p>
            <a:pPr marL="285750" indent="-285750">
              <a:buFont typeface="Arial" panose="020B0604020202020204" pitchFamily="34" charset="0"/>
              <a:buChar char="•"/>
            </a:pPr>
            <a:r>
              <a:rPr lang="en-US" dirty="0"/>
              <a:t>Adult male average obesity rate: 29.8% with </a:t>
            </a:r>
            <a:r>
              <a:rPr lang="el-GR" dirty="0"/>
              <a:t>σ</a:t>
            </a:r>
            <a:r>
              <a:rPr lang="en-US" dirty="0"/>
              <a:t>=7.4</a:t>
            </a:r>
          </a:p>
          <a:p>
            <a:pPr marL="285750" indent="-285750">
              <a:buFont typeface="Arial" panose="020B0604020202020204" pitchFamily="34" charset="0"/>
              <a:buChar char="•"/>
            </a:pPr>
            <a:r>
              <a:rPr lang="en-US" dirty="0"/>
              <a:t>Female child average obesity rate: 13.9% with </a:t>
            </a:r>
            <a:r>
              <a:rPr lang="el-GR" dirty="0"/>
              <a:t>σ</a:t>
            </a:r>
            <a:r>
              <a:rPr lang="en-US" dirty="0"/>
              <a:t>=3.1</a:t>
            </a:r>
          </a:p>
          <a:p>
            <a:pPr marL="285750" indent="-285750">
              <a:buFont typeface="Arial" panose="020B0604020202020204" pitchFamily="34" charset="0"/>
              <a:buChar char="•"/>
            </a:pPr>
            <a:r>
              <a:rPr lang="en-US" dirty="0"/>
              <a:t>Male child average obesity rate: 15.0% with </a:t>
            </a:r>
            <a:r>
              <a:rPr lang="el-GR" dirty="0"/>
              <a:t>σ</a:t>
            </a:r>
            <a:r>
              <a:rPr lang="en-US" dirty="0"/>
              <a:t>=3.5</a:t>
            </a:r>
          </a:p>
        </p:txBody>
      </p:sp>
      <p:sp>
        <p:nvSpPr>
          <p:cNvPr id="4" name="TextBox 3">
            <a:extLst>
              <a:ext uri="{FF2B5EF4-FFF2-40B4-BE49-F238E27FC236}">
                <a16:creationId xmlns:a16="http://schemas.microsoft.com/office/drawing/2014/main" id="{A990A58B-6B08-447C-BB6F-764598EDA5CC}"/>
              </a:ext>
            </a:extLst>
          </p:cNvPr>
          <p:cNvSpPr txBox="1"/>
          <p:nvPr/>
        </p:nvSpPr>
        <p:spPr>
          <a:xfrm>
            <a:off x="242985" y="5850195"/>
            <a:ext cx="6725816" cy="738664"/>
          </a:xfrm>
          <a:prstGeom prst="rect">
            <a:avLst/>
          </a:prstGeom>
          <a:noFill/>
        </p:spPr>
        <p:txBody>
          <a:bodyPr wrap="square" rtlCol="0">
            <a:spAutoFit/>
          </a:bodyPr>
          <a:lstStyle/>
          <a:p>
            <a:r>
              <a:rPr lang="en-US" sz="1400" i="1" dirty="0"/>
              <a:t>Note. </a:t>
            </a:r>
            <a:r>
              <a:rPr lang="en-US" sz="1400" dirty="0"/>
              <a:t>Data from </a:t>
            </a:r>
            <a:r>
              <a:rPr lang="en-US" sz="1400" i="1" dirty="0"/>
              <a:t>National Health and Nutrition Examination Survey</a:t>
            </a:r>
            <a:r>
              <a:rPr lang="en-US" sz="1400" dirty="0"/>
              <a:t> (The National Center for Health Statistics, 1971-2018). Data for adults is not available prior to 1987, so data and averages are based on the 1987-2018 data.</a:t>
            </a:r>
          </a:p>
        </p:txBody>
      </p:sp>
    </p:spTree>
    <p:extLst>
      <p:ext uri="{BB962C8B-B14F-4D97-AF65-F5344CB8AC3E}">
        <p14:creationId xmlns:p14="http://schemas.microsoft.com/office/powerpoint/2010/main" val="4143488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6FBFF7-456E-4E66-8C3B-6C24ABDB9E84}"/>
              </a:ext>
            </a:extLst>
          </p:cNvPr>
          <p:cNvSpPr>
            <a:spLocks noGrp="1"/>
          </p:cNvSpPr>
          <p:nvPr>
            <p:ph type="sldNum" sz="quarter" idx="12"/>
          </p:nvPr>
        </p:nvSpPr>
        <p:spPr/>
        <p:txBody>
          <a:bodyPr/>
          <a:lstStyle/>
          <a:p>
            <a:fld id="{C133BE5F-E286-4FB3-B451-677A2EFFD882}" type="slidenum">
              <a:rPr lang="en-US" smtClean="0"/>
              <a:t>7</a:t>
            </a:fld>
            <a:endParaRPr lang="en-US"/>
          </a:p>
        </p:txBody>
      </p:sp>
      <p:graphicFrame>
        <p:nvGraphicFramePr>
          <p:cNvPr id="3" name="Chart 2">
            <a:extLst>
              <a:ext uri="{FF2B5EF4-FFF2-40B4-BE49-F238E27FC236}">
                <a16:creationId xmlns:a16="http://schemas.microsoft.com/office/drawing/2014/main" id="{FE269BE4-4A23-4126-AE0B-47A270FF0B1D}"/>
              </a:ext>
            </a:extLst>
          </p:cNvPr>
          <p:cNvGraphicFramePr/>
          <p:nvPr>
            <p:extLst>
              <p:ext uri="{D42A27DB-BD31-4B8C-83A1-F6EECF244321}">
                <p14:modId xmlns:p14="http://schemas.microsoft.com/office/powerpoint/2010/main" val="661961599"/>
              </p:ext>
            </p:extLst>
          </p:nvPr>
        </p:nvGraphicFramePr>
        <p:xfrm>
          <a:off x="5641354" y="542342"/>
          <a:ext cx="5819775" cy="290957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a:extLst>
              <a:ext uri="{FF2B5EF4-FFF2-40B4-BE49-F238E27FC236}">
                <a16:creationId xmlns:a16="http://schemas.microsoft.com/office/drawing/2014/main" id="{E48A5265-66B2-4643-9A39-F4DCC6D6CB02}"/>
              </a:ext>
            </a:extLst>
          </p:cNvPr>
          <p:cNvGraphicFramePr>
            <a:graphicFrameLocks noGrp="1"/>
          </p:cNvGraphicFramePr>
          <p:nvPr>
            <p:extLst>
              <p:ext uri="{D42A27DB-BD31-4B8C-83A1-F6EECF244321}">
                <p14:modId xmlns:p14="http://schemas.microsoft.com/office/powerpoint/2010/main" val="1686844319"/>
              </p:ext>
            </p:extLst>
          </p:nvPr>
        </p:nvGraphicFramePr>
        <p:xfrm>
          <a:off x="5641354" y="4136676"/>
          <a:ext cx="6115050" cy="1163956"/>
        </p:xfrm>
        <a:graphic>
          <a:graphicData uri="http://schemas.openxmlformats.org/drawingml/2006/table">
            <a:tbl>
              <a:tblPr firstRow="1" firstCol="1" bandRow="1"/>
              <a:tblGrid>
                <a:gridCol w="1257300">
                  <a:extLst>
                    <a:ext uri="{9D8B030D-6E8A-4147-A177-3AD203B41FA5}">
                      <a16:colId xmlns:a16="http://schemas.microsoft.com/office/drawing/2014/main" val="2270460651"/>
                    </a:ext>
                  </a:extLst>
                </a:gridCol>
                <a:gridCol w="1143000">
                  <a:extLst>
                    <a:ext uri="{9D8B030D-6E8A-4147-A177-3AD203B41FA5}">
                      <a16:colId xmlns:a16="http://schemas.microsoft.com/office/drawing/2014/main" val="1222342969"/>
                    </a:ext>
                  </a:extLst>
                </a:gridCol>
                <a:gridCol w="1371600">
                  <a:extLst>
                    <a:ext uri="{9D8B030D-6E8A-4147-A177-3AD203B41FA5}">
                      <a16:colId xmlns:a16="http://schemas.microsoft.com/office/drawing/2014/main" val="2537505250"/>
                    </a:ext>
                  </a:extLst>
                </a:gridCol>
                <a:gridCol w="1371600">
                  <a:extLst>
                    <a:ext uri="{9D8B030D-6E8A-4147-A177-3AD203B41FA5}">
                      <a16:colId xmlns:a16="http://schemas.microsoft.com/office/drawing/2014/main" val="57182565"/>
                    </a:ext>
                  </a:extLst>
                </a:gridCol>
                <a:gridCol w="971550">
                  <a:extLst>
                    <a:ext uri="{9D8B030D-6E8A-4147-A177-3AD203B41FA5}">
                      <a16:colId xmlns:a16="http://schemas.microsoft.com/office/drawing/2014/main" val="3596901166"/>
                    </a:ext>
                  </a:extLst>
                </a:gridCol>
              </a:tblGrid>
              <a:tr h="290830">
                <a:tc>
                  <a:txBody>
                    <a:bodyPr/>
                    <a:lstStyle/>
                    <a:p>
                      <a:pPr marL="0" marR="0" algn="ctr">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Calibri" panose="020F0502020204030204" pitchFamily="34" charset="0"/>
                        </a:rPr>
                        <a:t>Source of Variation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Calibri" panose="020F0502020204030204" pitchFamily="34" charset="0"/>
                        </a:rPr>
                        <a:t>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Calibri" panose="020F0502020204030204" pitchFamily="34" charset="0"/>
                        </a:rPr>
                        <a:t>Sum of Squares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Calibri" panose="020F0502020204030204" pitchFamily="34" charset="0"/>
                        </a:rPr>
                        <a:t>Mean Square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100" b="1" i="1">
                          <a:effectLst/>
                          <a:latin typeface="Calibri" panose="020F0502020204030204" pitchFamily="34" charset="0"/>
                          <a:ea typeface="Calibri" panose="020F0502020204030204" pitchFamily="34" charset="0"/>
                          <a:cs typeface="Calibri" panose="020F0502020204030204" pitchFamily="34" charset="0"/>
                        </a:rPr>
                        <a:t>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942689870"/>
                  </a:ext>
                </a:extLst>
              </a:tr>
              <a:tr h="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Regression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226.07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226.07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273.69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4162990486"/>
                  </a:ext>
                </a:extLst>
              </a:tr>
              <a:tr h="0">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Error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chemeClr val="bg1"/>
                    </a:solidFill>
                  </a:tcPr>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chemeClr val="bg1"/>
                    </a:solidFill>
                  </a:tcPr>
                </a:tc>
                <a:tc>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    8.26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chemeClr val="bg1"/>
                    </a:solidFill>
                  </a:tcPr>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      0.826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chemeClr val="bg1"/>
                    </a:solidFill>
                  </a:tcPr>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chemeClr val="bg1"/>
                    </a:solidFill>
                  </a:tcPr>
                </a:tc>
                <a:extLst>
                  <a:ext uri="{0D108BD9-81ED-4DB2-BD59-A6C34878D82A}">
                    <a16:rowId xmlns:a16="http://schemas.microsoft.com/office/drawing/2014/main" val="1431456786"/>
                  </a:ext>
                </a:extLst>
              </a:tr>
              <a:tr h="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chemeClr val="bg1"/>
                    </a:solidFill>
                  </a:tcPr>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chemeClr val="bg1"/>
                    </a:solidFill>
                  </a:tcPr>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234.33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chemeClr val="bg1"/>
                    </a:solidFill>
                  </a:tcPr>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chemeClr val="bg1"/>
                    </a:solidFill>
                  </a:tcPr>
                </a:tc>
                <a:tc>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chemeClr val="bg1"/>
                    </a:solidFill>
                  </a:tcPr>
                </a:tc>
                <a:extLst>
                  <a:ext uri="{0D108BD9-81ED-4DB2-BD59-A6C34878D82A}">
                    <a16:rowId xmlns:a16="http://schemas.microsoft.com/office/drawing/2014/main" val="2706900841"/>
                  </a:ext>
                </a:extLst>
              </a:tr>
            </a:tbl>
          </a:graphicData>
        </a:graphic>
      </p:graphicFrame>
      <p:sp>
        <p:nvSpPr>
          <p:cNvPr id="7" name="TextBox 6">
            <a:extLst>
              <a:ext uri="{FF2B5EF4-FFF2-40B4-BE49-F238E27FC236}">
                <a16:creationId xmlns:a16="http://schemas.microsoft.com/office/drawing/2014/main" id="{73460829-1A33-4353-8D7C-DAF5725CD164}"/>
              </a:ext>
            </a:extLst>
          </p:cNvPr>
          <p:cNvSpPr txBox="1"/>
          <p:nvPr/>
        </p:nvSpPr>
        <p:spPr>
          <a:xfrm>
            <a:off x="5641354" y="3590411"/>
            <a:ext cx="5851842" cy="646331"/>
          </a:xfrm>
          <a:prstGeom prst="rect">
            <a:avLst/>
          </a:prstGeom>
          <a:noFill/>
        </p:spPr>
        <p:txBody>
          <a:bodyPr wrap="square" rtlCol="0">
            <a:spAutoFit/>
          </a:bodyPr>
          <a:lstStyle/>
          <a:p>
            <a:r>
              <a:rPr lang="en-US" sz="1200" b="1" dirty="0"/>
              <a:t>Table 1</a:t>
            </a:r>
          </a:p>
          <a:p>
            <a:r>
              <a:rPr lang="en-US" sz="1200" i="1" dirty="0">
                <a:effectLst/>
                <a:latin typeface="Calibri" panose="020F0502020204030204" pitchFamily="34" charset="0"/>
                <a:ea typeface="Times New Roman" panose="02020603050405020304" pitchFamily="18" charset="0"/>
                <a:cs typeface="Calibri" panose="020F0502020204030204" pitchFamily="34" charset="0"/>
              </a:rPr>
              <a:t>ANOVA Table for Simple Linear Regression of Childhood Obesity Rate 1971-2016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dirty="0"/>
          </a:p>
        </p:txBody>
      </p:sp>
      <p:pic>
        <p:nvPicPr>
          <p:cNvPr id="11" name="Picture 10" descr="Three cupcakes">
            <a:extLst>
              <a:ext uri="{FF2B5EF4-FFF2-40B4-BE49-F238E27FC236}">
                <a16:creationId xmlns:a16="http://schemas.microsoft.com/office/drawing/2014/main" id="{4F0275F2-2957-4709-A8B2-B2090442D2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591" y="1997127"/>
            <a:ext cx="3932847" cy="2621258"/>
          </a:xfrm>
          <a:prstGeom prst="rect">
            <a:avLst/>
          </a:prstGeom>
        </p:spPr>
      </p:pic>
    </p:spTree>
    <p:extLst>
      <p:ext uri="{BB962C8B-B14F-4D97-AF65-F5344CB8AC3E}">
        <p14:creationId xmlns:p14="http://schemas.microsoft.com/office/powerpoint/2010/main" val="919114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5C1A04-55DD-4477-A23C-954776F65B23}"/>
              </a:ext>
            </a:extLst>
          </p:cNvPr>
          <p:cNvSpPr>
            <a:spLocks noGrp="1"/>
          </p:cNvSpPr>
          <p:nvPr>
            <p:ph type="sldNum" sz="quarter" idx="12"/>
          </p:nvPr>
        </p:nvSpPr>
        <p:spPr/>
        <p:txBody>
          <a:bodyPr/>
          <a:lstStyle/>
          <a:p>
            <a:fld id="{C133BE5F-E286-4FB3-B451-677A2EFFD882}" type="slidenum">
              <a:rPr lang="en-US" smtClean="0"/>
              <a:t>8</a:t>
            </a:fld>
            <a:endParaRPr lang="en-US"/>
          </a:p>
        </p:txBody>
      </p:sp>
      <p:sp>
        <p:nvSpPr>
          <p:cNvPr id="3" name="TextBox 2">
            <a:extLst>
              <a:ext uri="{FF2B5EF4-FFF2-40B4-BE49-F238E27FC236}">
                <a16:creationId xmlns:a16="http://schemas.microsoft.com/office/drawing/2014/main" id="{AB1A6941-4729-4DAF-B868-10A968A9B0B3}"/>
              </a:ext>
            </a:extLst>
          </p:cNvPr>
          <p:cNvSpPr txBox="1"/>
          <p:nvPr/>
        </p:nvSpPr>
        <p:spPr>
          <a:xfrm>
            <a:off x="0" y="665825"/>
            <a:ext cx="12191999" cy="369332"/>
          </a:xfrm>
          <a:prstGeom prst="rect">
            <a:avLst/>
          </a:prstGeom>
          <a:solidFill>
            <a:schemeClr val="bg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spAutoFit/>
          </a:bodyPr>
          <a:lstStyle/>
          <a:p>
            <a:pPr algn="ctr"/>
            <a:r>
              <a:rPr lang="en-US" dirty="0"/>
              <a:t>Conclusion</a:t>
            </a:r>
          </a:p>
        </p:txBody>
      </p:sp>
      <p:sp>
        <p:nvSpPr>
          <p:cNvPr id="4" name="TextBox 3">
            <a:extLst>
              <a:ext uri="{FF2B5EF4-FFF2-40B4-BE49-F238E27FC236}">
                <a16:creationId xmlns:a16="http://schemas.microsoft.com/office/drawing/2014/main" id="{8FFCBD1D-DF39-4A53-9D6C-6ABC2EBBAAA6}"/>
              </a:ext>
            </a:extLst>
          </p:cNvPr>
          <p:cNvSpPr txBox="1"/>
          <p:nvPr/>
        </p:nvSpPr>
        <p:spPr>
          <a:xfrm>
            <a:off x="882333" y="1569898"/>
            <a:ext cx="5495278" cy="3416320"/>
          </a:xfrm>
          <a:prstGeom prst="rect">
            <a:avLst/>
          </a:prstGeom>
          <a:solidFill>
            <a:schemeClr val="bg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spAutoFit/>
          </a:bodyPr>
          <a:lstStyle/>
          <a:p>
            <a:pPr marL="285750" indent="-285750">
              <a:buFont typeface="Arial" panose="020B0604020202020204" pitchFamily="34" charset="0"/>
              <a:buChar char="•"/>
            </a:pPr>
            <a:r>
              <a:rPr lang="en-US" dirty="0"/>
              <a:t>Obesity rates have been increasing over time.</a:t>
            </a:r>
          </a:p>
          <a:p>
            <a:pPr marL="285750" indent="-285750">
              <a:buFont typeface="Arial" panose="020B0604020202020204" pitchFamily="34" charset="0"/>
              <a:buChar char="•"/>
            </a:pPr>
            <a:r>
              <a:rPr lang="en-US" dirty="0"/>
              <a:t>Childhood obesity rates correlate to rising adult obesity rates.</a:t>
            </a:r>
          </a:p>
          <a:p>
            <a:pPr marL="285750" indent="-285750">
              <a:buFont typeface="Arial" panose="020B0604020202020204" pitchFamily="34" charset="0"/>
              <a:buChar char="•"/>
            </a:pPr>
            <a:r>
              <a:rPr lang="en-US" dirty="0"/>
              <a:t>There are many health implications including depression, low self-esteem, type 2 diabetes, cardiovascular disease, hypertension, Metabolic Syndrome, and </a:t>
            </a:r>
            <a:r>
              <a:rPr lang="en-US" dirty="0" err="1"/>
              <a:t>nonalcholic</a:t>
            </a:r>
            <a:r>
              <a:rPr lang="en-US" dirty="0"/>
              <a:t> fatty liver disease (Weinstock, 2017).</a:t>
            </a:r>
          </a:p>
          <a:p>
            <a:pPr marL="285750" indent="-285750">
              <a:buFont typeface="Arial" panose="020B0604020202020204" pitchFamily="34" charset="0"/>
              <a:buChar char="•"/>
            </a:pPr>
            <a:r>
              <a:rPr lang="en-US" dirty="0"/>
              <a:t>Access to fast food affects weight, health, and educational aptitude </a:t>
            </a:r>
            <a:r>
              <a:rPr lang="en-US" sz="1800" dirty="0"/>
              <a:t>(Li &amp; O’Connell, 2012).</a:t>
            </a:r>
            <a:endParaRPr lang="en-US" dirty="0"/>
          </a:p>
          <a:p>
            <a:pPr marL="285750" indent="-285750">
              <a:buFont typeface="Arial" panose="020B0604020202020204" pitchFamily="34" charset="0"/>
              <a:buChar char="•"/>
            </a:pPr>
            <a:r>
              <a:rPr lang="en-US" dirty="0"/>
              <a:t>Schools play a large role in children’s health habits (Anderson &amp; Butcher, 2006).</a:t>
            </a:r>
          </a:p>
        </p:txBody>
      </p:sp>
      <p:pic>
        <p:nvPicPr>
          <p:cNvPr id="6" name="Picture 5" descr="Western food arranged on table">
            <a:extLst>
              <a:ext uri="{FF2B5EF4-FFF2-40B4-BE49-F238E27FC236}">
                <a16:creationId xmlns:a16="http://schemas.microsoft.com/office/drawing/2014/main" id="{5B3196D1-0A85-474D-B407-740D2213D5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4002" y="1716832"/>
            <a:ext cx="4269798" cy="2845837"/>
          </a:xfrm>
          <a:prstGeom prst="rect">
            <a:avLst/>
          </a:prstGeom>
        </p:spPr>
      </p:pic>
    </p:spTree>
    <p:extLst>
      <p:ext uri="{BB962C8B-B14F-4D97-AF65-F5344CB8AC3E}">
        <p14:creationId xmlns:p14="http://schemas.microsoft.com/office/powerpoint/2010/main" val="297694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FE5529-88A5-4CA8-98E3-5671CF197339}"/>
              </a:ext>
            </a:extLst>
          </p:cNvPr>
          <p:cNvSpPr txBox="1"/>
          <p:nvPr/>
        </p:nvSpPr>
        <p:spPr>
          <a:xfrm>
            <a:off x="1042387" y="236017"/>
            <a:ext cx="9722840" cy="5888407"/>
          </a:xfrm>
          <a:prstGeom prst="rect">
            <a:avLst/>
          </a:prstGeom>
          <a:solidFill>
            <a:schemeClr val="bg1"/>
          </a:solidFill>
        </p:spPr>
        <p:txBody>
          <a:bodyPr wrap="square" rtlCol="0">
            <a:spAutoFit/>
          </a:bodyPr>
          <a:lstStyle/>
          <a:p>
            <a:pPr marL="0" marR="0" algn="ctr">
              <a:lnSpc>
                <a:spcPct val="200000"/>
              </a:lnSpc>
              <a:spcBef>
                <a:spcPts val="0"/>
              </a:spcBef>
              <a:spcAft>
                <a:spcPts val="800"/>
              </a:spcAft>
            </a:pPr>
            <a:r>
              <a:rPr lang="en-US" sz="1200" dirty="0">
                <a:effectLst/>
                <a:latin typeface="+mj-lt"/>
                <a:ea typeface="Calibri" panose="020F0502020204030204" pitchFamily="34" charset="0"/>
                <a:cs typeface="Times New Roman" panose="02020603050405020304" pitchFamily="18" charset="0"/>
              </a:rPr>
              <a:t>References</a:t>
            </a:r>
          </a:p>
          <a:p>
            <a:pPr marL="0" marR="0">
              <a:lnSpc>
                <a:spcPct val="200000"/>
              </a:lnSpc>
              <a:spcBef>
                <a:spcPts val="0"/>
              </a:spcBef>
              <a:spcAft>
                <a:spcPts val="800"/>
              </a:spcAft>
            </a:pPr>
            <a:r>
              <a:rPr lang="en-US" sz="1200" dirty="0">
                <a:effectLst/>
                <a:latin typeface="Calibri" panose="020F0502020204030204" pitchFamily="34" charset="0"/>
                <a:ea typeface="Calibri" panose="020F0502020204030204" pitchFamily="34" charset="0"/>
                <a:cs typeface="Calibri" panose="020F0502020204030204" pitchFamily="34" charset="0"/>
              </a:rPr>
              <a:t>Anderson, P. M., &amp; Butcher, K. F. (2006). Reading, Writing, and Refreshments: Are School Finances Contributing to Children’s Obesity? </a:t>
            </a:r>
            <a:r>
              <a:rPr lang="en-US" sz="1200" i="1" dirty="0">
                <a:effectLst/>
                <a:latin typeface="Calibri" panose="020F0502020204030204" pitchFamily="34" charset="0"/>
                <a:ea typeface="Calibri" panose="020F0502020204030204" pitchFamily="34" charset="0"/>
                <a:cs typeface="Calibri" panose="020F0502020204030204" pitchFamily="34" charset="0"/>
              </a:rPr>
              <a:t>The Journal of </a:t>
            </a:r>
          </a:p>
          <a:p>
            <a:pPr marL="0" marR="0">
              <a:lnSpc>
                <a:spcPct val="200000"/>
              </a:lnSpc>
              <a:spcBef>
                <a:spcPts val="0"/>
              </a:spcBef>
              <a:spcAft>
                <a:spcPts val="800"/>
              </a:spcAft>
            </a:pPr>
            <a:r>
              <a:rPr lang="en-US" sz="1200" i="1" dirty="0">
                <a:latin typeface="Calibri" panose="020F0502020204030204" pitchFamily="34" charset="0"/>
                <a:ea typeface="Calibri" panose="020F0502020204030204" pitchFamily="34" charset="0"/>
                <a:cs typeface="Calibri" panose="020F0502020204030204" pitchFamily="34" charset="0"/>
              </a:rPr>
              <a:t>	</a:t>
            </a:r>
            <a:r>
              <a:rPr lang="en-US" sz="1200" i="1" dirty="0">
                <a:effectLst/>
                <a:latin typeface="Calibri" panose="020F0502020204030204" pitchFamily="34" charset="0"/>
                <a:ea typeface="Calibri" panose="020F0502020204030204" pitchFamily="34" charset="0"/>
                <a:cs typeface="Calibri" panose="020F0502020204030204" pitchFamily="34" charset="0"/>
              </a:rPr>
              <a:t>Human Resources, 41</a:t>
            </a:r>
            <a:r>
              <a:rPr lang="en-US" sz="1200" dirty="0">
                <a:effectLst/>
                <a:latin typeface="Calibri" panose="020F0502020204030204" pitchFamily="34" charset="0"/>
                <a:ea typeface="Calibri" panose="020F0502020204030204" pitchFamily="34" charset="0"/>
                <a:cs typeface="Calibri" panose="020F0502020204030204" pitchFamily="34" charset="0"/>
              </a:rPr>
              <a:t>(3), 467-494.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200" dirty="0">
                <a:effectLst/>
                <a:latin typeface="Calibri" panose="020F0502020204030204" pitchFamily="34" charset="0"/>
                <a:ea typeface="Calibri" panose="020F0502020204030204" pitchFamily="34" charset="0"/>
                <a:cs typeface="Calibri" panose="020F0502020204030204" pitchFamily="34" charset="0"/>
              </a:rPr>
              <a:t>Davis, K. (2011). Racial Disparities in Childhood Obesity: Causes, Consequences, and Solutions. </a:t>
            </a:r>
            <a:r>
              <a:rPr lang="en-US" sz="1200" i="1" dirty="0">
                <a:effectLst/>
                <a:latin typeface="Calibri" panose="020F0502020204030204" pitchFamily="34" charset="0"/>
                <a:ea typeface="Calibri" panose="020F0502020204030204" pitchFamily="34" charset="0"/>
                <a:cs typeface="Calibri" panose="020F0502020204030204" pitchFamily="34" charset="0"/>
              </a:rPr>
              <a:t>University of Pennsylvania Journal of Law and Social </a:t>
            </a:r>
          </a:p>
          <a:p>
            <a:pPr marL="0" marR="0">
              <a:lnSpc>
                <a:spcPct val="200000"/>
              </a:lnSpc>
              <a:spcBef>
                <a:spcPts val="0"/>
              </a:spcBef>
              <a:spcAft>
                <a:spcPts val="0"/>
              </a:spcAft>
            </a:pPr>
            <a:r>
              <a:rPr lang="en-US" sz="1200" i="1" dirty="0">
                <a:latin typeface="Calibri" panose="020F0502020204030204" pitchFamily="34" charset="0"/>
                <a:ea typeface="Calibri" panose="020F0502020204030204" pitchFamily="34" charset="0"/>
                <a:cs typeface="Calibri" panose="020F0502020204030204" pitchFamily="34" charset="0"/>
              </a:rPr>
              <a:t>	</a:t>
            </a:r>
            <a:r>
              <a:rPr lang="en-US" sz="1200" i="1" dirty="0">
                <a:effectLst/>
                <a:latin typeface="Calibri" panose="020F0502020204030204" pitchFamily="34" charset="0"/>
                <a:ea typeface="Calibri" panose="020F0502020204030204" pitchFamily="34" charset="0"/>
                <a:cs typeface="Calibri" panose="020F0502020204030204" pitchFamily="34" charset="0"/>
              </a:rPr>
              <a:t>Change.</a:t>
            </a:r>
            <a:r>
              <a:rPr lang="en-US" sz="1200" dirty="0">
                <a:effectLst/>
                <a:latin typeface="Calibri" panose="020F0502020204030204" pitchFamily="34" charset="0"/>
                <a:ea typeface="Calibri" panose="020F0502020204030204" pitchFamily="34" charset="0"/>
                <a:cs typeface="Calibri" panose="020F0502020204030204" pitchFamily="34" charset="0"/>
              </a:rPr>
              <a:t> </a:t>
            </a:r>
            <a:r>
              <a:rPr lang="en-US" sz="1200" i="1" dirty="0">
                <a:effectLst/>
                <a:latin typeface="Calibri" panose="020F0502020204030204" pitchFamily="34" charset="0"/>
                <a:ea typeface="Calibri" panose="020F0502020204030204" pitchFamily="34" charset="0"/>
                <a:cs typeface="Calibri" panose="020F0502020204030204" pitchFamily="34" charset="0"/>
              </a:rPr>
              <a:t>14</a:t>
            </a:r>
            <a:r>
              <a:rPr lang="en-US" sz="1200" dirty="0">
                <a:effectLst/>
                <a:latin typeface="Calibri" panose="020F0502020204030204" pitchFamily="34" charset="0"/>
                <a:ea typeface="Calibri" panose="020F0502020204030204" pitchFamily="34" charset="0"/>
                <a:cs typeface="Calibri" panose="020F0502020204030204" pitchFamily="34" charset="0"/>
              </a:rPr>
              <a:t>, 313-352.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200" dirty="0">
                <a:effectLst/>
                <a:latin typeface="Calibri" panose="020F0502020204030204" pitchFamily="34" charset="0"/>
                <a:ea typeface="Calibri" panose="020F0502020204030204" pitchFamily="34" charset="0"/>
                <a:cs typeface="Calibri" panose="020F0502020204030204" pitchFamily="34" charset="0"/>
              </a:rPr>
              <a:t>Hiatt, K., </a:t>
            </a:r>
            <a:r>
              <a:rPr lang="en-US" sz="1200" dirty="0" err="1">
                <a:effectLst/>
                <a:latin typeface="Calibri" panose="020F0502020204030204" pitchFamily="34" charset="0"/>
                <a:ea typeface="Calibri" panose="020F0502020204030204" pitchFamily="34" charset="0"/>
                <a:cs typeface="Calibri" panose="020F0502020204030204" pitchFamily="34" charset="0"/>
              </a:rPr>
              <a:t>Riebel</a:t>
            </a:r>
            <a:r>
              <a:rPr lang="en-US" sz="1200" dirty="0">
                <a:effectLst/>
                <a:latin typeface="Calibri" panose="020F0502020204030204" pitchFamily="34" charset="0"/>
                <a:ea typeface="Calibri" panose="020F0502020204030204" pitchFamily="34" charset="0"/>
                <a:cs typeface="Calibri" panose="020F0502020204030204" pitchFamily="34" charset="0"/>
              </a:rPr>
              <a:t>, L., &amp; Friedman, H. (2007). The Gap Between What We Know and What We Do About Childhood Obesity: A Multi-factor Model for </a:t>
            </a:r>
          </a:p>
          <a:p>
            <a:pPr marL="0" marR="0">
              <a:lnSpc>
                <a:spcPct val="200000"/>
              </a:lnSpc>
              <a:spcBef>
                <a:spcPts val="0"/>
              </a:spcBef>
              <a:spcAft>
                <a:spcPts val="0"/>
              </a:spcAft>
            </a:pPr>
            <a:r>
              <a:rPr lang="en-US" sz="1200" dirty="0">
                <a:latin typeface="Calibri" panose="020F0502020204030204" pitchFamily="34" charset="0"/>
                <a:ea typeface="Calibri" panose="020F0502020204030204" pitchFamily="34" charset="0"/>
                <a:cs typeface="Calibri" panose="020F0502020204030204" pitchFamily="34" charset="0"/>
              </a:rPr>
              <a:t>	</a:t>
            </a:r>
            <a:r>
              <a:rPr lang="en-US" sz="1200" dirty="0">
                <a:effectLst/>
                <a:latin typeface="Calibri" panose="020F0502020204030204" pitchFamily="34" charset="0"/>
                <a:ea typeface="Calibri" panose="020F0502020204030204" pitchFamily="34" charset="0"/>
                <a:cs typeface="Calibri" panose="020F0502020204030204" pitchFamily="34" charset="0"/>
              </a:rPr>
              <a:t>Assessment, Intervention, and Prevention. </a:t>
            </a:r>
            <a:r>
              <a:rPr lang="en-US" sz="1200" i="1" dirty="0">
                <a:effectLst/>
                <a:latin typeface="Calibri" panose="020F0502020204030204" pitchFamily="34" charset="0"/>
                <a:ea typeface="Calibri" panose="020F0502020204030204" pitchFamily="34" charset="0"/>
                <a:cs typeface="Calibri" panose="020F0502020204030204" pitchFamily="34" charset="0"/>
              </a:rPr>
              <a:t>Journal of Social, Behavioral, and Health Sciences, 1</a:t>
            </a:r>
            <a:r>
              <a:rPr lang="en-US" sz="1200" dirty="0">
                <a:effectLst/>
                <a:latin typeface="Calibri" panose="020F0502020204030204" pitchFamily="34" charset="0"/>
                <a:ea typeface="Calibri" panose="020F0502020204030204" pitchFamily="34" charset="0"/>
                <a:cs typeface="Calibri" panose="020F0502020204030204" pitchFamily="34" charset="0"/>
              </a:rPr>
              <a:t>(1), 1-23.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200" dirty="0">
                <a:effectLst/>
                <a:latin typeface="Calibri" panose="020F0502020204030204" pitchFamily="34" charset="0"/>
                <a:ea typeface="Calibri" panose="020F0502020204030204" pitchFamily="34" charset="0"/>
                <a:cs typeface="Calibri" panose="020F0502020204030204" pitchFamily="34" charset="0"/>
              </a:rPr>
              <a:t>Li, J., &amp; O’Connell, A. A. (2012). Obesity, High-Calorie Food Intake, and Academic Achievement Trends Among U.S. School Children. </a:t>
            </a:r>
            <a:r>
              <a:rPr lang="en-US" sz="1200" i="1" dirty="0">
                <a:effectLst/>
                <a:latin typeface="Calibri" panose="020F0502020204030204" pitchFamily="34" charset="0"/>
                <a:ea typeface="Calibri" panose="020F0502020204030204" pitchFamily="34" charset="0"/>
                <a:cs typeface="Calibri" panose="020F0502020204030204" pitchFamily="34" charset="0"/>
              </a:rPr>
              <a:t>The Journal of </a:t>
            </a:r>
          </a:p>
          <a:p>
            <a:pPr marL="0" marR="0">
              <a:lnSpc>
                <a:spcPct val="200000"/>
              </a:lnSpc>
              <a:spcBef>
                <a:spcPts val="0"/>
              </a:spcBef>
              <a:spcAft>
                <a:spcPts val="0"/>
              </a:spcAft>
            </a:pPr>
            <a:r>
              <a:rPr lang="en-US" sz="1200" i="1" dirty="0">
                <a:latin typeface="Calibri" panose="020F0502020204030204" pitchFamily="34" charset="0"/>
                <a:ea typeface="Calibri" panose="020F0502020204030204" pitchFamily="34" charset="0"/>
                <a:cs typeface="Calibri" panose="020F0502020204030204" pitchFamily="34" charset="0"/>
              </a:rPr>
              <a:t>	</a:t>
            </a:r>
            <a:r>
              <a:rPr lang="en-US" sz="1200" i="1" dirty="0">
                <a:effectLst/>
                <a:latin typeface="Calibri" panose="020F0502020204030204" pitchFamily="34" charset="0"/>
                <a:ea typeface="Calibri" panose="020F0502020204030204" pitchFamily="34" charset="0"/>
                <a:cs typeface="Calibri" panose="020F0502020204030204" pitchFamily="34" charset="0"/>
              </a:rPr>
              <a:t>Educational Research, 105</a:t>
            </a:r>
            <a:r>
              <a:rPr lang="en-US" sz="1200" dirty="0">
                <a:effectLst/>
                <a:latin typeface="Calibri" panose="020F0502020204030204" pitchFamily="34" charset="0"/>
                <a:ea typeface="Calibri" panose="020F0502020204030204" pitchFamily="34" charset="0"/>
                <a:cs typeface="Calibri" panose="020F0502020204030204" pitchFamily="34" charset="0"/>
              </a:rPr>
              <a:t>, 391-403.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200" dirty="0">
                <a:effectLst/>
                <a:latin typeface="Calibri" panose="020F0502020204030204" pitchFamily="34" charset="0"/>
                <a:ea typeface="Calibri" panose="020F0502020204030204" pitchFamily="34" charset="0"/>
                <a:cs typeface="Calibri" panose="020F0502020204030204" pitchFamily="34" charset="0"/>
              </a:rPr>
              <a:t>Sharma, M. &amp; Ickes, M. (2008). Psychosocial Determinants of Childhood and Adolescent Obesity. </a:t>
            </a:r>
            <a:r>
              <a:rPr lang="en-US" sz="1200" i="1" dirty="0">
                <a:effectLst/>
                <a:latin typeface="Calibri" panose="020F0502020204030204" pitchFamily="34" charset="0"/>
                <a:ea typeface="Calibri" panose="020F0502020204030204" pitchFamily="34" charset="0"/>
                <a:cs typeface="Calibri" panose="020F0502020204030204" pitchFamily="34" charset="0"/>
              </a:rPr>
              <a:t>Journal of Social, Behavioral, and Health Sciences</a:t>
            </a:r>
            <a:r>
              <a:rPr lang="en-US" sz="1200" dirty="0">
                <a:effectLst/>
                <a:latin typeface="Calibri" panose="020F0502020204030204" pitchFamily="34" charset="0"/>
                <a:ea typeface="Calibri" panose="020F0502020204030204" pitchFamily="34" charset="0"/>
                <a:cs typeface="Calibri" panose="020F0502020204030204" pitchFamily="34" charset="0"/>
              </a:rPr>
              <a:t>, </a:t>
            </a:r>
            <a:r>
              <a:rPr lang="en-US" sz="1200" i="1" dirty="0">
                <a:effectLst/>
                <a:latin typeface="Calibri" panose="020F0502020204030204" pitchFamily="34" charset="0"/>
                <a:ea typeface="Calibri" panose="020F0502020204030204" pitchFamily="34" charset="0"/>
                <a:cs typeface="Calibri" panose="020F0502020204030204" pitchFamily="34" charset="0"/>
              </a:rPr>
              <a:t>2</a:t>
            </a:r>
            <a:r>
              <a:rPr lang="en-US" sz="1200" dirty="0">
                <a:effectLst/>
                <a:latin typeface="Calibri" panose="020F0502020204030204" pitchFamily="34" charset="0"/>
                <a:ea typeface="Calibri" panose="020F0502020204030204" pitchFamily="34" charset="0"/>
                <a:cs typeface="Calibri" panose="020F0502020204030204" pitchFamily="34" charset="0"/>
              </a:rPr>
              <a:t>(1), </a:t>
            </a:r>
          </a:p>
          <a:p>
            <a:pPr marL="0" marR="0">
              <a:lnSpc>
                <a:spcPct val="200000"/>
              </a:lnSpc>
              <a:spcBef>
                <a:spcPts val="0"/>
              </a:spcBef>
              <a:spcAft>
                <a:spcPts val="0"/>
              </a:spcAft>
            </a:pPr>
            <a:r>
              <a:rPr lang="en-US" sz="1200" dirty="0">
                <a:latin typeface="Calibri" panose="020F0502020204030204" pitchFamily="34" charset="0"/>
                <a:ea typeface="Calibri" panose="020F0502020204030204" pitchFamily="34" charset="0"/>
                <a:cs typeface="Calibri" panose="020F0502020204030204" pitchFamily="34" charset="0"/>
              </a:rPr>
              <a:t>	</a:t>
            </a:r>
            <a:r>
              <a:rPr lang="en-US" sz="1200" dirty="0">
                <a:effectLst/>
                <a:latin typeface="Calibri" panose="020F0502020204030204" pitchFamily="34" charset="0"/>
                <a:ea typeface="Calibri" panose="020F0502020204030204" pitchFamily="34" charset="0"/>
                <a:cs typeface="Calibri" panose="020F0502020204030204" pitchFamily="34" charset="0"/>
              </a:rPr>
              <a:t>33-49.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200" dirty="0">
                <a:effectLst/>
                <a:latin typeface="Calibri" panose="020F0502020204030204" pitchFamily="34" charset="0"/>
                <a:ea typeface="Calibri" panose="020F0502020204030204" pitchFamily="34" charset="0"/>
                <a:cs typeface="Calibri" panose="020F0502020204030204" pitchFamily="34" charset="0"/>
              </a:rPr>
              <a:t>The National Center for Health Statistics. (1971-2018). </a:t>
            </a:r>
            <a:r>
              <a:rPr lang="en-US" sz="1200" i="1" dirty="0">
                <a:effectLst/>
                <a:latin typeface="Calibri" panose="020F0502020204030204" pitchFamily="34" charset="0"/>
                <a:ea typeface="Calibri" panose="020F0502020204030204" pitchFamily="34" charset="0"/>
                <a:cs typeface="Calibri" panose="020F0502020204030204" pitchFamily="34" charset="0"/>
              </a:rPr>
              <a:t>National Health and Nutrition Examination Survey </a:t>
            </a:r>
            <a:r>
              <a:rPr lang="en-US" sz="1200" dirty="0">
                <a:effectLst/>
                <a:latin typeface="Calibri" panose="020F0502020204030204" pitchFamily="34" charset="0"/>
                <a:ea typeface="Calibri" panose="020F0502020204030204" pitchFamily="34" charset="0"/>
                <a:cs typeface="Calibri" panose="020F0502020204030204" pitchFamily="34" charset="0"/>
              </a:rPr>
              <a:t>[Data Set]. Centers for Disease Control and </a:t>
            </a:r>
          </a:p>
          <a:p>
            <a:pPr marL="0" marR="0">
              <a:lnSpc>
                <a:spcPct val="200000"/>
              </a:lnSpc>
              <a:spcBef>
                <a:spcPts val="0"/>
              </a:spcBef>
              <a:spcAft>
                <a:spcPts val="0"/>
              </a:spcAft>
            </a:pPr>
            <a:r>
              <a:rPr lang="en-US" sz="1200" dirty="0">
                <a:latin typeface="Calibri" panose="020F0502020204030204" pitchFamily="34" charset="0"/>
                <a:ea typeface="Calibri" panose="020F0502020204030204" pitchFamily="34" charset="0"/>
                <a:cs typeface="Calibri" panose="020F0502020204030204" pitchFamily="34" charset="0"/>
              </a:rPr>
              <a:t>	</a:t>
            </a:r>
            <a:r>
              <a:rPr lang="en-US" sz="1200" dirty="0">
                <a:effectLst/>
                <a:latin typeface="Calibri" panose="020F0502020204030204" pitchFamily="34" charset="0"/>
                <a:ea typeface="Calibri" panose="020F0502020204030204" pitchFamily="34" charset="0"/>
                <a:cs typeface="Calibri" panose="020F0502020204030204" pitchFamily="34" charset="0"/>
              </a:rPr>
              <a:t>Prevention. </a:t>
            </a:r>
            <a:r>
              <a:rPr lang="en-US" sz="12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2"/>
              </a:rPr>
              <a:t>https://wwwn.cdc.gov/nchs/nhanes/Default.aspx</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200" dirty="0">
                <a:effectLst/>
                <a:latin typeface="Calibri" panose="020F0502020204030204" pitchFamily="34" charset="0"/>
                <a:ea typeface="Calibri" panose="020F0502020204030204" pitchFamily="34" charset="0"/>
                <a:cs typeface="Calibri" panose="020F0502020204030204" pitchFamily="34" charset="0"/>
              </a:rPr>
              <a:t>Weinstock, M. (2017). The Impacts of Childhood Obesity on Adult Health and Quality of Life. </a:t>
            </a:r>
            <a:r>
              <a:rPr lang="en-US" sz="1200" i="1" dirty="0">
                <a:effectLst/>
                <a:latin typeface="Calibri" panose="020F0502020204030204" pitchFamily="34" charset="0"/>
                <a:ea typeface="Calibri" panose="020F0502020204030204" pitchFamily="34" charset="0"/>
                <a:cs typeface="Calibri" panose="020F0502020204030204" pitchFamily="34" charset="0"/>
              </a:rPr>
              <a:t>The Science Journal of the Lander College of Arts and </a:t>
            </a:r>
          </a:p>
          <a:p>
            <a:pPr marL="0" marR="0">
              <a:lnSpc>
                <a:spcPct val="200000"/>
              </a:lnSpc>
              <a:spcBef>
                <a:spcPts val="0"/>
              </a:spcBef>
              <a:spcAft>
                <a:spcPts val="0"/>
              </a:spcAft>
            </a:pPr>
            <a:r>
              <a:rPr lang="en-US" sz="1200" i="1" dirty="0">
                <a:latin typeface="Calibri" panose="020F0502020204030204" pitchFamily="34" charset="0"/>
                <a:ea typeface="Calibri" panose="020F0502020204030204" pitchFamily="34" charset="0"/>
                <a:cs typeface="Calibri" panose="020F0502020204030204" pitchFamily="34" charset="0"/>
              </a:rPr>
              <a:t>	</a:t>
            </a:r>
            <a:r>
              <a:rPr lang="en-US" sz="1200" i="1" dirty="0">
                <a:effectLst/>
                <a:latin typeface="Calibri" panose="020F0502020204030204" pitchFamily="34" charset="0"/>
                <a:ea typeface="Calibri" panose="020F0502020204030204" pitchFamily="34" charset="0"/>
                <a:cs typeface="Calibri" panose="020F0502020204030204" pitchFamily="34" charset="0"/>
              </a:rPr>
              <a:t>Sciences, 10</a:t>
            </a:r>
            <a:r>
              <a:rPr lang="en-US" sz="1200" dirty="0">
                <a:effectLst/>
                <a:latin typeface="Calibri" panose="020F0502020204030204" pitchFamily="34" charset="0"/>
                <a:ea typeface="Calibri" panose="020F0502020204030204" pitchFamily="34" charset="0"/>
                <a:cs typeface="Calibri" panose="020F0502020204030204" pitchFamily="34" charset="0"/>
              </a:rPr>
              <a:t>(2).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DB14AB2-C26C-4C3D-ACF3-DB0B14F583CB}"/>
              </a:ext>
            </a:extLst>
          </p:cNvPr>
          <p:cNvSpPr>
            <a:spLocks noGrp="1"/>
          </p:cNvSpPr>
          <p:nvPr>
            <p:ph type="sldNum" sz="quarter" idx="12"/>
          </p:nvPr>
        </p:nvSpPr>
        <p:spPr/>
        <p:txBody>
          <a:bodyPr/>
          <a:lstStyle/>
          <a:p>
            <a:fld id="{C133BE5F-E286-4FB3-B451-677A2EFFD882}" type="slidenum">
              <a:rPr lang="en-US" smtClean="0"/>
              <a:t>9</a:t>
            </a:fld>
            <a:endParaRPr lang="en-US"/>
          </a:p>
        </p:txBody>
      </p:sp>
    </p:spTree>
    <p:extLst>
      <p:ext uri="{BB962C8B-B14F-4D97-AF65-F5344CB8AC3E}">
        <p14:creationId xmlns:p14="http://schemas.microsoft.com/office/powerpoint/2010/main" val="19936656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D8DEB3B5FB87445B0C85F4FF94009F7" ma:contentTypeVersion="4" ma:contentTypeDescription="Create a new document." ma:contentTypeScope="" ma:versionID="bd9ba9cf394f167669917164b766b277">
  <xsd:schema xmlns:xsd="http://www.w3.org/2001/XMLSchema" xmlns:xs="http://www.w3.org/2001/XMLSchema" xmlns:p="http://schemas.microsoft.com/office/2006/metadata/properties" xmlns:ns3="33523b51-7a53-4158-ab12-765cb3c8a6f1" targetNamespace="http://schemas.microsoft.com/office/2006/metadata/properties" ma:root="true" ma:fieldsID="318623e5d3550f8c7af172ba5239bc56" ns3:_="">
    <xsd:import namespace="33523b51-7a53-4158-ab12-765cb3c8a6f1"/>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523b51-7a53-4158-ab12-765cb3c8a6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E49B6E-1899-4CE0-B78B-C1723B3865F7}">
  <ds:schemaRefs>
    <ds:schemaRef ds:uri="http://schemas.microsoft.com/sharepoint/v3/contenttype/forms"/>
  </ds:schemaRefs>
</ds:datastoreItem>
</file>

<file path=customXml/itemProps2.xml><?xml version="1.0" encoding="utf-8"?>
<ds:datastoreItem xmlns:ds="http://schemas.openxmlformats.org/officeDocument/2006/customXml" ds:itemID="{7BFFCB53-7C63-4E9B-9EEC-F3451187B7C5}">
  <ds:schemaRefs>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terms/"/>
    <ds:schemaRef ds:uri="33523b51-7a53-4158-ab12-765cb3c8a6f1"/>
    <ds:schemaRef ds:uri="http://www.w3.org/XML/1998/namespace"/>
    <ds:schemaRef ds:uri="http://purl.org/dc/dcmitype/"/>
  </ds:schemaRefs>
</ds:datastoreItem>
</file>

<file path=customXml/itemProps3.xml><?xml version="1.0" encoding="utf-8"?>
<ds:datastoreItem xmlns:ds="http://schemas.openxmlformats.org/officeDocument/2006/customXml" ds:itemID="{7B7BDDBB-003A-4714-AE28-FA5315BF2C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523b51-7a53-4158-ab12-765cb3c8a6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63</TotalTime>
  <Words>2444</Words>
  <Application>Microsoft Office PowerPoint</Application>
  <PresentationFormat>Widescreen</PresentationFormat>
  <Paragraphs>127</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Childhood Obesity in the United States 1971-2018 Isabella T Oakes University of San Diego Shiley-Marcos School of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Childhood Obesity in the United States 1971-2018 Isabella T Oakes University of San Diego Shiley-Marcos School of Engineering</dc:title>
  <dc:creator>Isabella T Oakes</dc:creator>
  <cp:lastModifiedBy>Isabella T Oakes</cp:lastModifiedBy>
  <cp:revision>9</cp:revision>
  <dcterms:created xsi:type="dcterms:W3CDTF">2020-10-19T03:33:36Z</dcterms:created>
  <dcterms:modified xsi:type="dcterms:W3CDTF">2020-10-26T00:43:30Z</dcterms:modified>
</cp:coreProperties>
</file>