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5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16" roundtripDataSignature="AMtx7mgFYa3raXc0qi4SlrS4UWElUIxTK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6" Type="http://customschemas.google.com/relationships/presentationmetadata" Target="meta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 name="Google Shape;10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200"/>
              <a:buFont typeface="Calibri"/>
              <a:buNone/>
            </a:pPr>
            <a:r>
              <a:rPr lang="en-US"/>
              <a:t>Paying is one reason</a:t>
            </a:r>
            <a:endParaRPr/>
          </a:p>
        </p:txBody>
      </p:sp>
      <p:sp>
        <p:nvSpPr>
          <p:cNvPr id="105" name="Google Shape;105;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3a9cea3764_1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g13a9cea3764_1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3a9d4bb652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3a9d4bb652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g13a9d4bb652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3a85ab2837_4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g13a85ab2837_4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3a85ab2837_4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g13a85ab2837_4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3a9cea3764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3a9cea3764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g13a9cea3764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1ce70b8ca2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1ce70b8ca2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g11ce70b8ca2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000"/>
              <a:buFont typeface="Georgia"/>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8" name="Google Shape;1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Georgia"/>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9" name="Google Shape;79;p1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0" name="Google Shape;80;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3" name="Shape 83"/>
        <p:cNvGrpSpPr/>
        <p:nvPr/>
      </p:nvGrpSpPr>
      <p:grpSpPr>
        <a:xfrm>
          <a:off x="0" y="0"/>
          <a:ext cx="0" cy="0"/>
          <a:chOff x="0" y="0"/>
          <a:chExt cx="0" cy="0"/>
        </a:xfrm>
      </p:grpSpPr>
      <p:sp>
        <p:nvSpPr>
          <p:cNvPr id="84" name="Google Shape;84;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Georgia"/>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17"/>
          <p:cNvSpPr/>
          <p:nvPr>
            <p:ph idx="2" type="pic"/>
          </p:nvPr>
        </p:nvSpPr>
        <p:spPr>
          <a:xfrm>
            <a:off x="5183188" y="987425"/>
            <a:ext cx="6172200" cy="4873625"/>
          </a:xfrm>
          <a:prstGeom prst="rect">
            <a:avLst/>
          </a:prstGeom>
          <a:noFill/>
          <a:ln>
            <a:noFill/>
          </a:ln>
        </p:spPr>
      </p:sp>
      <p:sp>
        <p:nvSpPr>
          <p:cNvPr id="86" name="Google Shape;86;p1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7" name="Google Shape;87;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0" name="Shape 90"/>
        <p:cNvGrpSpPr/>
        <p:nvPr/>
      </p:nvGrpSpPr>
      <p:grpSpPr>
        <a:xfrm>
          <a:off x="0" y="0"/>
          <a:ext cx="0" cy="0"/>
          <a:chOff x="0" y="0"/>
          <a:chExt cx="0" cy="0"/>
        </a:xfrm>
      </p:grpSpPr>
      <p:sp>
        <p:nvSpPr>
          <p:cNvPr id="91" name="Google Shape;91;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1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 name="Google Shape;93;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6" name="Shape 96"/>
        <p:cNvGrpSpPr/>
        <p:nvPr/>
      </p:nvGrpSpPr>
      <p:grpSpPr>
        <a:xfrm>
          <a:off x="0" y="0"/>
          <a:ext cx="0" cy="0"/>
          <a:chOff x="0" y="0"/>
          <a:chExt cx="0" cy="0"/>
        </a:xfrm>
      </p:grpSpPr>
      <p:sp>
        <p:nvSpPr>
          <p:cNvPr id="97" name="Google Shape;97;p1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1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9" name="Google Shape;99;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4" name="Google Shape;24;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 name="Shape 33"/>
        <p:cNvGrpSpPr/>
        <p:nvPr/>
      </p:nvGrpSpPr>
      <p:grpSpPr>
        <a:xfrm>
          <a:off x="0" y="0"/>
          <a:ext cx="0" cy="0"/>
          <a:chOff x="0" y="0"/>
          <a:chExt cx="0" cy="0"/>
        </a:xfrm>
      </p:grpSpPr>
      <p:sp>
        <p:nvSpPr>
          <p:cNvPr id="34" name="Google Shape;34;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9" name="Shape 39"/>
        <p:cNvGrpSpPr/>
        <p:nvPr/>
      </p:nvGrpSpPr>
      <p:grpSpPr>
        <a:xfrm>
          <a:off x="0" y="0"/>
          <a:ext cx="0" cy="0"/>
          <a:chOff x="0" y="0"/>
          <a:chExt cx="0" cy="0"/>
        </a:xfrm>
      </p:grpSpPr>
      <p:sp>
        <p:nvSpPr>
          <p:cNvPr id="40" name="Google Shape;40;p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Georgia"/>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42" name="Google Shape;42;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 name="Shape 45"/>
        <p:cNvGrpSpPr/>
        <p:nvPr/>
      </p:nvGrpSpPr>
      <p:grpSpPr>
        <a:xfrm>
          <a:off x="0" y="0"/>
          <a:ext cx="0" cy="0"/>
          <a:chOff x="0" y="0"/>
          <a:chExt cx="0" cy="0"/>
        </a:xfrm>
      </p:grpSpPr>
      <p:sp>
        <p:nvSpPr>
          <p:cNvPr id="46" name="Google Shape;46;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Georgia"/>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8" name="Google Shape;48;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1" name="Google Shape;61;p1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1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3" name="Google Shape;63;p1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 name="Shape 72"/>
        <p:cNvGrpSpPr/>
        <p:nvPr/>
      </p:nvGrpSpPr>
      <p:grpSpPr>
        <a:xfrm>
          <a:off x="0" y="0"/>
          <a:ext cx="0" cy="0"/>
          <a:chOff x="0" y="0"/>
          <a:chExt cx="0" cy="0"/>
        </a:xfrm>
      </p:grpSpPr>
      <p:sp>
        <p:nvSpPr>
          <p:cNvPr id="73" name="Google Shape;73;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12" Type="http://schemas.openxmlformats.org/officeDocument/2006/relationships/theme" Target="../theme/theme1.xml"/><Relationship Id="rId9" Type="http://schemas.openxmlformats.org/officeDocument/2006/relationships/slideLayout" Target="../slideLayouts/slideLayout11.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Georgia"/>
              <a:buNone/>
              <a:defRPr b="0" i="0" sz="4400" u="none" cap="none" strike="noStrike">
                <a:solidFill>
                  <a:schemeClr val="l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Georgia"/>
                <a:ea typeface="Georgia"/>
                <a:cs typeface="Georgia"/>
                <a:sym typeface="Georgia"/>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Georgia"/>
                <a:ea typeface="Georgia"/>
                <a:cs typeface="Georgia"/>
                <a:sym typeface="Georgia"/>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Georgia"/>
                <a:ea typeface="Georgia"/>
                <a:cs typeface="Georgia"/>
                <a:sym typeface="Georgia"/>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Georgia"/>
                <a:ea typeface="Georgia"/>
                <a:cs typeface="Georgia"/>
                <a:sym typeface="Georgia"/>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Georgia"/>
                <a:ea typeface="Georgia"/>
                <a:cs typeface="Georgia"/>
                <a:sym typeface="Georgia"/>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Georgia"/>
                <a:ea typeface="Georgia"/>
                <a:cs typeface="Georgia"/>
                <a:sym typeface="Georgia"/>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Georgia"/>
                <a:ea typeface="Georgia"/>
                <a:cs typeface="Georgia"/>
                <a:sym typeface="Georgia"/>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Georgia"/>
                <a:ea typeface="Georgia"/>
                <a:cs typeface="Georgia"/>
                <a:sym typeface="Georgia"/>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Georgia"/>
                <a:ea typeface="Georgia"/>
                <a:cs typeface="Georgia"/>
                <a:sym typeface="Georgia"/>
              </a:defRPr>
            </a:lvl9pPr>
          </a:lstStyle>
          <a:p/>
        </p:txBody>
      </p:sp>
      <p:sp>
        <p:nvSpPr>
          <p:cNvPr id="12" name="Google Shape;1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Georgia"/>
                <a:ea typeface="Georgia"/>
                <a:cs typeface="Georgia"/>
                <a:sym typeface="Georgia"/>
              </a:defRPr>
            </a:lvl1pPr>
            <a:lvl2pPr lvl="1" marR="0" rtl="0" algn="l">
              <a:spcBef>
                <a:spcPts val="0"/>
              </a:spcBef>
              <a:spcAft>
                <a:spcPts val="0"/>
              </a:spcAft>
              <a:buSzPts val="1400"/>
              <a:buNone/>
              <a:defRPr b="0" i="0" sz="1800" u="none" cap="none" strike="noStrike">
                <a:solidFill>
                  <a:schemeClr val="lt1"/>
                </a:solidFill>
                <a:latin typeface="Georgia"/>
                <a:ea typeface="Georgia"/>
                <a:cs typeface="Georgia"/>
                <a:sym typeface="Georgia"/>
              </a:defRPr>
            </a:lvl2pPr>
            <a:lvl3pPr lvl="2" marR="0" rtl="0" algn="l">
              <a:spcBef>
                <a:spcPts val="0"/>
              </a:spcBef>
              <a:spcAft>
                <a:spcPts val="0"/>
              </a:spcAft>
              <a:buSzPts val="1400"/>
              <a:buNone/>
              <a:defRPr b="0" i="0" sz="1800" u="none" cap="none" strike="noStrike">
                <a:solidFill>
                  <a:schemeClr val="lt1"/>
                </a:solidFill>
                <a:latin typeface="Georgia"/>
                <a:ea typeface="Georgia"/>
                <a:cs typeface="Georgia"/>
                <a:sym typeface="Georgia"/>
              </a:defRPr>
            </a:lvl3pPr>
            <a:lvl4pPr lvl="3" marR="0" rtl="0" algn="l">
              <a:spcBef>
                <a:spcPts val="0"/>
              </a:spcBef>
              <a:spcAft>
                <a:spcPts val="0"/>
              </a:spcAft>
              <a:buSzPts val="1400"/>
              <a:buNone/>
              <a:defRPr b="0" i="0" sz="1800" u="none" cap="none" strike="noStrike">
                <a:solidFill>
                  <a:schemeClr val="lt1"/>
                </a:solidFill>
                <a:latin typeface="Georgia"/>
                <a:ea typeface="Georgia"/>
                <a:cs typeface="Georgia"/>
                <a:sym typeface="Georgia"/>
              </a:defRPr>
            </a:lvl4pPr>
            <a:lvl5pPr lvl="4" marR="0" rtl="0" algn="l">
              <a:spcBef>
                <a:spcPts val="0"/>
              </a:spcBef>
              <a:spcAft>
                <a:spcPts val="0"/>
              </a:spcAft>
              <a:buSzPts val="1400"/>
              <a:buNone/>
              <a:defRPr b="0" i="0" sz="1800" u="none" cap="none" strike="noStrike">
                <a:solidFill>
                  <a:schemeClr val="lt1"/>
                </a:solidFill>
                <a:latin typeface="Georgia"/>
                <a:ea typeface="Georgia"/>
                <a:cs typeface="Georgia"/>
                <a:sym typeface="Georgia"/>
              </a:defRPr>
            </a:lvl5pPr>
            <a:lvl6pPr lvl="5" marR="0" rtl="0" algn="l">
              <a:spcBef>
                <a:spcPts val="0"/>
              </a:spcBef>
              <a:spcAft>
                <a:spcPts val="0"/>
              </a:spcAft>
              <a:buSzPts val="1400"/>
              <a:buNone/>
              <a:defRPr b="0" i="0" sz="1800" u="none" cap="none" strike="noStrike">
                <a:solidFill>
                  <a:schemeClr val="lt1"/>
                </a:solidFill>
                <a:latin typeface="Georgia"/>
                <a:ea typeface="Georgia"/>
                <a:cs typeface="Georgia"/>
                <a:sym typeface="Georgia"/>
              </a:defRPr>
            </a:lvl6pPr>
            <a:lvl7pPr lvl="6" marR="0" rtl="0" algn="l">
              <a:spcBef>
                <a:spcPts val="0"/>
              </a:spcBef>
              <a:spcAft>
                <a:spcPts val="0"/>
              </a:spcAft>
              <a:buSzPts val="1400"/>
              <a:buNone/>
              <a:defRPr b="0" i="0" sz="1800" u="none" cap="none" strike="noStrike">
                <a:solidFill>
                  <a:schemeClr val="lt1"/>
                </a:solidFill>
                <a:latin typeface="Georgia"/>
                <a:ea typeface="Georgia"/>
                <a:cs typeface="Georgia"/>
                <a:sym typeface="Georgia"/>
              </a:defRPr>
            </a:lvl7pPr>
            <a:lvl8pPr lvl="7" marR="0" rtl="0" algn="l">
              <a:spcBef>
                <a:spcPts val="0"/>
              </a:spcBef>
              <a:spcAft>
                <a:spcPts val="0"/>
              </a:spcAft>
              <a:buSzPts val="1400"/>
              <a:buNone/>
              <a:defRPr b="0" i="0" sz="1800" u="none" cap="none" strike="noStrike">
                <a:solidFill>
                  <a:schemeClr val="lt1"/>
                </a:solidFill>
                <a:latin typeface="Georgia"/>
                <a:ea typeface="Georgia"/>
                <a:cs typeface="Georgia"/>
                <a:sym typeface="Georgia"/>
              </a:defRPr>
            </a:lvl8pPr>
            <a:lvl9pPr lvl="8" marR="0" rtl="0" algn="l">
              <a:spcBef>
                <a:spcPts val="0"/>
              </a:spcBef>
              <a:spcAft>
                <a:spcPts val="0"/>
              </a:spcAft>
              <a:buSzPts val="1400"/>
              <a:buNone/>
              <a:defRPr b="0" i="0" sz="1800" u="none" cap="none" strike="noStrike">
                <a:solidFill>
                  <a:schemeClr val="lt1"/>
                </a:solidFill>
                <a:latin typeface="Georgia"/>
                <a:ea typeface="Georgia"/>
                <a:cs typeface="Georgia"/>
                <a:sym typeface="Georgia"/>
              </a:defRPr>
            </a:lvl9pPr>
          </a:lstStyle>
          <a:p/>
        </p:txBody>
      </p:sp>
      <p:sp>
        <p:nvSpPr>
          <p:cNvPr id="13" name="Google Shape;1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Georgia"/>
                <a:ea typeface="Georgia"/>
                <a:cs typeface="Georgia"/>
                <a:sym typeface="Georgia"/>
              </a:defRPr>
            </a:lvl1pPr>
            <a:lvl2pPr lvl="1" marR="0" rtl="0" algn="l">
              <a:spcBef>
                <a:spcPts val="0"/>
              </a:spcBef>
              <a:spcAft>
                <a:spcPts val="0"/>
              </a:spcAft>
              <a:buSzPts val="1400"/>
              <a:buNone/>
              <a:defRPr b="0" i="0" sz="1800" u="none" cap="none" strike="noStrike">
                <a:solidFill>
                  <a:schemeClr val="lt1"/>
                </a:solidFill>
                <a:latin typeface="Georgia"/>
                <a:ea typeface="Georgia"/>
                <a:cs typeface="Georgia"/>
                <a:sym typeface="Georgia"/>
              </a:defRPr>
            </a:lvl2pPr>
            <a:lvl3pPr lvl="2" marR="0" rtl="0" algn="l">
              <a:spcBef>
                <a:spcPts val="0"/>
              </a:spcBef>
              <a:spcAft>
                <a:spcPts val="0"/>
              </a:spcAft>
              <a:buSzPts val="1400"/>
              <a:buNone/>
              <a:defRPr b="0" i="0" sz="1800" u="none" cap="none" strike="noStrike">
                <a:solidFill>
                  <a:schemeClr val="lt1"/>
                </a:solidFill>
                <a:latin typeface="Georgia"/>
                <a:ea typeface="Georgia"/>
                <a:cs typeface="Georgia"/>
                <a:sym typeface="Georgia"/>
              </a:defRPr>
            </a:lvl3pPr>
            <a:lvl4pPr lvl="3" marR="0" rtl="0" algn="l">
              <a:spcBef>
                <a:spcPts val="0"/>
              </a:spcBef>
              <a:spcAft>
                <a:spcPts val="0"/>
              </a:spcAft>
              <a:buSzPts val="1400"/>
              <a:buNone/>
              <a:defRPr b="0" i="0" sz="1800" u="none" cap="none" strike="noStrike">
                <a:solidFill>
                  <a:schemeClr val="lt1"/>
                </a:solidFill>
                <a:latin typeface="Georgia"/>
                <a:ea typeface="Georgia"/>
                <a:cs typeface="Georgia"/>
                <a:sym typeface="Georgia"/>
              </a:defRPr>
            </a:lvl4pPr>
            <a:lvl5pPr lvl="4" marR="0" rtl="0" algn="l">
              <a:spcBef>
                <a:spcPts val="0"/>
              </a:spcBef>
              <a:spcAft>
                <a:spcPts val="0"/>
              </a:spcAft>
              <a:buSzPts val="1400"/>
              <a:buNone/>
              <a:defRPr b="0" i="0" sz="1800" u="none" cap="none" strike="noStrike">
                <a:solidFill>
                  <a:schemeClr val="lt1"/>
                </a:solidFill>
                <a:latin typeface="Georgia"/>
                <a:ea typeface="Georgia"/>
                <a:cs typeface="Georgia"/>
                <a:sym typeface="Georgia"/>
              </a:defRPr>
            </a:lvl5pPr>
            <a:lvl6pPr lvl="5" marR="0" rtl="0" algn="l">
              <a:spcBef>
                <a:spcPts val="0"/>
              </a:spcBef>
              <a:spcAft>
                <a:spcPts val="0"/>
              </a:spcAft>
              <a:buSzPts val="1400"/>
              <a:buNone/>
              <a:defRPr b="0" i="0" sz="1800" u="none" cap="none" strike="noStrike">
                <a:solidFill>
                  <a:schemeClr val="lt1"/>
                </a:solidFill>
                <a:latin typeface="Georgia"/>
                <a:ea typeface="Georgia"/>
                <a:cs typeface="Georgia"/>
                <a:sym typeface="Georgia"/>
              </a:defRPr>
            </a:lvl6pPr>
            <a:lvl7pPr lvl="6" marR="0" rtl="0" algn="l">
              <a:spcBef>
                <a:spcPts val="0"/>
              </a:spcBef>
              <a:spcAft>
                <a:spcPts val="0"/>
              </a:spcAft>
              <a:buSzPts val="1400"/>
              <a:buNone/>
              <a:defRPr b="0" i="0" sz="1800" u="none" cap="none" strike="noStrike">
                <a:solidFill>
                  <a:schemeClr val="lt1"/>
                </a:solidFill>
                <a:latin typeface="Georgia"/>
                <a:ea typeface="Georgia"/>
                <a:cs typeface="Georgia"/>
                <a:sym typeface="Georgia"/>
              </a:defRPr>
            </a:lvl7pPr>
            <a:lvl8pPr lvl="7" marR="0" rtl="0" algn="l">
              <a:spcBef>
                <a:spcPts val="0"/>
              </a:spcBef>
              <a:spcAft>
                <a:spcPts val="0"/>
              </a:spcAft>
              <a:buSzPts val="1400"/>
              <a:buNone/>
              <a:defRPr b="0" i="0" sz="1800" u="none" cap="none" strike="noStrike">
                <a:solidFill>
                  <a:schemeClr val="lt1"/>
                </a:solidFill>
                <a:latin typeface="Georgia"/>
                <a:ea typeface="Georgia"/>
                <a:cs typeface="Georgia"/>
                <a:sym typeface="Georgia"/>
              </a:defRPr>
            </a:lvl8pPr>
            <a:lvl9pPr lvl="8" marR="0" rtl="0" algn="l">
              <a:spcBef>
                <a:spcPts val="0"/>
              </a:spcBef>
              <a:spcAft>
                <a:spcPts val="0"/>
              </a:spcAft>
              <a:buSzPts val="1400"/>
              <a:buNone/>
              <a:defRPr b="0" i="0" sz="1800" u="none" cap="none" strike="noStrike">
                <a:solidFill>
                  <a:schemeClr val="lt1"/>
                </a:solidFill>
                <a:latin typeface="Georgia"/>
                <a:ea typeface="Georgia"/>
                <a:cs typeface="Georgia"/>
                <a:sym typeface="Georgia"/>
              </a:defRPr>
            </a:lvl9pPr>
          </a:lstStyle>
          <a:p/>
        </p:txBody>
      </p:sp>
      <p:sp>
        <p:nvSpPr>
          <p:cNvPr id="14" name="Google Shape;1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Georgia"/>
                <a:ea typeface="Georgia"/>
                <a:cs typeface="Georgia"/>
                <a:sym typeface="Georgia"/>
              </a:defRPr>
            </a:lvl1pPr>
            <a:lvl2pPr indent="0" lvl="1" marL="0" marR="0" rtl="0" algn="r">
              <a:spcBef>
                <a:spcPts val="0"/>
              </a:spcBef>
              <a:buNone/>
              <a:defRPr b="0" i="0" sz="1200" u="none" cap="none" strike="noStrike">
                <a:solidFill>
                  <a:schemeClr val="lt1"/>
                </a:solidFill>
                <a:latin typeface="Georgia"/>
                <a:ea typeface="Georgia"/>
                <a:cs typeface="Georgia"/>
                <a:sym typeface="Georgia"/>
              </a:defRPr>
            </a:lvl2pPr>
            <a:lvl3pPr indent="0" lvl="2" marL="0" marR="0" rtl="0" algn="r">
              <a:spcBef>
                <a:spcPts val="0"/>
              </a:spcBef>
              <a:buNone/>
              <a:defRPr b="0" i="0" sz="1200" u="none" cap="none" strike="noStrike">
                <a:solidFill>
                  <a:schemeClr val="lt1"/>
                </a:solidFill>
                <a:latin typeface="Georgia"/>
                <a:ea typeface="Georgia"/>
                <a:cs typeface="Georgia"/>
                <a:sym typeface="Georgia"/>
              </a:defRPr>
            </a:lvl3pPr>
            <a:lvl4pPr indent="0" lvl="3" marL="0" marR="0" rtl="0" algn="r">
              <a:spcBef>
                <a:spcPts val="0"/>
              </a:spcBef>
              <a:buNone/>
              <a:defRPr b="0" i="0" sz="1200" u="none" cap="none" strike="noStrike">
                <a:solidFill>
                  <a:schemeClr val="lt1"/>
                </a:solidFill>
                <a:latin typeface="Georgia"/>
                <a:ea typeface="Georgia"/>
                <a:cs typeface="Georgia"/>
                <a:sym typeface="Georgia"/>
              </a:defRPr>
            </a:lvl4pPr>
            <a:lvl5pPr indent="0" lvl="4" marL="0" marR="0" rtl="0" algn="r">
              <a:spcBef>
                <a:spcPts val="0"/>
              </a:spcBef>
              <a:buNone/>
              <a:defRPr b="0" i="0" sz="1200" u="none" cap="none" strike="noStrike">
                <a:solidFill>
                  <a:schemeClr val="lt1"/>
                </a:solidFill>
                <a:latin typeface="Georgia"/>
                <a:ea typeface="Georgia"/>
                <a:cs typeface="Georgia"/>
                <a:sym typeface="Georgia"/>
              </a:defRPr>
            </a:lvl5pPr>
            <a:lvl6pPr indent="0" lvl="5" marL="0" marR="0" rtl="0" algn="r">
              <a:spcBef>
                <a:spcPts val="0"/>
              </a:spcBef>
              <a:buNone/>
              <a:defRPr b="0" i="0" sz="1200" u="none" cap="none" strike="noStrike">
                <a:solidFill>
                  <a:schemeClr val="lt1"/>
                </a:solidFill>
                <a:latin typeface="Georgia"/>
                <a:ea typeface="Georgia"/>
                <a:cs typeface="Georgia"/>
                <a:sym typeface="Georgia"/>
              </a:defRPr>
            </a:lvl6pPr>
            <a:lvl7pPr indent="0" lvl="6" marL="0" marR="0" rtl="0" algn="r">
              <a:spcBef>
                <a:spcPts val="0"/>
              </a:spcBef>
              <a:buNone/>
              <a:defRPr b="0" i="0" sz="1200" u="none" cap="none" strike="noStrike">
                <a:solidFill>
                  <a:schemeClr val="lt1"/>
                </a:solidFill>
                <a:latin typeface="Georgia"/>
                <a:ea typeface="Georgia"/>
                <a:cs typeface="Georgia"/>
                <a:sym typeface="Georgia"/>
              </a:defRPr>
            </a:lvl7pPr>
            <a:lvl8pPr indent="0" lvl="7" marL="0" marR="0" rtl="0" algn="r">
              <a:spcBef>
                <a:spcPts val="0"/>
              </a:spcBef>
              <a:buNone/>
              <a:defRPr b="0" i="0" sz="1200" u="none" cap="none" strike="noStrike">
                <a:solidFill>
                  <a:schemeClr val="lt1"/>
                </a:solidFill>
                <a:latin typeface="Georgia"/>
                <a:ea typeface="Georgia"/>
                <a:cs typeface="Georgia"/>
                <a:sym typeface="Georgia"/>
              </a:defRPr>
            </a:lvl8pPr>
            <a:lvl9pPr indent="0" lvl="8" marL="0" marR="0" rtl="0" algn="r">
              <a:spcBef>
                <a:spcPts val="0"/>
              </a:spcBef>
              <a:buNone/>
              <a:defRPr b="0" i="0" sz="1200" u="none" cap="none" strike="noStrike">
                <a:solidFill>
                  <a:schemeClr val="lt1"/>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 name="Shape 27"/>
        <p:cNvGrpSpPr/>
        <p:nvPr/>
      </p:nvGrpSpPr>
      <p:grpSpPr>
        <a:xfrm>
          <a:off x="0" y="0"/>
          <a:ext cx="0" cy="0"/>
          <a:chOff x="0" y="0"/>
          <a:chExt cx="0" cy="0"/>
        </a:xfrm>
      </p:grpSpPr>
      <p:sp>
        <p:nvSpPr>
          <p:cNvPr id="28" name="Google Shape;28;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Georgia"/>
              <a:buNone/>
              <a:defRPr b="0" i="0" sz="4400" u="none" cap="none" strike="noStrik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 name="Google Shape;29;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Georgia"/>
                <a:ea typeface="Georgia"/>
                <a:cs typeface="Georgia"/>
                <a:sym typeface="Georgia"/>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Georgia"/>
                <a:ea typeface="Georgia"/>
                <a:cs typeface="Georgia"/>
                <a:sym typeface="Georg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Georgia"/>
                <a:ea typeface="Georgia"/>
                <a:cs typeface="Georgia"/>
                <a:sym typeface="Georg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eorgia"/>
                <a:ea typeface="Georgia"/>
                <a:cs typeface="Georgia"/>
                <a:sym typeface="Georg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eorgia"/>
                <a:ea typeface="Georgia"/>
                <a:cs typeface="Georgia"/>
                <a:sym typeface="Georg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eorgia"/>
                <a:ea typeface="Georgia"/>
                <a:cs typeface="Georgia"/>
                <a:sym typeface="Georg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eorgia"/>
                <a:ea typeface="Georgia"/>
                <a:cs typeface="Georgia"/>
                <a:sym typeface="Georg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eorgia"/>
                <a:ea typeface="Georgia"/>
                <a:cs typeface="Georgia"/>
                <a:sym typeface="Georg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eorgia"/>
                <a:ea typeface="Georgia"/>
                <a:cs typeface="Georgia"/>
                <a:sym typeface="Georgia"/>
              </a:defRPr>
            </a:lvl9pPr>
          </a:lstStyle>
          <a:p/>
        </p:txBody>
      </p:sp>
      <p:sp>
        <p:nvSpPr>
          <p:cNvPr id="30" name="Google Shape;30;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Georgia"/>
                <a:ea typeface="Georgia"/>
                <a:cs typeface="Georgia"/>
                <a:sym typeface="Georgia"/>
              </a:defRPr>
            </a:lvl1pPr>
            <a:lvl2pPr lvl="1"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2pPr>
            <a:lvl3pPr lvl="2"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3pPr>
            <a:lvl4pPr lvl="3"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4pPr>
            <a:lvl5pPr lvl="4"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5pPr>
            <a:lvl6pPr lvl="5"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6pPr>
            <a:lvl7pPr lvl="6"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7pPr>
            <a:lvl8pPr lvl="7"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8pPr>
            <a:lvl9pPr lvl="8"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9pPr>
          </a:lstStyle>
          <a:p/>
        </p:txBody>
      </p:sp>
      <p:sp>
        <p:nvSpPr>
          <p:cNvPr id="31" name="Google Shape;3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Georgia"/>
                <a:ea typeface="Georgia"/>
                <a:cs typeface="Georgia"/>
                <a:sym typeface="Georgia"/>
              </a:defRPr>
            </a:lvl1pPr>
            <a:lvl2pPr lvl="1"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2pPr>
            <a:lvl3pPr lvl="2"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3pPr>
            <a:lvl4pPr lvl="3"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4pPr>
            <a:lvl5pPr lvl="4"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5pPr>
            <a:lvl6pPr lvl="5"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6pPr>
            <a:lvl7pPr lvl="6"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7pPr>
            <a:lvl8pPr lvl="7"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8pPr>
            <a:lvl9pPr lvl="8"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9pPr>
          </a:lstStyle>
          <a:p/>
        </p:txBody>
      </p:sp>
      <p:sp>
        <p:nvSpPr>
          <p:cNvPr id="32" name="Google Shape;3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sz="1200" u="none">
                <a:solidFill>
                  <a:srgbClr val="888888"/>
                </a:solidFill>
                <a:latin typeface="Georgia"/>
                <a:ea typeface="Georgia"/>
                <a:cs typeface="Georgia"/>
                <a:sym typeface="Georgia"/>
              </a:defRPr>
            </a:lvl1pPr>
            <a:lvl2pPr indent="0" lvl="1" marL="0" marR="0" rtl="0" algn="r">
              <a:spcBef>
                <a:spcPts val="0"/>
              </a:spcBef>
              <a:buNone/>
              <a:defRPr b="0" sz="1200" u="none">
                <a:solidFill>
                  <a:srgbClr val="888888"/>
                </a:solidFill>
                <a:latin typeface="Georgia"/>
                <a:ea typeface="Georgia"/>
                <a:cs typeface="Georgia"/>
                <a:sym typeface="Georgia"/>
              </a:defRPr>
            </a:lvl2pPr>
            <a:lvl3pPr indent="0" lvl="2" marL="0" marR="0" rtl="0" algn="r">
              <a:spcBef>
                <a:spcPts val="0"/>
              </a:spcBef>
              <a:buNone/>
              <a:defRPr b="0" sz="1200" u="none">
                <a:solidFill>
                  <a:srgbClr val="888888"/>
                </a:solidFill>
                <a:latin typeface="Georgia"/>
                <a:ea typeface="Georgia"/>
                <a:cs typeface="Georgia"/>
                <a:sym typeface="Georgia"/>
              </a:defRPr>
            </a:lvl3pPr>
            <a:lvl4pPr indent="0" lvl="3" marL="0" marR="0" rtl="0" algn="r">
              <a:spcBef>
                <a:spcPts val="0"/>
              </a:spcBef>
              <a:buNone/>
              <a:defRPr b="0" sz="1200" u="none">
                <a:solidFill>
                  <a:srgbClr val="888888"/>
                </a:solidFill>
                <a:latin typeface="Georgia"/>
                <a:ea typeface="Georgia"/>
                <a:cs typeface="Georgia"/>
                <a:sym typeface="Georgia"/>
              </a:defRPr>
            </a:lvl4pPr>
            <a:lvl5pPr indent="0" lvl="4" marL="0" marR="0" rtl="0" algn="r">
              <a:spcBef>
                <a:spcPts val="0"/>
              </a:spcBef>
              <a:buNone/>
              <a:defRPr b="0" sz="1200" u="none">
                <a:solidFill>
                  <a:srgbClr val="888888"/>
                </a:solidFill>
                <a:latin typeface="Georgia"/>
                <a:ea typeface="Georgia"/>
                <a:cs typeface="Georgia"/>
                <a:sym typeface="Georgia"/>
              </a:defRPr>
            </a:lvl5pPr>
            <a:lvl6pPr indent="0" lvl="5" marL="0" marR="0" rtl="0" algn="r">
              <a:spcBef>
                <a:spcPts val="0"/>
              </a:spcBef>
              <a:buNone/>
              <a:defRPr b="0" sz="1200" u="none">
                <a:solidFill>
                  <a:srgbClr val="888888"/>
                </a:solidFill>
                <a:latin typeface="Georgia"/>
                <a:ea typeface="Georgia"/>
                <a:cs typeface="Georgia"/>
                <a:sym typeface="Georgia"/>
              </a:defRPr>
            </a:lvl6pPr>
            <a:lvl7pPr indent="0" lvl="6" marL="0" marR="0" rtl="0" algn="r">
              <a:spcBef>
                <a:spcPts val="0"/>
              </a:spcBef>
              <a:buNone/>
              <a:defRPr b="0" sz="1200" u="none">
                <a:solidFill>
                  <a:srgbClr val="888888"/>
                </a:solidFill>
                <a:latin typeface="Georgia"/>
                <a:ea typeface="Georgia"/>
                <a:cs typeface="Georgia"/>
                <a:sym typeface="Georgia"/>
              </a:defRPr>
            </a:lvl7pPr>
            <a:lvl8pPr indent="0" lvl="7" marL="0" marR="0" rtl="0" algn="r">
              <a:spcBef>
                <a:spcPts val="0"/>
              </a:spcBef>
              <a:buNone/>
              <a:defRPr b="0" sz="1200" u="none">
                <a:solidFill>
                  <a:srgbClr val="888888"/>
                </a:solidFill>
                <a:latin typeface="Georgia"/>
                <a:ea typeface="Georgia"/>
                <a:cs typeface="Georgia"/>
                <a:sym typeface="Georgia"/>
              </a:defRPr>
            </a:lvl8pPr>
            <a:lvl9pPr indent="0" lvl="8" marL="0" marR="0" rtl="0" algn="r">
              <a:spcBef>
                <a:spcPts val="0"/>
              </a:spcBef>
              <a:buNone/>
              <a:defRPr b="0" sz="1200" u="none">
                <a:solidFill>
                  <a:srgbClr val="888888"/>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14141"/>
        </a:solidFill>
      </p:bgPr>
    </p:bg>
    <p:spTree>
      <p:nvGrpSpPr>
        <p:cNvPr id="106" name="Shape 106"/>
        <p:cNvGrpSpPr/>
        <p:nvPr/>
      </p:nvGrpSpPr>
      <p:grpSpPr>
        <a:xfrm>
          <a:off x="0" y="0"/>
          <a:ext cx="0" cy="0"/>
          <a:chOff x="0" y="0"/>
          <a:chExt cx="0" cy="0"/>
        </a:xfrm>
      </p:grpSpPr>
      <p:sp>
        <p:nvSpPr>
          <p:cNvPr id="107" name="Google Shape;107;p1"/>
          <p:cNvSpPr txBox="1"/>
          <p:nvPr>
            <p:ph type="ctrTitle"/>
          </p:nvPr>
        </p:nvSpPr>
        <p:spPr>
          <a:xfrm>
            <a:off x="7464626" y="1783950"/>
            <a:ext cx="4398300" cy="28890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5000"/>
              <a:buFont typeface="Georgia"/>
              <a:buNone/>
            </a:pPr>
            <a:r>
              <a:rPr lang="en-US" sz="5000"/>
              <a:t>Object Identification — Animals</a:t>
            </a:r>
            <a:endParaRPr sz="5000"/>
          </a:p>
        </p:txBody>
      </p:sp>
      <p:sp>
        <p:nvSpPr>
          <p:cNvPr id="108" name="Google Shape;108;p1"/>
          <p:cNvSpPr txBox="1"/>
          <p:nvPr>
            <p:ph idx="1" type="subTitle"/>
          </p:nvPr>
        </p:nvSpPr>
        <p:spPr>
          <a:xfrm>
            <a:off x="7464612" y="4750893"/>
            <a:ext cx="4087305" cy="114786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2000"/>
              <a:buNone/>
            </a:pPr>
            <a:r>
              <a:rPr lang="en-US" sz="2000"/>
              <a:t>Tingxuan Zhai, Wei He</a:t>
            </a:r>
            <a:endParaRPr sz="2000"/>
          </a:p>
        </p:txBody>
      </p:sp>
      <p:sp>
        <p:nvSpPr>
          <p:cNvPr id="109" name="Google Shape;109;p1"/>
          <p:cNvSpPr/>
          <p:nvPr/>
        </p:nvSpPr>
        <p:spPr>
          <a:xfrm rot="10800000">
            <a:off x="1" y="0"/>
            <a:ext cx="7188051" cy="6858000"/>
          </a:xfrm>
          <a:custGeom>
            <a:rect b="b" l="l" r="r" t="t"/>
            <a:pathLst>
              <a:path extrusionOk="0" h="6858000" w="7188051">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lt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pic>
        <p:nvPicPr>
          <p:cNvPr descr="A race between four rabbits and one tortoise and the tortoise is on the lead" id="110" name="Google Shape;110;p1"/>
          <p:cNvPicPr preferRelativeResize="0"/>
          <p:nvPr/>
        </p:nvPicPr>
        <p:blipFill rotWithShape="1">
          <a:blip r:embed="rId3">
            <a:alphaModFix/>
          </a:blip>
          <a:srcRect b="2" l="9246" r="7741" t="0"/>
          <a:stretch/>
        </p:blipFill>
        <p:spPr>
          <a:xfrm>
            <a:off x="1" y="10"/>
            <a:ext cx="7028495" cy="6857990"/>
          </a:xfrm>
          <a:custGeom>
            <a:rect b="b" l="l" r="r" t="t"/>
            <a:pathLst>
              <a:path extrusionOk="0" h="6858000" w="7028495">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14141"/>
        </a:solidFill>
      </p:bgPr>
    </p:bg>
    <p:spTree>
      <p:nvGrpSpPr>
        <p:cNvPr id="114" name="Shape 114"/>
        <p:cNvGrpSpPr/>
        <p:nvPr/>
      </p:nvGrpSpPr>
      <p:grpSpPr>
        <a:xfrm>
          <a:off x="0" y="0"/>
          <a:ext cx="0" cy="0"/>
          <a:chOff x="0" y="0"/>
          <a:chExt cx="0" cy="0"/>
        </a:xfrm>
      </p:grpSpPr>
      <p:sp>
        <p:nvSpPr>
          <p:cNvPr id="115" name="Google Shape;115;p3"/>
          <p:cNvSpPr txBox="1"/>
          <p:nvPr>
            <p:ph type="title"/>
          </p:nvPr>
        </p:nvSpPr>
        <p:spPr>
          <a:xfrm>
            <a:off x="6234330" y="803325"/>
            <a:ext cx="5314536"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eorgia"/>
              <a:buNone/>
            </a:pPr>
            <a:r>
              <a:rPr lang="en-US"/>
              <a:t>Goals：</a:t>
            </a:r>
            <a:endParaRPr/>
          </a:p>
        </p:txBody>
      </p:sp>
      <p:sp>
        <p:nvSpPr>
          <p:cNvPr id="116" name="Google Shape;116;p3"/>
          <p:cNvSpPr/>
          <p:nvPr/>
        </p:nvSpPr>
        <p:spPr>
          <a:xfrm>
            <a:off x="0" y="-2008"/>
            <a:ext cx="5609220" cy="5840278"/>
          </a:xfrm>
          <a:custGeom>
            <a:rect b="b" l="l" r="r" t="t"/>
            <a:pathLst>
              <a:path extrusionOk="0" h="5840278" w="5609220">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Georgia"/>
              <a:buNone/>
            </a:pPr>
            <a:r>
              <a:t/>
            </a:r>
            <a:endParaRPr b="0" i="0" sz="1800" u="none" cap="none" strike="noStrike">
              <a:solidFill>
                <a:srgbClr val="FFFFFF"/>
              </a:solidFill>
              <a:latin typeface="Calibri"/>
              <a:ea typeface="Calibri"/>
              <a:cs typeface="Calibri"/>
              <a:sym typeface="Calibri"/>
            </a:endParaRPr>
          </a:p>
        </p:txBody>
      </p:sp>
      <p:pic>
        <p:nvPicPr>
          <p:cNvPr descr="Quizzical burrowing owl looking forward" id="117" name="Google Shape;117;p3"/>
          <p:cNvPicPr preferRelativeResize="0"/>
          <p:nvPr/>
        </p:nvPicPr>
        <p:blipFill rotWithShape="1">
          <a:blip r:embed="rId3">
            <a:alphaModFix/>
          </a:blip>
          <a:srcRect b="2" l="0" r="33120" t="0"/>
          <a:stretch/>
        </p:blipFill>
        <p:spPr>
          <a:xfrm>
            <a:off x="2" y="-2"/>
            <a:ext cx="5441859" cy="5654940"/>
          </a:xfrm>
          <a:custGeom>
            <a:rect b="b" l="l" r="r" t="t"/>
            <a:pathLst>
              <a:path extrusionOk="0" h="5654940" w="5441859">
                <a:moveTo>
                  <a:pt x="0" y="0"/>
                </a:moveTo>
                <a:lnTo>
                  <a:pt x="4400491" y="0"/>
                </a:lnTo>
                <a:lnTo>
                  <a:pt x="4484766" y="76595"/>
                </a:lnTo>
                <a:cubicBezTo>
                  <a:pt x="5076107"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noFill/>
          <a:ln>
            <a:noFill/>
          </a:ln>
        </p:spPr>
      </p:pic>
      <p:sp>
        <p:nvSpPr>
          <p:cNvPr id="118" name="Google Shape;118;p3"/>
          <p:cNvSpPr txBox="1"/>
          <p:nvPr>
            <p:ph idx="1" type="body"/>
          </p:nvPr>
        </p:nvSpPr>
        <p:spPr>
          <a:xfrm>
            <a:off x="6234325" y="2279025"/>
            <a:ext cx="5314500" cy="38526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800"/>
              <a:buChar char="•"/>
            </a:pPr>
            <a:r>
              <a:rPr lang="en-US"/>
              <a:t>An exploration of some basic deep learning techniques for object detection and classification tasks.</a:t>
            </a:r>
            <a:endParaRPr/>
          </a:p>
          <a:p>
            <a:pPr indent="0" lvl="0" marL="228600" rtl="0" algn="l">
              <a:lnSpc>
                <a:spcPct val="90000"/>
              </a:lnSpc>
              <a:spcBef>
                <a:spcPts val="0"/>
              </a:spcBef>
              <a:spcAft>
                <a:spcPts val="0"/>
              </a:spcAft>
              <a:buNone/>
            </a:pPr>
            <a:r>
              <a:t/>
            </a:r>
            <a:endParaRPr/>
          </a:p>
          <a:p>
            <a:pPr indent="-228600" lvl="0" marL="228600" rtl="0" algn="l">
              <a:lnSpc>
                <a:spcPct val="90000"/>
              </a:lnSpc>
              <a:spcBef>
                <a:spcPts val="0"/>
              </a:spcBef>
              <a:spcAft>
                <a:spcPts val="0"/>
              </a:spcAft>
              <a:buClr>
                <a:schemeClr val="lt1"/>
              </a:buClr>
              <a:buSzPts val="2800"/>
              <a:buChar char="•"/>
            </a:pPr>
            <a:r>
              <a:rPr lang="en-US"/>
              <a:t>I</a:t>
            </a:r>
            <a:r>
              <a:rPr lang="en-US"/>
              <a:t>dentify the animal in a picture</a:t>
            </a:r>
            <a:endParaRPr/>
          </a:p>
          <a:p>
            <a:pPr indent="0" lvl="0" marL="228600" rtl="0" algn="l">
              <a:lnSpc>
                <a:spcPct val="90000"/>
              </a:lnSpc>
              <a:spcBef>
                <a:spcPts val="0"/>
              </a:spcBef>
              <a:spcAft>
                <a:spcPts val="0"/>
              </a:spcAft>
              <a:buNone/>
            </a:pPr>
            <a:r>
              <a:t/>
            </a:r>
            <a:endParaRPr/>
          </a:p>
          <a:p>
            <a:pPr indent="-165100" lvl="0" marL="228600" rtl="0" algn="l">
              <a:lnSpc>
                <a:spcPct val="90000"/>
              </a:lnSpc>
              <a:spcBef>
                <a:spcPts val="0"/>
              </a:spcBef>
              <a:spcAft>
                <a:spcPts val="0"/>
              </a:spcAft>
              <a:buSzPts val="1800"/>
              <a:buChar char="•"/>
            </a:pPr>
            <a:r>
              <a:rPr lang="en-US"/>
              <a:t>Add a </a:t>
            </a:r>
            <a:r>
              <a:rPr lang="en-US"/>
              <a:t>rectangular to point out the animal in the picture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2" name="Shape 122"/>
        <p:cNvGrpSpPr/>
        <p:nvPr/>
      </p:nvGrpSpPr>
      <p:grpSpPr>
        <a:xfrm>
          <a:off x="0" y="0"/>
          <a:ext cx="0" cy="0"/>
          <a:chOff x="0" y="0"/>
          <a:chExt cx="0" cy="0"/>
        </a:xfrm>
      </p:grpSpPr>
      <p:sp>
        <p:nvSpPr>
          <p:cNvPr id="123" name="Google Shape;123;g13a9cea3764_1_20"/>
          <p:cNvSpPr/>
          <p:nvPr/>
        </p:nvSpPr>
        <p:spPr>
          <a:xfrm>
            <a:off x="1524"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24" name="Google Shape;124;g13a9cea3764_1_20"/>
          <p:cNvSpPr/>
          <p:nvPr/>
        </p:nvSpPr>
        <p:spPr>
          <a:xfrm>
            <a:off x="-1" y="0"/>
            <a:ext cx="6464700" cy="6858000"/>
          </a:xfrm>
          <a:prstGeom prst="rect">
            <a:avLst/>
          </a:prstGeom>
          <a:solidFill>
            <a:schemeClr val="dk1">
              <a:alpha val="8078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25" name="Google Shape;125;g13a9cea3764_1_20"/>
          <p:cNvSpPr/>
          <p:nvPr/>
        </p:nvSpPr>
        <p:spPr>
          <a:xfrm>
            <a:off x="-1" y="0"/>
            <a:ext cx="4545792" cy="6858000"/>
          </a:xfrm>
          <a:custGeom>
            <a:rect b="b" l="l" r="r" t="t"/>
            <a:pathLst>
              <a:path extrusionOk="0" h="6858000" w="4319042">
                <a:moveTo>
                  <a:pt x="0" y="0"/>
                </a:moveTo>
                <a:lnTo>
                  <a:pt x="1142888" y="0"/>
                </a:lnTo>
                <a:lnTo>
                  <a:pt x="4319042" y="6858000"/>
                </a:lnTo>
                <a:lnTo>
                  <a:pt x="0" y="6858000"/>
                </a:lnTo>
                <a:close/>
              </a:path>
            </a:pathLst>
          </a:custGeom>
          <a:solidFill>
            <a:schemeClr val="dk1">
              <a:alpha val="349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26" name="Google Shape;126;g13a9cea3764_1_20"/>
          <p:cNvSpPr txBox="1"/>
          <p:nvPr>
            <p:ph type="title"/>
          </p:nvPr>
        </p:nvSpPr>
        <p:spPr>
          <a:xfrm>
            <a:off x="804672" y="640263"/>
            <a:ext cx="5157300" cy="1344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Georgia"/>
              <a:buNone/>
            </a:pPr>
            <a:r>
              <a:rPr lang="en-US" sz="4000"/>
              <a:t>Dataset</a:t>
            </a:r>
            <a:endParaRPr/>
          </a:p>
        </p:txBody>
      </p:sp>
      <p:sp>
        <p:nvSpPr>
          <p:cNvPr id="127" name="Google Shape;127;g13a9cea3764_1_20"/>
          <p:cNvSpPr/>
          <p:nvPr/>
        </p:nvSpPr>
        <p:spPr>
          <a:xfrm>
            <a:off x="7531100" y="4724400"/>
            <a:ext cx="2412900" cy="1612800"/>
          </a:xfrm>
          <a:prstGeom prst="rect">
            <a:avLst/>
          </a:prstGeom>
          <a:noFill/>
          <a:ln cap="flat" cmpd="sng" w="539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pic>
        <p:nvPicPr>
          <p:cNvPr id="128" name="Google Shape;128;g13a9cea3764_1_20"/>
          <p:cNvPicPr preferRelativeResize="0"/>
          <p:nvPr/>
        </p:nvPicPr>
        <p:blipFill>
          <a:blip r:embed="rId3">
            <a:alphaModFix/>
          </a:blip>
          <a:stretch>
            <a:fillRect/>
          </a:stretch>
        </p:blipFill>
        <p:spPr>
          <a:xfrm>
            <a:off x="6902713" y="3987200"/>
            <a:ext cx="2664000" cy="2674301"/>
          </a:xfrm>
          <a:prstGeom prst="rect">
            <a:avLst/>
          </a:prstGeom>
          <a:noFill/>
          <a:ln>
            <a:noFill/>
          </a:ln>
        </p:spPr>
      </p:pic>
      <p:pic>
        <p:nvPicPr>
          <p:cNvPr id="129" name="Google Shape;129;g13a9cea3764_1_20"/>
          <p:cNvPicPr preferRelativeResize="0"/>
          <p:nvPr/>
        </p:nvPicPr>
        <p:blipFill>
          <a:blip r:embed="rId4">
            <a:alphaModFix/>
          </a:blip>
          <a:stretch>
            <a:fillRect/>
          </a:stretch>
        </p:blipFill>
        <p:spPr>
          <a:xfrm>
            <a:off x="6843038" y="166924"/>
            <a:ext cx="2783325" cy="2788695"/>
          </a:xfrm>
          <a:prstGeom prst="rect">
            <a:avLst/>
          </a:prstGeom>
          <a:noFill/>
          <a:ln>
            <a:noFill/>
          </a:ln>
        </p:spPr>
      </p:pic>
      <p:pic>
        <p:nvPicPr>
          <p:cNvPr id="130" name="Google Shape;130;g13a9cea3764_1_20"/>
          <p:cNvPicPr preferRelativeResize="0"/>
          <p:nvPr/>
        </p:nvPicPr>
        <p:blipFill>
          <a:blip r:embed="rId5">
            <a:alphaModFix/>
          </a:blip>
          <a:stretch>
            <a:fillRect/>
          </a:stretch>
        </p:blipFill>
        <p:spPr>
          <a:xfrm>
            <a:off x="9106395" y="2121775"/>
            <a:ext cx="3084125" cy="3090100"/>
          </a:xfrm>
          <a:prstGeom prst="rect">
            <a:avLst/>
          </a:prstGeom>
          <a:noFill/>
          <a:ln>
            <a:noFill/>
          </a:ln>
        </p:spPr>
      </p:pic>
      <p:sp>
        <p:nvSpPr>
          <p:cNvPr id="131" name="Google Shape;131;g13a9cea3764_1_20"/>
          <p:cNvSpPr txBox="1"/>
          <p:nvPr>
            <p:ph idx="1" type="body"/>
          </p:nvPr>
        </p:nvSpPr>
        <p:spPr>
          <a:xfrm>
            <a:off x="804672" y="2121763"/>
            <a:ext cx="5157300" cy="3773100"/>
          </a:xfrm>
          <a:prstGeom prst="rect">
            <a:avLst/>
          </a:prstGeom>
          <a:noFill/>
          <a:ln>
            <a:noFill/>
          </a:ln>
        </p:spPr>
        <p:txBody>
          <a:bodyPr anchorCtr="0" anchor="t" bIns="45700" lIns="91425" spcFirstLastPara="1" rIns="91425" wrap="square" tIns="45700">
            <a:normAutofit/>
          </a:bodyPr>
          <a:lstStyle/>
          <a:p>
            <a:pPr indent="-527685" lvl="0" marL="514350" rtl="0" algn="l">
              <a:lnSpc>
                <a:spcPct val="90000"/>
              </a:lnSpc>
              <a:spcBef>
                <a:spcPts val="0"/>
              </a:spcBef>
              <a:spcAft>
                <a:spcPts val="0"/>
              </a:spcAft>
              <a:buClr>
                <a:schemeClr val="lt1"/>
              </a:buClr>
              <a:buSzPts val="2800"/>
              <a:buAutoNum type="arabicPeriod"/>
            </a:pPr>
            <a:r>
              <a:rPr lang="en-US"/>
              <a:t>3 animal categories: cat, dog, wild-life.</a:t>
            </a:r>
            <a:endParaRPr/>
          </a:p>
          <a:p>
            <a:pPr indent="0" lvl="0" marL="228600" rtl="0" algn="l">
              <a:lnSpc>
                <a:spcPct val="90000"/>
              </a:lnSpc>
              <a:spcBef>
                <a:spcPts val="0"/>
              </a:spcBef>
              <a:spcAft>
                <a:spcPts val="0"/>
              </a:spcAft>
              <a:buNone/>
            </a:pPr>
            <a:r>
              <a:t/>
            </a:r>
            <a:endParaRPr/>
          </a:p>
          <a:p>
            <a:pPr indent="-464185" lvl="0" marL="514350" rtl="0" algn="l">
              <a:lnSpc>
                <a:spcPct val="90000"/>
              </a:lnSpc>
              <a:spcBef>
                <a:spcPts val="0"/>
              </a:spcBef>
              <a:spcAft>
                <a:spcPts val="0"/>
              </a:spcAft>
              <a:buSzPts val="1800"/>
              <a:buAutoNum type="arabicPeriod"/>
            </a:pPr>
            <a:r>
              <a:rPr lang="en-US"/>
              <a:t>15,000 images for training, and 1,500 images for testing.</a:t>
            </a:r>
            <a:endParaRPr/>
          </a:p>
          <a:p>
            <a:pPr indent="0" lvl="0" marL="0" rtl="0" algn="l">
              <a:lnSpc>
                <a:spcPct val="90000"/>
              </a:lnSpc>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5" name="Shape 135"/>
        <p:cNvGrpSpPr/>
        <p:nvPr/>
      </p:nvGrpSpPr>
      <p:grpSpPr>
        <a:xfrm>
          <a:off x="0" y="0"/>
          <a:ext cx="0" cy="0"/>
          <a:chOff x="0" y="0"/>
          <a:chExt cx="0" cy="0"/>
        </a:xfrm>
      </p:grpSpPr>
      <p:sp>
        <p:nvSpPr>
          <p:cNvPr id="136" name="Google Shape;136;p2"/>
          <p:cNvSpPr/>
          <p:nvPr/>
        </p:nvSpPr>
        <p:spPr>
          <a:xfrm>
            <a:off x="1524"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37" name="Google Shape;137;p2"/>
          <p:cNvSpPr/>
          <p:nvPr/>
        </p:nvSpPr>
        <p:spPr>
          <a:xfrm>
            <a:off x="-1" y="0"/>
            <a:ext cx="6464595" cy="6858000"/>
          </a:xfrm>
          <a:prstGeom prst="rect">
            <a:avLst/>
          </a:prstGeom>
          <a:solidFill>
            <a:schemeClr val="dk1">
              <a:alpha val="80784"/>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38" name="Google Shape;138;p2"/>
          <p:cNvSpPr/>
          <p:nvPr/>
        </p:nvSpPr>
        <p:spPr>
          <a:xfrm>
            <a:off x="-1" y="0"/>
            <a:ext cx="4546337" cy="6858000"/>
          </a:xfrm>
          <a:custGeom>
            <a:rect b="b" l="l" r="r" t="t"/>
            <a:pathLst>
              <a:path extrusionOk="0" h="6858000" w="4319042">
                <a:moveTo>
                  <a:pt x="0" y="0"/>
                </a:moveTo>
                <a:lnTo>
                  <a:pt x="1142888" y="0"/>
                </a:lnTo>
                <a:lnTo>
                  <a:pt x="4319042" y="6858000"/>
                </a:lnTo>
                <a:lnTo>
                  <a:pt x="0" y="6858000"/>
                </a:lnTo>
                <a:close/>
              </a:path>
            </a:pathLst>
          </a:custGeom>
          <a:solidFill>
            <a:schemeClr val="dk1">
              <a:alpha val="34901"/>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39" name="Google Shape;139;p2"/>
          <p:cNvSpPr txBox="1"/>
          <p:nvPr>
            <p:ph type="title"/>
          </p:nvPr>
        </p:nvSpPr>
        <p:spPr>
          <a:xfrm>
            <a:off x="804672" y="640263"/>
            <a:ext cx="5157216" cy="13449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Georgia"/>
              <a:buNone/>
            </a:pPr>
            <a:r>
              <a:rPr lang="en-US" sz="4000"/>
              <a:t>What we did</a:t>
            </a:r>
            <a:endParaRPr/>
          </a:p>
        </p:txBody>
      </p:sp>
      <p:sp>
        <p:nvSpPr>
          <p:cNvPr id="140" name="Google Shape;140;p2"/>
          <p:cNvSpPr txBox="1"/>
          <p:nvPr>
            <p:ph idx="1" type="body"/>
          </p:nvPr>
        </p:nvSpPr>
        <p:spPr>
          <a:xfrm>
            <a:off x="804672" y="2121763"/>
            <a:ext cx="5157216" cy="3773010"/>
          </a:xfrm>
          <a:prstGeom prst="rect">
            <a:avLst/>
          </a:prstGeom>
          <a:noFill/>
          <a:ln>
            <a:noFill/>
          </a:ln>
        </p:spPr>
        <p:txBody>
          <a:bodyPr anchorCtr="0" anchor="t" bIns="45700" lIns="91425" spcFirstLastPara="1" rIns="91425" wrap="square" tIns="45700">
            <a:normAutofit/>
          </a:bodyPr>
          <a:lstStyle/>
          <a:p>
            <a:pPr indent="-527685" lvl="0" marL="514350" rtl="0" algn="l">
              <a:lnSpc>
                <a:spcPct val="90000"/>
              </a:lnSpc>
              <a:spcBef>
                <a:spcPts val="0"/>
              </a:spcBef>
              <a:spcAft>
                <a:spcPts val="0"/>
              </a:spcAft>
              <a:buClr>
                <a:schemeClr val="lt1"/>
              </a:buClr>
              <a:buSzPts val="2800"/>
              <a:buAutoNum type="arabicPeriod"/>
            </a:pPr>
            <a:r>
              <a:rPr lang="en-US"/>
              <a:t>Used CNN to identify the category of the animal in the pictures.</a:t>
            </a:r>
            <a:endParaRPr/>
          </a:p>
          <a:p>
            <a:pPr indent="0" lvl="0" marL="228600" rtl="0" algn="l">
              <a:lnSpc>
                <a:spcPct val="90000"/>
              </a:lnSpc>
              <a:spcBef>
                <a:spcPts val="0"/>
              </a:spcBef>
              <a:spcAft>
                <a:spcPts val="0"/>
              </a:spcAft>
              <a:buNone/>
            </a:pPr>
            <a:r>
              <a:t/>
            </a:r>
            <a:endParaRPr/>
          </a:p>
          <a:p>
            <a:pPr indent="-464185" lvl="0" marL="514350" rtl="0" algn="l">
              <a:lnSpc>
                <a:spcPct val="90000"/>
              </a:lnSpc>
              <a:spcBef>
                <a:spcPts val="0"/>
              </a:spcBef>
              <a:spcAft>
                <a:spcPts val="0"/>
              </a:spcAft>
              <a:buSzPts val="1800"/>
              <a:buAutoNum type="arabicPeriod"/>
            </a:pPr>
            <a:r>
              <a:rPr lang="en-US"/>
              <a:t>Drawed plots of train loss and validation loss to get more sense of the deep learning process.</a:t>
            </a:r>
            <a:endParaRPr/>
          </a:p>
          <a:p>
            <a:pPr indent="0" lvl="0" marL="0" rtl="0" algn="l">
              <a:lnSpc>
                <a:spcPct val="90000"/>
              </a:lnSpc>
              <a:spcBef>
                <a:spcPts val="0"/>
              </a:spcBef>
              <a:spcAft>
                <a:spcPts val="0"/>
              </a:spcAft>
              <a:buNone/>
            </a:pPr>
            <a:r>
              <a:t/>
            </a:r>
            <a:endParaRPr/>
          </a:p>
        </p:txBody>
      </p:sp>
      <p:sp>
        <p:nvSpPr>
          <p:cNvPr id="141" name="Google Shape;141;p2"/>
          <p:cNvSpPr/>
          <p:nvPr/>
        </p:nvSpPr>
        <p:spPr>
          <a:xfrm>
            <a:off x="7531100" y="4724400"/>
            <a:ext cx="2412900" cy="1612800"/>
          </a:xfrm>
          <a:prstGeom prst="rect">
            <a:avLst/>
          </a:prstGeom>
          <a:noFill/>
          <a:ln cap="flat" cmpd="sng" w="539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pic>
        <p:nvPicPr>
          <p:cNvPr id="142" name="Google Shape;142;p2"/>
          <p:cNvPicPr preferRelativeResize="0"/>
          <p:nvPr/>
        </p:nvPicPr>
        <p:blipFill>
          <a:blip r:embed="rId3">
            <a:alphaModFix/>
          </a:blip>
          <a:stretch>
            <a:fillRect/>
          </a:stretch>
        </p:blipFill>
        <p:spPr>
          <a:xfrm>
            <a:off x="6902713" y="3987200"/>
            <a:ext cx="2664000" cy="2674301"/>
          </a:xfrm>
          <a:prstGeom prst="rect">
            <a:avLst/>
          </a:prstGeom>
          <a:noFill/>
          <a:ln>
            <a:noFill/>
          </a:ln>
        </p:spPr>
      </p:pic>
      <p:pic>
        <p:nvPicPr>
          <p:cNvPr id="143" name="Google Shape;143;p2"/>
          <p:cNvPicPr preferRelativeResize="0"/>
          <p:nvPr/>
        </p:nvPicPr>
        <p:blipFill>
          <a:blip r:embed="rId4">
            <a:alphaModFix/>
          </a:blip>
          <a:stretch>
            <a:fillRect/>
          </a:stretch>
        </p:blipFill>
        <p:spPr>
          <a:xfrm>
            <a:off x="6843038" y="166924"/>
            <a:ext cx="2783325" cy="2788695"/>
          </a:xfrm>
          <a:prstGeom prst="rect">
            <a:avLst/>
          </a:prstGeom>
          <a:noFill/>
          <a:ln>
            <a:noFill/>
          </a:ln>
        </p:spPr>
      </p:pic>
      <p:pic>
        <p:nvPicPr>
          <p:cNvPr id="144" name="Google Shape;144;p2"/>
          <p:cNvPicPr preferRelativeResize="0"/>
          <p:nvPr/>
        </p:nvPicPr>
        <p:blipFill>
          <a:blip r:embed="rId5">
            <a:alphaModFix/>
          </a:blip>
          <a:stretch>
            <a:fillRect/>
          </a:stretch>
        </p:blipFill>
        <p:spPr>
          <a:xfrm>
            <a:off x="9106395" y="2121775"/>
            <a:ext cx="3084125" cy="3090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13a9d4bb652_0_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Model Evaluation</a:t>
            </a:r>
            <a:endParaRPr/>
          </a:p>
        </p:txBody>
      </p:sp>
      <p:pic>
        <p:nvPicPr>
          <p:cNvPr id="151" name="Google Shape;151;g13a9d4bb652_0_6"/>
          <p:cNvPicPr preferRelativeResize="0"/>
          <p:nvPr/>
        </p:nvPicPr>
        <p:blipFill>
          <a:blip r:embed="rId3">
            <a:alphaModFix/>
          </a:blip>
          <a:stretch>
            <a:fillRect/>
          </a:stretch>
        </p:blipFill>
        <p:spPr>
          <a:xfrm>
            <a:off x="684025" y="1823725"/>
            <a:ext cx="4621625" cy="3257500"/>
          </a:xfrm>
          <a:prstGeom prst="rect">
            <a:avLst/>
          </a:prstGeom>
          <a:noFill/>
          <a:ln>
            <a:noFill/>
          </a:ln>
        </p:spPr>
      </p:pic>
      <p:sp>
        <p:nvSpPr>
          <p:cNvPr id="152" name="Google Shape;152;g13a9d4bb652_0_6"/>
          <p:cNvSpPr txBox="1"/>
          <p:nvPr>
            <p:ph idx="1" type="body"/>
          </p:nvPr>
        </p:nvSpPr>
        <p:spPr>
          <a:xfrm>
            <a:off x="684025" y="5214125"/>
            <a:ext cx="4743900" cy="697500"/>
          </a:xfrm>
          <a:prstGeom prst="rect">
            <a:avLst/>
          </a:prstGeom>
          <a:noFill/>
          <a:ln>
            <a:noFill/>
          </a:ln>
        </p:spPr>
        <p:txBody>
          <a:bodyPr anchorCtr="0" anchor="t" bIns="45700" lIns="91425" spcFirstLastPara="1" rIns="91425" wrap="square" tIns="45700">
            <a:normAutofit fontScale="55000"/>
          </a:bodyPr>
          <a:lstStyle/>
          <a:p>
            <a:pPr indent="0" lvl="0" marL="0" rtl="0" algn="l">
              <a:lnSpc>
                <a:spcPct val="150000"/>
              </a:lnSpc>
              <a:spcBef>
                <a:spcPts val="0"/>
              </a:spcBef>
              <a:spcAft>
                <a:spcPts val="0"/>
              </a:spcAft>
              <a:buNone/>
            </a:pPr>
            <a:r>
              <a:rPr lang="en-US"/>
              <a:t>After 20 </a:t>
            </a:r>
            <a:r>
              <a:rPr lang="en-US"/>
              <a:t>epochs</a:t>
            </a:r>
            <a:r>
              <a:rPr lang="en-US"/>
              <a:t>, the accuracy score of the test dataset is 96%.</a:t>
            </a:r>
            <a:endParaRPr/>
          </a:p>
        </p:txBody>
      </p:sp>
      <p:pic>
        <p:nvPicPr>
          <p:cNvPr id="153" name="Google Shape;153;g13a9d4bb652_0_6"/>
          <p:cNvPicPr preferRelativeResize="0"/>
          <p:nvPr/>
        </p:nvPicPr>
        <p:blipFill>
          <a:blip r:embed="rId4">
            <a:alphaModFix/>
          </a:blip>
          <a:stretch>
            <a:fillRect/>
          </a:stretch>
        </p:blipFill>
        <p:spPr>
          <a:xfrm>
            <a:off x="7931901" y="1772350"/>
            <a:ext cx="3046574" cy="3040650"/>
          </a:xfrm>
          <a:prstGeom prst="rect">
            <a:avLst/>
          </a:prstGeom>
          <a:noFill/>
          <a:ln>
            <a:noFill/>
          </a:ln>
        </p:spPr>
      </p:pic>
      <p:pic>
        <p:nvPicPr>
          <p:cNvPr id="154" name="Google Shape;154;g13a9d4bb652_0_6"/>
          <p:cNvPicPr preferRelativeResize="0"/>
          <p:nvPr/>
        </p:nvPicPr>
        <p:blipFill>
          <a:blip r:embed="rId5">
            <a:alphaModFix/>
          </a:blip>
          <a:stretch>
            <a:fillRect/>
          </a:stretch>
        </p:blipFill>
        <p:spPr>
          <a:xfrm>
            <a:off x="8597925" y="4976050"/>
            <a:ext cx="1714500" cy="1466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13a85ab2837_4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Georgia"/>
              <a:buNone/>
            </a:pPr>
            <a:r>
              <a:rPr lang="en-US"/>
              <a:t>What went well?</a:t>
            </a:r>
            <a:endParaRPr/>
          </a:p>
        </p:txBody>
      </p:sp>
      <p:sp>
        <p:nvSpPr>
          <p:cNvPr id="160" name="Google Shape;160;g13a85ab2837_4_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55600" lvl="0" marL="457200" rtl="0" algn="l">
              <a:lnSpc>
                <a:spcPct val="150000"/>
              </a:lnSpc>
              <a:spcBef>
                <a:spcPts val="0"/>
              </a:spcBef>
              <a:spcAft>
                <a:spcPts val="0"/>
              </a:spcAft>
              <a:buSzPts val="2000"/>
              <a:buChar char="•"/>
            </a:pPr>
            <a:r>
              <a:rPr lang="en-US"/>
              <a:t>Our model</a:t>
            </a:r>
            <a:r>
              <a:rPr lang="en-US"/>
              <a:t> got h</a:t>
            </a:r>
            <a:r>
              <a:rPr lang="en-US"/>
              <a:t>igh accuracy</a:t>
            </a:r>
            <a:endParaRPr/>
          </a:p>
          <a:p>
            <a:pPr indent="-342900" lvl="0" marL="457200" rtl="0" algn="l">
              <a:lnSpc>
                <a:spcPct val="150000"/>
              </a:lnSpc>
              <a:spcBef>
                <a:spcPts val="0"/>
              </a:spcBef>
              <a:spcAft>
                <a:spcPts val="0"/>
              </a:spcAft>
              <a:buSzPts val="1800"/>
              <a:buChar char="•"/>
            </a:pPr>
            <a:r>
              <a:rPr lang="en-US"/>
              <a:t>Used plot to show the train loss and validation loss during the training process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13a85ab2837_4_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Georgia"/>
              <a:buNone/>
            </a:pPr>
            <a:r>
              <a:rPr lang="en-US"/>
              <a:t>What didn’t go well?</a:t>
            </a:r>
            <a:endParaRPr/>
          </a:p>
        </p:txBody>
      </p:sp>
      <p:sp>
        <p:nvSpPr>
          <p:cNvPr id="166" name="Google Shape;166;g13a85ab2837_4_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55600" lvl="0" marL="457200" rtl="0" algn="l">
              <a:lnSpc>
                <a:spcPct val="150000"/>
              </a:lnSpc>
              <a:spcBef>
                <a:spcPts val="0"/>
              </a:spcBef>
              <a:spcAft>
                <a:spcPts val="0"/>
              </a:spcAft>
              <a:buSzPts val="2000"/>
              <a:buChar char="•"/>
            </a:pPr>
            <a:r>
              <a:rPr lang="en-US"/>
              <a:t>We did not </a:t>
            </a:r>
            <a:r>
              <a:rPr lang="en-US"/>
              <a:t>complete</a:t>
            </a:r>
            <a:r>
              <a:rPr lang="en-US"/>
              <a:t> the initial attempt of adding </a:t>
            </a:r>
            <a:r>
              <a:rPr lang="en-US"/>
              <a:t>rectangular</a:t>
            </a:r>
            <a:r>
              <a:rPr lang="en-US"/>
              <a:t> box around the animals (animal image detection).</a:t>
            </a:r>
            <a:endParaRPr/>
          </a:p>
          <a:p>
            <a:pPr indent="-342900" lvl="0" marL="457200" rtl="0" algn="l">
              <a:lnSpc>
                <a:spcPct val="150000"/>
              </a:lnSpc>
              <a:spcBef>
                <a:spcPts val="0"/>
              </a:spcBef>
              <a:spcAft>
                <a:spcPts val="0"/>
              </a:spcAft>
              <a:buSzPts val="1800"/>
              <a:buChar char="•"/>
            </a:pPr>
            <a:r>
              <a:rPr lang="en-US"/>
              <a:t>Our current model may only work on the pictures filled with one animal face.</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13a9cea3764_1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Conclusion</a:t>
            </a:r>
            <a:endParaRPr/>
          </a:p>
        </p:txBody>
      </p:sp>
      <p:sp>
        <p:nvSpPr>
          <p:cNvPr id="173" name="Google Shape;173;g13a9cea3764_1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solidFill>
                  <a:srgbClr val="24292F"/>
                </a:solidFill>
                <a:highlight>
                  <a:srgbClr val="FFFFFF"/>
                </a:highlight>
              </a:rPr>
              <a:t>This has been an overall fun journey. We both enjoyed working with this dataset of cute animal faces. One of the struggles we encountered is getting ourselves familiar with the Tensorflow UI and functionalities, but the experience turned out very rewarding and provided us a chance to pick up this new tool. We are proud that our model can work well with the pictures and rendered satisfying model performances.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11ce70b8ca2_1_0"/>
          <p:cNvSpPr txBox="1"/>
          <p:nvPr>
            <p:ph idx="1" type="body"/>
          </p:nvPr>
        </p:nvSpPr>
        <p:spPr>
          <a:xfrm>
            <a:off x="3900375" y="2681700"/>
            <a:ext cx="5988000" cy="747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6300"/>
              <a:t>Thank you！</a:t>
            </a:r>
            <a:endParaRPr sz="63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Marquee">
      <a:dk1>
        <a:srgbClr val="000000"/>
      </a:dk1>
      <a:lt1>
        <a:srgbClr val="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Marquee">
      <a:dk1>
        <a:srgbClr val="000000"/>
      </a:dk1>
      <a:lt1>
        <a:srgbClr val="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2022-06-02T04:38:19Z</dcterms:created>
  <dc:creator>Tingxuan Zhai</dc:creator>
</cp:coreProperties>
</file>