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3"/>
    <p:restoredTop sz="95221"/>
  </p:normalViewPr>
  <p:slideViewPr>
    <p:cSldViewPr snapToGrid="0" snapToObjects="1">
      <p:cViewPr>
        <p:scale>
          <a:sx n="72" d="100"/>
          <a:sy n="72" d="100"/>
        </p:scale>
        <p:origin x="55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E54-BC27-C140-893F-7AD6A09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Slithering Senate salamanders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75996-63A2-6344-AD30-2317C33B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members: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Steven brown, William Enriquez, Michelle Risucci,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isabelle Sanford, kosal sieng</a:t>
            </a:r>
          </a:p>
        </p:txBody>
      </p:sp>
    </p:spTree>
    <p:extLst>
      <p:ext uri="{BB962C8B-B14F-4D97-AF65-F5344CB8AC3E}">
        <p14:creationId xmlns:p14="http://schemas.microsoft.com/office/powerpoint/2010/main" val="8581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C20-62F8-4440-9423-EDFAE10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117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United states senate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8A4-F164-694A-8A44-4982D74F8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breakdown:</a:t>
            </a:r>
          </a:p>
          <a:p>
            <a:pPr lvl="1"/>
            <a:r>
              <a:rPr lang="en-US" dirty="0"/>
              <a:t>50 Republicans</a:t>
            </a:r>
          </a:p>
          <a:p>
            <a:pPr lvl="1"/>
            <a:r>
              <a:rPr lang="en-US" dirty="0"/>
              <a:t>48 Democrats</a:t>
            </a:r>
          </a:p>
          <a:p>
            <a:pPr lvl="1"/>
            <a:r>
              <a:rPr lang="en-US" dirty="0"/>
              <a:t>2 Independents (who tend to vote Democrat)</a:t>
            </a:r>
          </a:p>
          <a:p>
            <a:pPr lvl="1"/>
            <a:r>
              <a:rPr lang="en-US" dirty="0"/>
              <a:t>Vice President Harris with the tie-breaking vote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1DF-41F5-4146-B59C-DFE62DF52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is this significant?</a:t>
            </a:r>
          </a:p>
          <a:p>
            <a:pPr lvl="1"/>
            <a:r>
              <a:rPr lang="en-US" dirty="0"/>
              <a:t>A super-majority or even a simple majority does not guarantee a measure will pass</a:t>
            </a:r>
          </a:p>
          <a:p>
            <a:pPr lvl="1"/>
            <a:r>
              <a:rPr lang="en-US" dirty="0"/>
              <a:t>Senate Majority Leader can prioritize what the Senate will vote on</a:t>
            </a:r>
          </a:p>
          <a:p>
            <a:pPr lvl="1"/>
            <a:r>
              <a:rPr lang="en-US" dirty="0"/>
              <a:t>Can make effective change difficult to achieve</a:t>
            </a:r>
          </a:p>
        </p:txBody>
      </p:sp>
    </p:spTree>
    <p:extLst>
      <p:ext uri="{BB962C8B-B14F-4D97-AF65-F5344CB8AC3E}">
        <p14:creationId xmlns:p14="http://schemas.microsoft.com/office/powerpoint/2010/main" val="2028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1B19-A4DA-BB41-AD7A-31E9F6EC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Why do we need Senate Reform?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99B0-D28E-6844-BC74-96DE20E7F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votes are not created equal</a:t>
            </a:r>
          </a:p>
          <a:p>
            <a:pPr lvl="1"/>
            <a:r>
              <a:rPr lang="en-US" dirty="0"/>
              <a:t>Combined population of 15 states (approx. 38 million) represented by </a:t>
            </a:r>
            <a:r>
              <a:rPr lang="en-US" b="1" u="sng" dirty="0"/>
              <a:t>30 Republican Senators</a:t>
            </a:r>
          </a:p>
          <a:p>
            <a:pPr lvl="1"/>
            <a:r>
              <a:rPr lang="en-US" dirty="0"/>
              <a:t>California population is approximately 39 million and is represented by </a:t>
            </a:r>
            <a:r>
              <a:rPr lang="en-US" b="1" u="sng" dirty="0"/>
              <a:t>2 Democratic Senators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DEBE410-DF19-8247-90BB-0839BCF5B570}"/>
              </a:ext>
            </a:extLst>
          </p:cNvPr>
          <p:cNvSpPr/>
          <p:nvPr/>
        </p:nvSpPr>
        <p:spPr>
          <a:xfrm rot="5400000">
            <a:off x="7013121" y="1733994"/>
            <a:ext cx="3683225" cy="4385354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“People in overrepresented states are not the same as the people in the underrepresented states.  While there are a few small states on the coasts, many more small states are inland and rural.  The coasts and their large cities tend to be in larger states. </a:t>
            </a:r>
            <a:r>
              <a:rPr lang="en-US" b="1" dirty="0"/>
              <a:t>This means that the economic and infrastructure needs of cities get less representation in the Senate</a:t>
            </a:r>
            <a:r>
              <a:rPr lang="en-US" dirty="0"/>
              <a:t>.” 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-Jonathan M. Ladd,  Vox “The Senate is a much bigger problem than the Electoral College”, Apr 9 2019</a:t>
            </a:r>
          </a:p>
        </p:txBody>
      </p:sp>
    </p:spTree>
    <p:extLst>
      <p:ext uri="{BB962C8B-B14F-4D97-AF65-F5344CB8AC3E}">
        <p14:creationId xmlns:p14="http://schemas.microsoft.com/office/powerpoint/2010/main" val="27850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EEDDE-9C49-FE4B-9B21-E7F06C96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337" y="690559"/>
            <a:ext cx="2005011" cy="5181601"/>
          </a:xfrm>
        </p:spPr>
        <p:txBody>
          <a:bodyPr vert="horz"/>
          <a:lstStyle/>
          <a:p>
            <a:r>
              <a:rPr lang="en-US" dirty="0">
                <a:solidFill>
                  <a:srgbClr val="C00000"/>
                </a:solidFill>
              </a:rPr>
              <a:t>What is senate reform?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EB8CD-762C-B843-8899-F5DCC27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6073" y="539505"/>
            <a:ext cx="5960272" cy="5838829"/>
          </a:xfrm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Grant Statehood</a:t>
            </a:r>
            <a:r>
              <a:rPr lang="en-US" baseline="30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Washington DC and Puerto Rico – approximate combined population of 4 million people </a:t>
            </a:r>
          </a:p>
          <a:p>
            <a:pPr lvl="2"/>
            <a:r>
              <a:rPr lang="en-US" dirty="0"/>
              <a:t>Largely black and Hispanic demographic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Senate Seats by Population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state given 1 Senator</a:t>
            </a:r>
          </a:p>
          <a:p>
            <a:pPr lvl="1"/>
            <a:r>
              <a:rPr lang="en-US" dirty="0"/>
              <a:t>Extra Senators allocated by the state’s share of the total US population</a:t>
            </a:r>
          </a:p>
          <a:p>
            <a:pPr lvl="2"/>
            <a:r>
              <a:rPr lang="en-US" dirty="0"/>
              <a:t>Number of seats change every 10 years with Census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000" baseline="30000" dirty="0"/>
              <a:t>1 </a:t>
            </a:r>
            <a:r>
              <a:rPr lang="en-US" sz="1000" dirty="0"/>
              <a:t>John Narcross, Electoral Reform Society “When it comes to fair votes, the US Senate is ripe for reform”, November 2020</a:t>
            </a:r>
          </a:p>
          <a:p>
            <a:pPr marL="0" indent="0" algn="r">
              <a:buNone/>
            </a:pPr>
            <a:r>
              <a:rPr lang="en-US" sz="1100" baseline="30000" dirty="0"/>
              <a:t>2 </a:t>
            </a:r>
            <a:r>
              <a:rPr lang="en-US" sz="1100" dirty="0"/>
              <a:t>Eric W. Orts, The Atlantic “The Path to Give California 12 Senators, and Vermont Just One”,  January 2019</a:t>
            </a:r>
            <a:endParaRPr lang="en-US" sz="1100" baseline="30000" dirty="0"/>
          </a:p>
          <a:p>
            <a:pPr marL="0" indent="0" algn="r">
              <a:buNone/>
            </a:pPr>
            <a:endParaRPr lang="en-US" sz="1000" baseline="30000" dirty="0"/>
          </a:p>
          <a:p>
            <a:endParaRPr lang="en-US" dirty="0"/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48F7A23B-EDB4-2A49-AFB2-B3E10D856364}"/>
              </a:ext>
            </a:extLst>
          </p:cNvPr>
          <p:cNvSpPr/>
          <p:nvPr/>
        </p:nvSpPr>
        <p:spPr>
          <a:xfrm>
            <a:off x="8714583" y="539505"/>
            <a:ext cx="2433315" cy="1182291"/>
          </a:xfrm>
          <a:prstGeom prst="borderCallout2">
            <a:avLst>
              <a:gd name="adj1" fmla="val 50885"/>
              <a:gd name="adj2" fmla="val -3953"/>
              <a:gd name="adj3" fmla="val 90663"/>
              <a:gd name="adj4" fmla="val -16917"/>
              <a:gd name="adj5" fmla="val 77162"/>
              <a:gd name="adj6" fmla="val -62084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VS. Wyoming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Population: 580,000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Mostly white demographic</a:t>
            </a:r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216FF4E-0A74-6F48-BA49-373D30C35F0D}"/>
              </a:ext>
            </a:extLst>
          </p:cNvPr>
          <p:cNvSpPr/>
          <p:nvPr/>
        </p:nvSpPr>
        <p:spPr>
          <a:xfrm>
            <a:off x="8714583" y="2258058"/>
            <a:ext cx="2936080" cy="3614102"/>
          </a:xfrm>
          <a:prstGeom prst="borderCallout2">
            <a:avLst>
              <a:gd name="adj1" fmla="val 50885"/>
              <a:gd name="adj2" fmla="val -3953"/>
              <a:gd name="adj3" fmla="val 66958"/>
              <a:gd name="adj4" fmla="val -12867"/>
              <a:gd name="adj5" fmla="val 61122"/>
              <a:gd name="adj6" fmla="val -50342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Based on 2017 Census Estimates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26 states: 1 Senator each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12 states: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8 states: 1 - 2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California: 12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Texas: 9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Florida &amp; New York: 6 Senators each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DAD44D2A-5B49-234D-BE6C-CBF90EDF0105}"/>
              </a:ext>
            </a:extLst>
          </p:cNvPr>
          <p:cNvSpPr/>
          <p:nvPr/>
        </p:nvSpPr>
        <p:spPr>
          <a:xfrm>
            <a:off x="3693460" y="317401"/>
            <a:ext cx="7060853" cy="588084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B85B-22F1-F44B-8EB2-73E717CE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0"/>
            <a:ext cx="2546754" cy="5558117"/>
          </a:xfrm>
        </p:spPr>
        <p:txBody>
          <a:bodyPr vert="wordArtVert" anchor="ctr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data</a:t>
            </a:r>
          </a:p>
        </p:txBody>
      </p:sp>
      <p:pic>
        <p:nvPicPr>
          <p:cNvPr id="1026" name="Picture 2" descr="Image result for united states census logo">
            <a:extLst>
              <a:ext uri="{FF2B5EF4-FFF2-40B4-BE49-F238E27FC236}">
                <a16:creationId xmlns:a16="http://schemas.microsoft.com/office/drawing/2014/main" id="{AE34F013-7BE5-AB4C-B9FD-80B6D9A94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833" y="590098"/>
            <a:ext cx="2894106" cy="15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w research center logo">
            <a:extLst>
              <a:ext uri="{FF2B5EF4-FFF2-40B4-BE49-F238E27FC236}">
                <a16:creationId xmlns:a16="http://schemas.microsoft.com/office/drawing/2014/main" id="{2F5F3063-FFD7-CB40-9A15-6179B1EA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21" y="2447078"/>
            <a:ext cx="2894106" cy="12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ote smart logo">
            <a:extLst>
              <a:ext uri="{FF2B5EF4-FFF2-40B4-BE49-F238E27FC236}">
                <a16:creationId xmlns:a16="http://schemas.microsoft.com/office/drawing/2014/main" id="{7897E10E-1AE2-3C44-90B9-C0DAA8F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0" y="4385302"/>
            <a:ext cx="3994584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5134F1A-0539-9D41-9998-BEECB41A1A67}"/>
              </a:ext>
            </a:extLst>
          </p:cNvPr>
          <p:cNvGrpSpPr/>
          <p:nvPr/>
        </p:nvGrpSpPr>
        <p:grpSpPr>
          <a:xfrm>
            <a:off x="4226742" y="2447078"/>
            <a:ext cx="2894106" cy="1516877"/>
            <a:chOff x="0" y="0"/>
            <a:chExt cx="12192000" cy="68580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77DB490B-E664-6D4A-BAA7-7D90610816B5}"/>
                </a:ext>
              </a:extLst>
            </p:cNvPr>
            <p:cNvSpPr/>
            <p:nvPr/>
          </p:nvSpPr>
          <p:spPr>
            <a:xfrm>
              <a:off x="5002742" y="268941"/>
              <a:ext cx="6902387" cy="6149788"/>
            </a:xfrm>
            <a:prstGeom prst="round2Diag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0" descr="Image result for wikipedia">
              <a:extLst>
                <a:ext uri="{FF2B5EF4-FFF2-40B4-BE49-F238E27FC236}">
                  <a16:creationId xmlns:a16="http://schemas.microsoft.com/office/drawing/2014/main" id="{9995EF03-65D5-3847-BDC1-AEBA2D086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5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93B-F27E-824B-B530-C709CD6C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DB3D-2410-6F4D-9D3F-04FA59C6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Flask-powered API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55606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BDC-5D1D-EC41-9457-7190B129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from kosal/isabelle on data munging?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9549-0F94-204B-B5A0-AB023AA9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BDC-5D1D-EC41-9457-7190B129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9549-0F94-204B-B5A0-AB023AA9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2420</TotalTime>
  <Words>399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Slithering Senate salamanders</vt:lpstr>
      <vt:lpstr>117th United states senate</vt:lpstr>
      <vt:lpstr>Why do we need Senate Reform?</vt:lpstr>
      <vt:lpstr>What is senate reform?</vt:lpstr>
      <vt:lpstr>The data</vt:lpstr>
      <vt:lpstr>Coding approach</vt:lpstr>
      <vt:lpstr>More information from kosal/isabelle on data munging?</vt:lpstr>
      <vt:lpstr>Final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Slithering Senate salamanders</dc:title>
  <dc:creator>Michelle Risucci</dc:creator>
  <cp:lastModifiedBy>Michelle Risucci</cp:lastModifiedBy>
  <cp:revision>18</cp:revision>
  <dcterms:created xsi:type="dcterms:W3CDTF">2021-02-04T03:14:03Z</dcterms:created>
  <dcterms:modified xsi:type="dcterms:W3CDTF">2021-02-05T19:34:39Z</dcterms:modified>
</cp:coreProperties>
</file>