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12"/>
    <p:restoredTop sz="95221"/>
  </p:normalViewPr>
  <p:slideViewPr>
    <p:cSldViewPr snapToGrid="0" snapToObjects="1">
      <p:cViewPr varScale="1">
        <p:scale>
          <a:sx n="80" d="100"/>
          <a:sy n="80" d="100"/>
        </p:scale>
        <p:origin x="67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8AE54-BC27-C140-893F-7AD6A095B9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Slithering Senate salamanders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75996-63A2-6344-AD30-2317C33BA7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Project members: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Steven brown, William Enriquez, Michelle Risucci,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isabelle Sanford, kosal sieng</a:t>
            </a:r>
          </a:p>
        </p:txBody>
      </p:sp>
    </p:spTree>
    <p:extLst>
      <p:ext uri="{BB962C8B-B14F-4D97-AF65-F5344CB8AC3E}">
        <p14:creationId xmlns:p14="http://schemas.microsoft.com/office/powerpoint/2010/main" val="858128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8F475-44F1-B44C-991B-618B9787B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Our dashboard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>about page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E239E6-41B2-4741-9F7D-925F12AC3A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5796" y="2249488"/>
            <a:ext cx="3277233" cy="3541712"/>
          </a:xfrm>
        </p:spPr>
      </p:pic>
    </p:spTree>
    <p:extLst>
      <p:ext uri="{BB962C8B-B14F-4D97-AF65-F5344CB8AC3E}">
        <p14:creationId xmlns:p14="http://schemas.microsoft.com/office/powerpoint/2010/main" val="3113837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69C20-62F8-4440-9423-EDFAE10A9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117</a:t>
            </a:r>
            <a:r>
              <a:rPr lang="en-US" baseline="30000" dirty="0">
                <a:solidFill>
                  <a:srgbClr val="C00000"/>
                </a:solidFill>
              </a:rPr>
              <a:t>th</a:t>
            </a:r>
            <a:r>
              <a:rPr lang="en-US" dirty="0">
                <a:solidFill>
                  <a:srgbClr val="C00000"/>
                </a:solidFill>
              </a:rPr>
              <a:t> United states senate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918A4-F164-694A-8A44-4982D74F84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breakdown:</a:t>
            </a:r>
          </a:p>
          <a:p>
            <a:pPr lvl="1"/>
            <a:r>
              <a:rPr lang="en-US" dirty="0"/>
              <a:t>50 Republicans</a:t>
            </a:r>
          </a:p>
          <a:p>
            <a:pPr lvl="1"/>
            <a:r>
              <a:rPr lang="en-US" dirty="0"/>
              <a:t>48 Democrats</a:t>
            </a:r>
          </a:p>
          <a:p>
            <a:pPr lvl="1"/>
            <a:r>
              <a:rPr lang="en-US" dirty="0"/>
              <a:t>2 Independents (who tend to vote Democrat)</a:t>
            </a:r>
          </a:p>
          <a:p>
            <a:pPr lvl="1"/>
            <a:r>
              <a:rPr lang="en-US" dirty="0"/>
              <a:t>Vice President Harris with the tie-breaking vote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9AE1DF-41F5-4146-B59C-DFE62DF52B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Why is this significant?</a:t>
            </a:r>
          </a:p>
          <a:p>
            <a:pPr lvl="1"/>
            <a:r>
              <a:rPr lang="en-US" dirty="0"/>
              <a:t>A super-majority or even a simple majority does not guarantee a measure will pass</a:t>
            </a:r>
          </a:p>
          <a:p>
            <a:pPr lvl="1"/>
            <a:r>
              <a:rPr lang="en-US" dirty="0"/>
              <a:t>Senate Majority Leader can prioritize what the Senate will vote on</a:t>
            </a:r>
          </a:p>
          <a:p>
            <a:pPr lvl="1"/>
            <a:r>
              <a:rPr lang="en-US" dirty="0"/>
              <a:t>Can make effective change difficult to achieve</a:t>
            </a:r>
          </a:p>
        </p:txBody>
      </p:sp>
    </p:spTree>
    <p:extLst>
      <p:ext uri="{BB962C8B-B14F-4D97-AF65-F5344CB8AC3E}">
        <p14:creationId xmlns:p14="http://schemas.microsoft.com/office/powerpoint/2010/main" val="2028838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C1B19-A4DA-BB41-AD7A-31E9F6EC9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Why we need Senate Reform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499B0-D28E-6844-BC74-96DE20E7F0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All votes are not created equal</a:t>
            </a:r>
          </a:p>
          <a:p>
            <a:pPr lvl="1"/>
            <a:r>
              <a:rPr lang="en-US" dirty="0"/>
              <a:t>Combined population of 15 states (approx. 38 million) represented by </a:t>
            </a:r>
            <a:r>
              <a:rPr lang="en-US" b="1" u="sng" dirty="0"/>
              <a:t>30 Republican Senators</a:t>
            </a:r>
          </a:p>
          <a:p>
            <a:pPr lvl="1"/>
            <a:r>
              <a:rPr lang="en-US" dirty="0"/>
              <a:t>California population is approximately 39 million and is represented by </a:t>
            </a:r>
            <a:r>
              <a:rPr lang="en-US" b="1" u="sng" dirty="0"/>
              <a:t>2 Democratic Senators</a:t>
            </a: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0DEBE410-DF19-8247-90BB-0839BCF5B570}"/>
              </a:ext>
            </a:extLst>
          </p:cNvPr>
          <p:cNvSpPr/>
          <p:nvPr/>
        </p:nvSpPr>
        <p:spPr>
          <a:xfrm rot="5400000">
            <a:off x="7013121" y="1733994"/>
            <a:ext cx="3683225" cy="4385354"/>
          </a:xfrm>
          <a:prstGeom prst="wedgeRectCallo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“People in overrepresented states are not the same as the people in the underrepresented states.  While there are a few small states on the coasts, many more small states are inland and rural.  The coasts and their large cities tend to be in larger states. </a:t>
            </a:r>
            <a:r>
              <a:rPr lang="en-US" b="1" dirty="0"/>
              <a:t>This means that the economic and infrastructure needs of cities get less representation in the Senate</a:t>
            </a:r>
            <a:r>
              <a:rPr lang="en-US" dirty="0"/>
              <a:t>.” </a:t>
            </a:r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r>
              <a:rPr lang="en-US" sz="900" dirty="0"/>
              <a:t>-Jonathan M. Ladd,  Vox “The Senate is a much bigger problem than the Electoral College”, Apr 9 2019</a:t>
            </a:r>
          </a:p>
        </p:txBody>
      </p:sp>
    </p:spTree>
    <p:extLst>
      <p:ext uri="{BB962C8B-B14F-4D97-AF65-F5344CB8AC3E}">
        <p14:creationId xmlns:p14="http://schemas.microsoft.com/office/powerpoint/2010/main" val="2785064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8EEDDE-9C49-FE4B-9B21-E7F06C96A5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41337" y="690559"/>
            <a:ext cx="2005011" cy="5181601"/>
          </a:xfrm>
        </p:spPr>
        <p:txBody>
          <a:bodyPr vert="horz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C00000"/>
                </a:solidFill>
              </a:rPr>
              <a:t>what are some senate reform proposals?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BEB8CD-762C-B843-8899-F5DCC27A9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486073" y="539505"/>
            <a:ext cx="5960272" cy="5838829"/>
          </a:xfrm>
        </p:spPr>
        <p:txBody>
          <a:bodyPr vert="horz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Grant Statehood</a:t>
            </a:r>
            <a:r>
              <a:rPr lang="en-US" baseline="30000" dirty="0">
                <a:solidFill>
                  <a:srgbClr val="C00000"/>
                </a:solidFill>
              </a:rPr>
              <a:t>1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Washington DC and Puerto Rico – approximate combined population of 4 million people </a:t>
            </a:r>
          </a:p>
          <a:p>
            <a:pPr lvl="2"/>
            <a:r>
              <a:rPr lang="en-US" dirty="0"/>
              <a:t>Largely black and Hispanic demographic</a:t>
            </a:r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Senate Seats by Population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Each state given 1 Senator</a:t>
            </a:r>
          </a:p>
          <a:p>
            <a:pPr lvl="1"/>
            <a:r>
              <a:rPr lang="en-US" dirty="0"/>
              <a:t>Extra Senators allocated by the state’s share of the total US population</a:t>
            </a:r>
          </a:p>
          <a:p>
            <a:pPr lvl="2"/>
            <a:r>
              <a:rPr lang="en-US" dirty="0"/>
              <a:t>Number of seats change every 10 years with Census</a:t>
            </a:r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sz="1000" baseline="30000" dirty="0"/>
              <a:t>1 </a:t>
            </a:r>
            <a:r>
              <a:rPr lang="en-US" sz="1000" dirty="0"/>
              <a:t>John Narcross, Electoral Reform Society “When it comes to fair votes, the US Senate is ripe for reform”, November 2020</a:t>
            </a:r>
          </a:p>
          <a:p>
            <a:pPr marL="0" indent="0" algn="r">
              <a:buNone/>
            </a:pPr>
            <a:r>
              <a:rPr lang="en-US" sz="1100" baseline="30000" dirty="0"/>
              <a:t>2 </a:t>
            </a:r>
            <a:r>
              <a:rPr lang="en-US" sz="1100" dirty="0"/>
              <a:t>Eric W. Orts, The Atlantic “The Path to Give California 12 Senators, and Vermont Just One”,  January 2019</a:t>
            </a:r>
            <a:endParaRPr lang="en-US" sz="1100" baseline="30000" dirty="0"/>
          </a:p>
          <a:p>
            <a:pPr marL="0" indent="0" algn="r">
              <a:buNone/>
            </a:pPr>
            <a:endParaRPr lang="en-US" sz="1000" baseline="30000" dirty="0"/>
          </a:p>
          <a:p>
            <a:endParaRPr lang="en-US" dirty="0"/>
          </a:p>
        </p:txBody>
      </p:sp>
      <p:sp>
        <p:nvSpPr>
          <p:cNvPr id="12" name="Line Callout 2 11">
            <a:extLst>
              <a:ext uri="{FF2B5EF4-FFF2-40B4-BE49-F238E27FC236}">
                <a16:creationId xmlns:a16="http://schemas.microsoft.com/office/drawing/2014/main" id="{48F7A23B-EDB4-2A49-AFB2-B3E10D856364}"/>
              </a:ext>
            </a:extLst>
          </p:cNvPr>
          <p:cNvSpPr/>
          <p:nvPr/>
        </p:nvSpPr>
        <p:spPr>
          <a:xfrm>
            <a:off x="8714583" y="539505"/>
            <a:ext cx="2433315" cy="1182291"/>
          </a:xfrm>
          <a:prstGeom prst="borderCallout2">
            <a:avLst>
              <a:gd name="adj1" fmla="val 50885"/>
              <a:gd name="adj2" fmla="val -3953"/>
              <a:gd name="adj3" fmla="val 90663"/>
              <a:gd name="adj4" fmla="val -16917"/>
              <a:gd name="adj5" fmla="val 77162"/>
              <a:gd name="adj6" fmla="val -62084"/>
            </a:avLst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u="sng" dirty="0">
                <a:solidFill>
                  <a:schemeClr val="bg1"/>
                </a:solidFill>
              </a:rPr>
              <a:t>VS. Wyoming</a:t>
            </a:r>
            <a:r>
              <a:rPr lang="en-US" sz="1400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2 Senators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Population: 580,000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Mostly white demographic</a:t>
            </a:r>
            <a:r>
              <a:rPr lang="en-US" sz="1400" baseline="30000" dirty="0">
                <a:solidFill>
                  <a:schemeClr val="bg1"/>
                </a:solidFill>
              </a:rPr>
              <a:t>2</a:t>
            </a:r>
            <a:endParaRPr lang="en-US" sz="1400" dirty="0">
              <a:solidFill>
                <a:schemeClr val="bg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4" name="Line Callout 2 13">
            <a:extLst>
              <a:ext uri="{FF2B5EF4-FFF2-40B4-BE49-F238E27FC236}">
                <a16:creationId xmlns:a16="http://schemas.microsoft.com/office/drawing/2014/main" id="{C216FF4E-0A74-6F48-BA49-373D30C35F0D}"/>
              </a:ext>
            </a:extLst>
          </p:cNvPr>
          <p:cNvSpPr/>
          <p:nvPr/>
        </p:nvSpPr>
        <p:spPr>
          <a:xfrm>
            <a:off x="8714583" y="2258058"/>
            <a:ext cx="2936080" cy="3614102"/>
          </a:xfrm>
          <a:prstGeom prst="borderCallout2">
            <a:avLst>
              <a:gd name="adj1" fmla="val 50885"/>
              <a:gd name="adj2" fmla="val -3953"/>
              <a:gd name="adj3" fmla="val 66958"/>
              <a:gd name="adj4" fmla="val -12867"/>
              <a:gd name="adj5" fmla="val 61122"/>
              <a:gd name="adj6" fmla="val -50342"/>
            </a:avLst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400" u="sng" dirty="0">
                <a:solidFill>
                  <a:schemeClr val="bg1"/>
                </a:solidFill>
              </a:rPr>
              <a:t>Based on 2017 Census Estimates</a:t>
            </a:r>
            <a:r>
              <a:rPr lang="en-US" sz="1400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26 states: 1 Senator each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12 states: 2 Senators each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8 states: 1 - 2 Senators each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California: 12 Senators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Texas: 9 Senators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Florida &amp; New York: 6 Senators each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967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 Diagonal Corner Rectangle 13">
            <a:extLst>
              <a:ext uri="{FF2B5EF4-FFF2-40B4-BE49-F238E27FC236}">
                <a16:creationId xmlns:a16="http://schemas.microsoft.com/office/drawing/2014/main" id="{DAD44D2A-5B49-234D-BE6C-CBF90EDF0105}"/>
              </a:ext>
            </a:extLst>
          </p:cNvPr>
          <p:cNvSpPr/>
          <p:nvPr/>
        </p:nvSpPr>
        <p:spPr>
          <a:xfrm>
            <a:off x="3693460" y="317401"/>
            <a:ext cx="7060853" cy="5880846"/>
          </a:xfrm>
          <a:prstGeom prst="round2Diag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0B85B-22F1-F44B-8EB2-73E717CEB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6" y="609600"/>
            <a:ext cx="2546754" cy="5558117"/>
          </a:xfrm>
        </p:spPr>
        <p:txBody>
          <a:bodyPr vert="wordArtVert" anchor="ctr" anchorCtr="0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The data</a:t>
            </a:r>
          </a:p>
        </p:txBody>
      </p:sp>
      <p:pic>
        <p:nvPicPr>
          <p:cNvPr id="1026" name="Picture 2" descr="Image result for united states census logo">
            <a:extLst>
              <a:ext uri="{FF2B5EF4-FFF2-40B4-BE49-F238E27FC236}">
                <a16:creationId xmlns:a16="http://schemas.microsoft.com/office/drawing/2014/main" id="{AE34F013-7BE5-AB4C-B9FD-80B6D9A947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76833" y="590098"/>
            <a:ext cx="2894106" cy="151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ew research center logo">
            <a:extLst>
              <a:ext uri="{FF2B5EF4-FFF2-40B4-BE49-F238E27FC236}">
                <a16:creationId xmlns:a16="http://schemas.microsoft.com/office/drawing/2014/main" id="{2F5F3063-FFD7-CB40-9A15-6179B1EAC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121" y="2447078"/>
            <a:ext cx="2894106" cy="1244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vote smart logo">
            <a:extLst>
              <a:ext uri="{FF2B5EF4-FFF2-40B4-BE49-F238E27FC236}">
                <a16:creationId xmlns:a16="http://schemas.microsoft.com/office/drawing/2014/main" id="{7897E10E-1AE2-3C44-90B9-C0DAA8F75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280" y="4385302"/>
            <a:ext cx="3994584" cy="132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5134F1A-0539-9D41-9998-BEECB41A1A67}"/>
              </a:ext>
            </a:extLst>
          </p:cNvPr>
          <p:cNvGrpSpPr/>
          <p:nvPr/>
        </p:nvGrpSpPr>
        <p:grpSpPr>
          <a:xfrm>
            <a:off x="4226742" y="2447078"/>
            <a:ext cx="2894106" cy="1516877"/>
            <a:chOff x="0" y="0"/>
            <a:chExt cx="12192000" cy="6858000"/>
          </a:xfrm>
        </p:grpSpPr>
        <p:sp>
          <p:nvSpPr>
            <p:cNvPr id="11" name="Round Diagonal Corner Rectangle 10">
              <a:extLst>
                <a:ext uri="{FF2B5EF4-FFF2-40B4-BE49-F238E27FC236}">
                  <a16:creationId xmlns:a16="http://schemas.microsoft.com/office/drawing/2014/main" id="{77DB490B-E664-6D4A-BAA7-7D90610816B5}"/>
                </a:ext>
              </a:extLst>
            </p:cNvPr>
            <p:cNvSpPr/>
            <p:nvPr/>
          </p:nvSpPr>
          <p:spPr>
            <a:xfrm>
              <a:off x="5002742" y="268941"/>
              <a:ext cx="6902387" cy="6149788"/>
            </a:xfrm>
            <a:prstGeom prst="round2Diag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0" descr="Image result for wikipedia">
              <a:extLst>
                <a:ext uri="{FF2B5EF4-FFF2-40B4-BE49-F238E27FC236}">
                  <a16:creationId xmlns:a16="http://schemas.microsoft.com/office/drawing/2014/main" id="{9995EF03-65D5-3847-BDC1-AEBA2D0860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74594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4C93B-F27E-824B-B530-C709CD6C2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The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1DB3D-2410-6F4D-9D3F-04FA59C63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5166" y="948266"/>
            <a:ext cx="4920129" cy="4961467"/>
          </a:xfrm>
        </p:spPr>
        <p:txBody>
          <a:bodyPr anchor="b" anchorCtr="0"/>
          <a:lstStyle/>
          <a:p>
            <a:r>
              <a:rPr lang="en-US" dirty="0"/>
              <a:t>Cleaning the data:</a:t>
            </a:r>
          </a:p>
          <a:p>
            <a:pPr lvl="1"/>
            <a:r>
              <a:rPr lang="en-US" dirty="0"/>
              <a:t>Jupyter Notebook</a:t>
            </a:r>
          </a:p>
          <a:p>
            <a:pPr lvl="1"/>
            <a:r>
              <a:rPr lang="en-US" dirty="0"/>
              <a:t>Used Postgres to create SQL database</a:t>
            </a:r>
          </a:p>
          <a:p>
            <a:pPr lvl="1"/>
            <a:r>
              <a:rPr lang="en-US" dirty="0"/>
              <a:t>Moved into Flask - SQLite</a:t>
            </a:r>
          </a:p>
          <a:p>
            <a:r>
              <a:rPr lang="en-US" dirty="0"/>
              <a:t>Using the data:</a:t>
            </a:r>
          </a:p>
          <a:p>
            <a:pPr lvl="1"/>
            <a:r>
              <a:rPr lang="en-US" dirty="0"/>
              <a:t>app.py returned jsons</a:t>
            </a:r>
          </a:p>
          <a:p>
            <a:pPr lvl="1"/>
            <a:r>
              <a:rPr lang="en-US" dirty="0"/>
              <a:t>Plotly Plots</a:t>
            </a:r>
          </a:p>
          <a:p>
            <a:pPr lvl="1"/>
            <a:r>
              <a:rPr lang="en-US" dirty="0"/>
              <a:t>d3</a:t>
            </a:r>
          </a:p>
          <a:p>
            <a:pPr lvl="1"/>
            <a:r>
              <a:rPr lang="en-US" dirty="0"/>
              <a:t>Chamber Plot Structure</a:t>
            </a:r>
          </a:p>
          <a:p>
            <a:pPr lvl="1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FEC5C-C092-5942-99D2-D53CA1D04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/>
              <a:t>Python Flask-powered API</a:t>
            </a:r>
          </a:p>
          <a:p>
            <a:pPr algn="ctr"/>
            <a:r>
              <a:rPr lang="en-US" dirty="0"/>
              <a:t>HTML/CSS</a:t>
            </a:r>
          </a:p>
          <a:p>
            <a:pPr algn="ctr"/>
            <a:r>
              <a:rPr lang="en-US" dirty="0"/>
              <a:t>JavaScript</a:t>
            </a:r>
          </a:p>
          <a:p>
            <a:pPr algn="ctr"/>
            <a:r>
              <a:rPr lang="en-US" dirty="0"/>
              <a:t>Plotly</a:t>
            </a:r>
          </a:p>
          <a:p>
            <a:pPr algn="ctr"/>
            <a:r>
              <a:rPr lang="en-US" dirty="0"/>
              <a:t>SQLite</a:t>
            </a:r>
          </a:p>
          <a:p>
            <a:pPr algn="ctr"/>
            <a:r>
              <a:rPr lang="en-US" dirty="0"/>
              <a:t>d3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69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7245E-5648-44BF-81E4-D24312C47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0" y="333376"/>
            <a:ext cx="7477125" cy="163988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 processing </a:t>
            </a:r>
            <a:br>
              <a:rPr lang="en-US" dirty="0"/>
            </a:br>
            <a:r>
              <a:rPr lang="en-US" dirty="0"/>
              <a:t>using </a:t>
            </a:r>
            <a:r>
              <a:rPr lang="en-US" dirty="0" err="1"/>
              <a:t>Jupyter</a:t>
            </a:r>
            <a:r>
              <a:rPr lang="en-US" dirty="0"/>
              <a:t> notebook and python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493418-E091-4F53-8CE2-4EF351DED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37305" y="2382835"/>
            <a:ext cx="7644870" cy="37798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Using libraries: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Pandas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Load, transform and create key for the SQL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sqlalchemy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To push data to SQL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To Query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To </a:t>
            </a:r>
            <a:r>
              <a:rPr lang="en-US" sz="1600" dirty="0" err="1"/>
              <a:t>jsonify</a:t>
            </a:r>
            <a:r>
              <a:rPr lang="en-US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Flask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To host output json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044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68099-2E65-40F3-85C8-E4645BEC2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609601"/>
            <a:ext cx="9902295" cy="1639884"/>
          </a:xfrm>
        </p:spPr>
        <p:txBody>
          <a:bodyPr/>
          <a:lstStyle/>
          <a:p>
            <a:pPr algn="ctr"/>
            <a:r>
              <a:rPr lang="en-US"/>
              <a:t>Virtualizing data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85D02-5457-4AE8-88F3-03CCCF1B9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9902295" cy="354171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 in python: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to_json.py to load data and </a:t>
            </a:r>
            <a:r>
              <a:rPr lang="en-US" dirty="0" err="1"/>
              <a:t>jsonify</a:t>
            </a:r>
            <a:r>
              <a:rPr lang="en-US" dirty="0"/>
              <a:t> all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app.py to host the json data and rendering html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Webdesign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Using HTML and CSS to design the webpage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function.js to process json data and output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plot.js to plot the output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app.js to output data and plots on the HTML pages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Using library: D3, </a:t>
            </a:r>
            <a:r>
              <a:rPr lang="en-US" dirty="0" err="1"/>
              <a:t>Plotlty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657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9FBDC-5D1D-EC41-9457-7190B1292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Our dashboard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>main page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BD47CB3-AC4A-4D5E-9AD2-194320A0949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1413" y="2204057"/>
            <a:ext cx="2913953" cy="3228975"/>
          </a:xfr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E2A354D6-D291-450F-85AE-EDA4738656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496961" y="2204056"/>
            <a:ext cx="3392215" cy="3228975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58A7F2A-D18B-4B19-9192-548EAC879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2204057"/>
            <a:ext cx="3491574" cy="113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7916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3031</TotalTime>
  <Words>550</Words>
  <Application>Microsoft Office PowerPoint</Application>
  <PresentationFormat>Widescreen</PresentationFormat>
  <Paragraphs>99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Slithering Senate salamanders</vt:lpstr>
      <vt:lpstr>117th United states senate</vt:lpstr>
      <vt:lpstr>Why we need Senate Reform</vt:lpstr>
      <vt:lpstr>what are some senate reform proposals?</vt:lpstr>
      <vt:lpstr>The data</vt:lpstr>
      <vt:lpstr>The coding</vt:lpstr>
      <vt:lpstr>Data processing  using Jupyter notebook and python</vt:lpstr>
      <vt:lpstr>Virtualizing data: </vt:lpstr>
      <vt:lpstr>Our dashboard main page</vt:lpstr>
      <vt:lpstr>Our dashboard about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Slithering Senate salamanders</dc:title>
  <dc:creator>Michelle Risucci</dc:creator>
  <cp:lastModifiedBy>kosal sieng</cp:lastModifiedBy>
  <cp:revision>34</cp:revision>
  <dcterms:created xsi:type="dcterms:W3CDTF">2021-02-04T03:14:03Z</dcterms:created>
  <dcterms:modified xsi:type="dcterms:W3CDTF">2021-02-06T19:29:04Z</dcterms:modified>
</cp:coreProperties>
</file>