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Corbel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11" Type="http://schemas.openxmlformats.org/officeDocument/2006/relationships/slide" Target="slides/slide6.xml"/><Relationship Id="rId22" Type="http://schemas.openxmlformats.org/officeDocument/2006/relationships/font" Target="fonts/Corbel-italic.fntdata"/><Relationship Id="rId10" Type="http://schemas.openxmlformats.org/officeDocument/2006/relationships/slide" Target="slides/slide5.xml"/><Relationship Id="rId21" Type="http://schemas.openxmlformats.org/officeDocument/2006/relationships/font" Target="fonts/Corbel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b8eef89e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b8eef89e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b8eef89e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b8eef89e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b8eef89e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b8eef89e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b8eef89e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b8eef89e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b8eef89e6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b8eef89e6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b8eef89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b8eef89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b8eef89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b8eef89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b930c2ce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b930c2ce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b930c2ce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b930c2ce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b8eef89e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b8eef89e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b8eef89e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b8eef89e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b8eef89e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b8eef89e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b8eef89e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b8eef89e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657350" y="3348021"/>
            <a:ext cx="6858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100"/>
              <a:buFont typeface="Corbel"/>
              <a:buNone/>
              <a:defRPr b="0" i="0" sz="7200" u="none" cap="none" strike="noStrike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657349" y="2770781"/>
            <a:ext cx="6858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9841" y="3275370"/>
            <a:ext cx="78867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Corbe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629841" y="740569"/>
            <a:ext cx="7886700" cy="25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629841" y="3889887"/>
            <a:ext cx="7885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629841" y="273844"/>
            <a:ext cx="7886700" cy="26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Corbe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629841" y="3367049"/>
            <a:ext cx="7885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084659" y="273844"/>
            <a:ext cx="6977100" cy="2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Corbel"/>
              <a:buNone/>
              <a:defRPr b="0" i="0" sz="33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290483" y="2524168"/>
            <a:ext cx="6564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628650" y="3376297"/>
            <a:ext cx="78843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833283" y="59011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sz="1100"/>
          </a:p>
        </p:txBody>
      </p:sp>
      <p:sp>
        <p:nvSpPr>
          <p:cNvPr id="89" name="Google Shape;89;p13"/>
          <p:cNvSpPr txBox="1"/>
          <p:nvPr/>
        </p:nvSpPr>
        <p:spPr>
          <a:xfrm>
            <a:off x="7828359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rbe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629841" y="1745225"/>
            <a:ext cx="78867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29841" y="3637936"/>
            <a:ext cx="7885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002962" y="1414463"/>
            <a:ext cx="2210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1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1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1017599" y="1928813"/>
            <a:ext cx="21954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body"/>
          </p:nvPr>
        </p:nvSpPr>
        <p:spPr>
          <a:xfrm>
            <a:off x="3440996" y="1414463"/>
            <a:ext cx="2202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3433081" y="1928813"/>
            <a:ext cx="22101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body"/>
          </p:nvPr>
        </p:nvSpPr>
        <p:spPr>
          <a:xfrm>
            <a:off x="5871776" y="1414463"/>
            <a:ext cx="2199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6" type="body"/>
          </p:nvPr>
        </p:nvSpPr>
        <p:spPr>
          <a:xfrm>
            <a:off x="5871776" y="1928813"/>
            <a:ext cx="21990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999064" y="3223127"/>
            <a:ext cx="2205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1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1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0" name="Google Shape;110;p16"/>
          <p:cNvSpPr/>
          <p:nvPr>
            <p:ph idx="2" type="pic"/>
          </p:nvPr>
        </p:nvSpPr>
        <p:spPr>
          <a:xfrm>
            <a:off x="999064" y="1692265"/>
            <a:ext cx="2205000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3" type="body"/>
          </p:nvPr>
        </p:nvSpPr>
        <p:spPr>
          <a:xfrm>
            <a:off x="999064" y="3655324"/>
            <a:ext cx="2205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4" type="body"/>
          </p:nvPr>
        </p:nvSpPr>
        <p:spPr>
          <a:xfrm>
            <a:off x="3426748" y="3223127"/>
            <a:ext cx="21978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1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1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3" name="Google Shape;113;p16"/>
          <p:cNvSpPr/>
          <p:nvPr>
            <p:ph idx="5" type="pic"/>
          </p:nvPr>
        </p:nvSpPr>
        <p:spPr>
          <a:xfrm>
            <a:off x="3426747" y="1692265"/>
            <a:ext cx="2197800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6" type="body"/>
          </p:nvPr>
        </p:nvSpPr>
        <p:spPr>
          <a:xfrm>
            <a:off x="3425733" y="3655323"/>
            <a:ext cx="22008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7" type="body"/>
          </p:nvPr>
        </p:nvSpPr>
        <p:spPr>
          <a:xfrm>
            <a:off x="5853241" y="3223127"/>
            <a:ext cx="2199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1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1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6" name="Google Shape;116;p16"/>
          <p:cNvSpPr/>
          <p:nvPr>
            <p:ph idx="8" type="pic"/>
          </p:nvPr>
        </p:nvSpPr>
        <p:spPr>
          <a:xfrm>
            <a:off x="5853241" y="1692265"/>
            <a:ext cx="2199000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9" type="body"/>
          </p:nvPr>
        </p:nvSpPr>
        <p:spPr>
          <a:xfrm>
            <a:off x="5853148" y="3655322"/>
            <a:ext cx="2202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 rot="5400000">
            <a:off x="3046050" y="-836681"/>
            <a:ext cx="3263400" cy="7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6" name="Google Shape;13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0" name="Google Shape;140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5" name="Google Shape;145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40000" y="1369219"/>
            <a:ext cx="7675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640899" y="3348021"/>
            <a:ext cx="68580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100"/>
              <a:buFont typeface="Corbel"/>
              <a:buNone/>
              <a:defRPr b="0" i="0" sz="7200" u="none" cap="none" strike="noStrike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640899" y="2770255"/>
            <a:ext cx="6858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40000" y="1369219"/>
            <a:ext cx="3768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739880" y="1369219"/>
            <a:ext cx="3775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40000" y="1260872"/>
            <a:ext cx="3768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1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1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40000" y="1878806"/>
            <a:ext cx="37689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739880" y="1260872"/>
            <a:ext cx="3776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739880" y="1878806"/>
            <a:ext cx="37767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Corbe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40000" y="1543050"/>
            <a:ext cx="273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Corbe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Arial"/>
              <a:buNone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40000" y="1543050"/>
            <a:ext cx="273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100"/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0000" y="1369219"/>
            <a:ext cx="7675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ctrTitle"/>
          </p:nvPr>
        </p:nvSpPr>
        <p:spPr>
          <a:xfrm>
            <a:off x="2244000" y="2936350"/>
            <a:ext cx="8243100" cy="1231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Homelessness in California</a:t>
            </a:r>
            <a:endParaRPr/>
          </a:p>
        </p:txBody>
      </p:sp>
      <p:sp>
        <p:nvSpPr>
          <p:cNvPr id="155" name="Google Shape;155;p21"/>
          <p:cNvSpPr txBox="1"/>
          <p:nvPr>
            <p:ph idx="1" type="subTitle"/>
          </p:nvPr>
        </p:nvSpPr>
        <p:spPr>
          <a:xfrm>
            <a:off x="1712874" y="2370856"/>
            <a:ext cx="6858000" cy="5655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By Maya Fujita and Isabelle Bodner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75" y="600550"/>
            <a:ext cx="7124051" cy="44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25" y="1170175"/>
            <a:ext cx="7220424" cy="23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>
            <p:ph type="title"/>
          </p:nvPr>
        </p:nvSpPr>
        <p:spPr>
          <a:xfrm>
            <a:off x="639075" y="0"/>
            <a:ext cx="7688700" cy="535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Race and Location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350" y="603900"/>
            <a:ext cx="7123849" cy="43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759575" y="0"/>
            <a:ext cx="7688700" cy="535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to make this more clear…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662825" y="1374200"/>
            <a:ext cx="7688700" cy="535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 for listening!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Our Goal:</a:t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729450" y="1785125"/>
            <a:ext cx="7688700" cy="2261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Look at patterns in homelessness in California 2017-2023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Trends by: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County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Race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Age 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Effect of Covid-19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650" y="918225"/>
            <a:ext cx="4146801" cy="41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267300" y="588800"/>
            <a:ext cx="8609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Data: State of California</a:t>
            </a:r>
            <a:endParaRPr sz="2100">
              <a:solidFill>
                <a:srgbClr val="EDEDE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6058700" y="909650"/>
            <a:ext cx="2728500" cy="3720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Variables: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Year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County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Race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Mixed?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Number of individuals of that race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receiving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care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About 16 percent of data missing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00" y="741325"/>
            <a:ext cx="5882025" cy="36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6269600" y="1152475"/>
            <a:ext cx="25626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Initial issues with our data: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Numeric and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categorical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NAs, *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Inconsistencies in data entry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Can we combine the data sets?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17505" l="0" r="0" t="0"/>
          <a:stretch/>
        </p:blipFill>
        <p:spPr>
          <a:xfrm>
            <a:off x="225975" y="789125"/>
            <a:ext cx="5741026" cy="403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639075" y="0"/>
            <a:ext cx="7688700" cy="535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Exploration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6179225" y="850650"/>
            <a:ext cx="2246400" cy="3442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Pre Covid avg: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1786.808 individuals per year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Covid avg: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2208.124 individuals per year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Difference: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421.32/year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75" y="1056650"/>
            <a:ext cx="5874425" cy="3625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0" y="545300"/>
            <a:ext cx="7357326" cy="454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7498625" y="877625"/>
            <a:ext cx="15774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DEDED"/>
                </a:solidFill>
              </a:rPr>
              <a:t>Pre-Covid: 2017-2019</a:t>
            </a:r>
            <a:endParaRPr sz="2100">
              <a:solidFill>
                <a:srgbClr val="EDEDE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EDEDE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DEDED"/>
                </a:solidFill>
              </a:rPr>
              <a:t>Covid: 2020-2023</a:t>
            </a:r>
            <a:endParaRPr sz="2100">
              <a:solidFill>
                <a:srgbClr val="EDEDE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/>
        </p:nvSpPr>
        <p:spPr>
          <a:xfrm>
            <a:off x="6941550" y="906400"/>
            <a:ext cx="2135100" cy="3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DEDED"/>
                </a:solidFill>
              </a:rPr>
              <a:t>&lt;18 age group is significantly higher than any other age group</a:t>
            </a:r>
            <a:endParaRPr sz="2100">
              <a:solidFill>
                <a:srgbClr val="EDEDED"/>
              </a:solidFill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25" y="807325"/>
            <a:ext cx="6433273" cy="408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7650" y="-37125"/>
            <a:ext cx="7688700" cy="535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 County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50" y="703025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