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4"/>
  </p:sldMasterIdLst>
  <p:notesMasterIdLst>
    <p:notesMasterId r:id="rId16"/>
  </p:notesMasterIdLst>
  <p:sldIdLst>
    <p:sldId id="256" r:id="rId5"/>
    <p:sldId id="257" r:id="rId6"/>
    <p:sldId id="265" r:id="rId7"/>
    <p:sldId id="268" r:id="rId8"/>
    <p:sldId id="258" r:id="rId9"/>
    <p:sldId id="267" r:id="rId10"/>
    <p:sldId id="259" r:id="rId11"/>
    <p:sldId id="260" r:id="rId12"/>
    <p:sldId id="269" r:id="rId13"/>
    <p:sldId id="261" r:id="rId14"/>
    <p:sldId id="262" r:id="rId15"/>
  </p:sldIdLst>
  <p:sldSz cx="14630400" cy="8229600"/>
  <p:notesSz cx="8229600" cy="14630400"/>
  <p:embeddedFontLst>
    <p:embeddedFont>
      <p:font typeface="Cambria Math" panose="02040503050406030204" pitchFamily="18" charset="0"/>
      <p:regular r:id="rId17"/>
    </p:embeddedFont>
    <p:embeddedFont>
      <p:font typeface="Lora" pitchFamily="2" charset="0"/>
      <p:regular r:id="rId18"/>
      <p:bold r:id="rId19"/>
      <p:italic r:id="rId20"/>
    </p:embeddedFont>
    <p:embeddedFont>
      <p:font typeface="Source Sans Pro" panose="020B0503030403020204" pitchFamily="34" charset="0"/>
      <p:regular r:id="rId21"/>
      <p:bold r:id="rId22"/>
      <p:italic r:id="rId23"/>
      <p:boldItalic r:id="rId24"/>
    </p:embeddedFont>
    <p:embeddedFont>
      <p:font typeface="Source Sans Pro Bold" panose="020B0703030403020204" charset="0"/>
      <p:bold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0" d="100"/>
          <a:sy n="40" d="100"/>
        </p:scale>
        <p:origin x="34" y="9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font" Target="fonts/font5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8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0721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-Ising gave credit to Wilhelm Lenz for inventing the model in his PhD thesis where the model was first proposed. Ising earned the name for it regardless.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AD64C-B25E-DB2B-58E2-AFE446444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BB4AA7-528B-313F-8874-45D00DD2D3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804CE7-DFFC-842F-562C-2BED676292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-Ising gave credit to Wilhelm Lenz for inventing the model in his PhD thesis where the model was first proposed. Ising earned the name for it regardless.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2B7766-3222-7489-405B-7BAD9214D7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81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C2D60B-1EA4-E281-B3FE-B66713428A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DE7C93-34AC-8C85-989B-4031DD82E9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5D3FD3-C75B-BCB0-DE95-C889CEFB42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-Ising gave credit to Wilhelm Lenz for inventing the model in his PhD thesis where the model was first proposed. Ising earned the name for it regardless.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57F0E7-ADC2-B792-20E2-7DEB67F967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72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0066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5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3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391920" y="1577697"/>
            <a:ext cx="12400757" cy="2112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Numerical Simulation of the 2D Ising Model Using the Metropolis Algorithm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1391920" y="3235920"/>
            <a:ext cx="12400757" cy="19151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powerful technique in statistical mechanics for understanding phase transitions in ferromagnetic materials. </a:t>
            </a:r>
            <a:endParaRPr lang="en-US" sz="1850" dirty="0"/>
          </a:p>
        </p:txBody>
      </p:sp>
      <p:sp>
        <p:nvSpPr>
          <p:cNvPr id="7" name="Text 3"/>
          <p:cNvSpPr/>
          <p:nvPr/>
        </p:nvSpPr>
        <p:spPr>
          <a:xfrm>
            <a:off x="1391920" y="6233041"/>
            <a:ext cx="7174271" cy="4188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2350" b="1" dirty="0">
                <a:solidFill>
                  <a:srgbClr val="3A3630"/>
                </a:solidFill>
                <a:latin typeface="Source Sans Pro Bold" pitchFamily="34" charset="0"/>
                <a:ea typeface="Source Sans Pro Bold" pitchFamily="34" charset="-122"/>
                <a:cs typeface="Source Sans Pro Bold" pitchFamily="34" charset="-120"/>
              </a:rPr>
              <a:t>Isabelle Byrne</a:t>
            </a:r>
            <a:endParaRPr lang="en-US" sz="23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59712" y="340671"/>
            <a:ext cx="9985534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Results – Finite-Scaling Results</a:t>
            </a:r>
            <a:endParaRPr lang="en-US" sz="4400" dirty="0"/>
          </a:p>
        </p:txBody>
      </p:sp>
      <p:pic>
        <p:nvPicPr>
          <p:cNvPr id="8" name="Picture 7" descr="A graph of a temperature&#10;&#10;AI-generated content may be incorrect.">
            <a:extLst>
              <a:ext uri="{FF2B5EF4-FFF2-40B4-BE49-F238E27FC236}">
                <a16:creationId xmlns:a16="http://schemas.microsoft.com/office/drawing/2014/main" id="{097D6FFF-2815-0686-A0EE-4710E7380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0924" y="1273627"/>
            <a:ext cx="7888552" cy="677505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695410"/>
            <a:ext cx="69303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Conclusion</a:t>
            </a:r>
            <a:endParaRPr lang="en-US" sz="4400" dirty="0"/>
          </a:p>
        </p:txBody>
      </p:sp>
      <p:sp>
        <p:nvSpPr>
          <p:cNvPr id="4" name="Text 2"/>
          <p:cNvSpPr/>
          <p:nvPr/>
        </p:nvSpPr>
        <p:spPr>
          <a:xfrm>
            <a:off x="837724" y="2582703"/>
            <a:ext cx="13155862" cy="30641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7AB5A5-CA06-4DB2-861B-29E075B18197}"/>
                  </a:ext>
                </a:extLst>
              </p:cNvPr>
              <p:cNvSpPr txBox="1"/>
              <p:nvPr/>
            </p:nvSpPr>
            <p:spPr>
              <a:xfrm>
                <a:off x="1038634" y="2008414"/>
                <a:ext cx="12954952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3A3630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Main Goals: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b="1" dirty="0">
                    <a:solidFill>
                      <a:srgbClr val="3A3630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Critical Temperature Verification </a:t>
                </a:r>
                <a:r>
                  <a:rPr lang="en-US" sz="2400" dirty="0">
                    <a:solidFill>
                      <a:srgbClr val="3A3630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– Successfully observed phase transition in the 2D Ising model with the estimated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3A3630"/>
                            </a:solidFill>
                            <a:latin typeface="Cambria Math" panose="02040503050406030204" pitchFamily="18" charset="0"/>
                            <a:ea typeface="Source Sans Pro" pitchFamily="34" charset="-122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3A3630"/>
                            </a:solidFill>
                            <a:latin typeface="Cambria Math" panose="02040503050406030204" pitchFamily="18" charset="0"/>
                            <a:ea typeface="Source Sans Pro" pitchFamily="34" charset="-122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A3630"/>
                            </a:solidFill>
                            <a:latin typeface="Cambria Math" panose="02040503050406030204" pitchFamily="18" charset="0"/>
                            <a:ea typeface="Source Sans Pro" pitchFamily="34" charset="-122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4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  <a:r>
                  <a:rPr lang="en-US" sz="2400" dirty="0">
                    <a:solidFill>
                      <a:srgbClr val="3A3630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converging around the known exact solution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630"/>
                        </a:solidFill>
                        <a:latin typeface="Cambria Math" panose="02040503050406030204" pitchFamily="18" charset="0"/>
                        <a:ea typeface="Source Sans Pro" pitchFamily="34" charset="-122"/>
                      </a:rPr>
                      <m:t>2.269 </m:t>
                    </m:r>
                    <m:r>
                      <a:rPr lang="en-US" sz="2400" i="1" dirty="0" smtClean="0">
                        <a:solidFill>
                          <a:srgbClr val="3A3630"/>
                        </a:solidFill>
                        <a:latin typeface="Cambria Math" panose="02040503050406030204" pitchFamily="18" charset="0"/>
                        <a:ea typeface="Source Sans Pro" pitchFamily="34" charset="-122"/>
                      </a:rPr>
                      <m:t>𝐽</m:t>
                    </m:r>
                    <m:r>
                      <a:rPr lang="en-US" sz="2400" i="1" dirty="0" smtClean="0">
                        <a:solidFill>
                          <a:srgbClr val="3A3630"/>
                        </a:solidFill>
                        <a:latin typeface="Cambria Math" panose="02040503050406030204" pitchFamily="18" charset="0"/>
                        <a:ea typeface="Source Sans Pro" pitchFamily="34" charset="-122"/>
                      </a:rPr>
                      <m:t>/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3A3630"/>
                            </a:solidFill>
                            <a:latin typeface="Cambria Math" panose="02040503050406030204" pitchFamily="18" charset="0"/>
                            <a:ea typeface="Source Sans Pro" pitchFamily="34" charset="-122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630"/>
                            </a:solidFill>
                            <a:latin typeface="Cambria Math" panose="02040503050406030204" pitchFamily="18" charset="0"/>
                            <a:ea typeface="Source Sans Pro" pitchFamily="34" charset="-122"/>
                          </a:rPr>
                          <m:t>𝐾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630"/>
                            </a:solidFill>
                            <a:latin typeface="Cambria Math" panose="02040503050406030204" pitchFamily="18" charset="0"/>
                            <a:ea typeface="Source Sans Pro" pitchFamily="34" charset="-122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24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b="1" dirty="0">
                    <a:solidFill>
                      <a:srgbClr val="3A3630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Finite-Size Scaling </a:t>
                </a:r>
                <a:r>
                  <a:rPr lang="en-US" sz="2400" dirty="0">
                    <a:solidFill>
                      <a:srgbClr val="3A3630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– Demonstrated proper scaling behavior with system size, showing the effects on accuracy.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sz="2400" dirty="0">
                  <a:solidFill>
                    <a:srgbClr val="3A363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  <a:p>
                <a:r>
                  <a:rPr lang="en-US" sz="2400" b="1" dirty="0">
                    <a:solidFill>
                      <a:srgbClr val="3A3630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Other accomplishments: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solidFill>
                      <a:srgbClr val="3A3630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Computational Performance- </a:t>
                </a:r>
                <a:r>
                  <a:rPr lang="en-US" sz="2400" dirty="0">
                    <a:solidFill>
                      <a:srgbClr val="3A3630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Achieved significant speedup through </a:t>
                </a:r>
                <a:r>
                  <a:rPr lang="en-US" sz="2400" dirty="0" err="1">
                    <a:solidFill>
                      <a:srgbClr val="3A3630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Numba</a:t>
                </a:r>
                <a:r>
                  <a:rPr lang="en-US" sz="2400" dirty="0">
                    <a:solidFill>
                      <a:srgbClr val="3A3630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optimization, enabling simulations of larger lattices in reasonable timeframes.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solidFill>
                      <a:srgbClr val="3A3630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Visualization- </a:t>
                </a:r>
                <a:r>
                  <a:rPr lang="en-US" sz="2400" dirty="0">
                    <a:solidFill>
                      <a:srgbClr val="3A3630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Created dynamic visualizations of the phase transition, showing how magnetization and energy values are affected in real-time.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sz="2400" b="1" dirty="0">
                  <a:solidFill>
                    <a:srgbClr val="3A3630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7AB5A5-CA06-4DB2-861B-29E075B18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634" y="2008414"/>
                <a:ext cx="12954952" cy="4524315"/>
              </a:xfrm>
              <a:prstGeom prst="rect">
                <a:avLst/>
              </a:prstGeom>
              <a:blipFill>
                <a:blip r:embed="rId3"/>
                <a:stretch>
                  <a:fillRect l="-800" t="-1077" r="-7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24055" y="379597"/>
            <a:ext cx="8146852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Introduction – The Ising Model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2"/>
              <p:cNvSpPr/>
              <p:nvPr/>
            </p:nvSpPr>
            <p:spPr>
              <a:xfrm>
                <a:off x="834062" y="1293804"/>
                <a:ext cx="7519514" cy="4582460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marL="342900" indent="-342900">
                  <a:lnSpc>
                    <a:spcPts val="3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3A3630"/>
                    </a:solidFill>
                    <a:latin typeface="Source Sans Pro" pitchFamily="34" charset="0"/>
                    <a:ea typeface="Source Sans Pro" pitchFamily="34" charset="-122"/>
                    <a:cs typeface="Source Sans Pro" pitchFamily="34" charset="-120"/>
                  </a:rPr>
                  <a:t>Developed by Ernst Ising in 1925 </a:t>
                </a:r>
              </a:p>
              <a:p>
                <a:pPr marL="342900" indent="-342900">
                  <a:lnSpc>
                    <a:spcPts val="3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3A3630"/>
                    </a:solidFill>
                    <a:latin typeface="Source Sans Pro" pitchFamily="34" charset="0"/>
                    <a:ea typeface="Source Sans Pro" pitchFamily="34" charset="-122"/>
                    <a:cs typeface="Source Sans Pro" pitchFamily="34" charset="-120"/>
                  </a:rPr>
                  <a:t>The Ising model is a mathematical model used in statistical mechanics to study </a:t>
                </a:r>
                <a:r>
                  <a:rPr lang="en-US" sz="2200" b="1" dirty="0">
                    <a:solidFill>
                      <a:srgbClr val="3A3630"/>
                    </a:solidFill>
                    <a:latin typeface="Source Sans Pro" pitchFamily="34" charset="0"/>
                    <a:ea typeface="Source Sans Pro" pitchFamily="34" charset="-122"/>
                    <a:cs typeface="Source Sans Pro" pitchFamily="34" charset="-120"/>
                  </a:rPr>
                  <a:t>ferromagnetic</a:t>
                </a:r>
                <a:r>
                  <a:rPr lang="en-US" sz="2200" dirty="0">
                    <a:solidFill>
                      <a:srgbClr val="3A3630"/>
                    </a:solidFill>
                    <a:latin typeface="Source Sans Pro" pitchFamily="34" charset="0"/>
                    <a:ea typeface="Source Sans Pro" pitchFamily="34" charset="-122"/>
                    <a:cs typeface="Source Sans Pro" pitchFamily="34" charset="-120"/>
                  </a:rPr>
                  <a:t> materials.</a:t>
                </a:r>
              </a:p>
              <a:p>
                <a:pPr marL="342900" indent="-342900">
                  <a:lnSpc>
                    <a:spcPts val="3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3A3630"/>
                    </a:solidFill>
                    <a:latin typeface="Source Sans Pro" pitchFamily="34" charset="0"/>
                    <a:ea typeface="Source Sans Pro" pitchFamily="34" charset="-122"/>
                    <a:cs typeface="Source Sans Pro" pitchFamily="34" charset="-120"/>
                  </a:rPr>
                  <a:t>It consists of an </a:t>
                </a:r>
                <a14:m>
                  <m:oMath xmlns:m="http://schemas.openxmlformats.org/officeDocument/2006/math">
                    <m:r>
                      <a:rPr lang="en-US" sz="2200" b="0" i="0" dirty="0" smtClean="0">
                        <a:solidFill>
                          <a:srgbClr val="3A3630"/>
                        </a:solidFill>
                        <a:latin typeface="Cambria Math" panose="02040503050406030204" pitchFamily="18" charset="0"/>
                        <a:ea typeface="Source Sans Pro" pitchFamily="34" charset="-122"/>
                        <a:cs typeface="Source Sans Pro" pitchFamily="34" charset="-120"/>
                      </a:rPr>
                      <m:t> </m:t>
                    </m:r>
                    <m:r>
                      <a:rPr lang="en-US" sz="2200" i="1" dirty="0" smtClean="0">
                        <a:solidFill>
                          <a:srgbClr val="3A3630"/>
                        </a:solidFill>
                        <a:latin typeface="Cambria Math" panose="02040503050406030204" pitchFamily="18" charset="0"/>
                        <a:ea typeface="Source Sans Pro" pitchFamily="34" charset="-122"/>
                        <a:cs typeface="Source Sans Pro" pitchFamily="34" charset="-120"/>
                      </a:rPr>
                      <m:t>𝑛</m:t>
                    </m:r>
                    <m:r>
                      <a:rPr lang="en-US" sz="2200" b="0" i="1" dirty="0" smtClean="0">
                        <a:solidFill>
                          <a:srgbClr val="3A3630"/>
                        </a:solidFill>
                        <a:latin typeface="Cambria Math" panose="02040503050406030204" pitchFamily="18" charset="0"/>
                        <a:ea typeface="Source Sans Pro" pitchFamily="34" charset="-122"/>
                        <a:cs typeface="Source Sans Pro" pitchFamily="34" charset="-120"/>
                      </a:rPr>
                      <m:t> </m:t>
                    </m:r>
                    <m:r>
                      <m:rPr>
                        <m:nor/>
                      </m:rPr>
                      <a:rPr lang="en-US" sz="2200" i="0" dirty="0" smtClean="0">
                        <a:solidFill>
                          <a:srgbClr val="3A3630"/>
                        </a:solidFill>
                        <a:latin typeface="Cambria Math" panose="02040503050406030204" pitchFamily="18" charset="0"/>
                        <a:ea typeface="Source Sans Pro" pitchFamily="34" charset="-122"/>
                        <a:cs typeface="Source Sans Pro" pitchFamily="34" charset="-120"/>
                      </a:rPr>
                      <m:t>x</m:t>
                    </m:r>
                    <m:r>
                      <m:rPr>
                        <m:nor/>
                      </m:rPr>
                      <a:rPr lang="en-US" sz="2200" b="0" i="0" dirty="0" smtClean="0">
                        <a:solidFill>
                          <a:srgbClr val="3A3630"/>
                        </a:solidFill>
                        <a:latin typeface="Cambria Math" panose="02040503050406030204" pitchFamily="18" charset="0"/>
                        <a:ea typeface="Source Sans Pro" pitchFamily="34" charset="-122"/>
                        <a:cs typeface="Source Sans Pro" pitchFamily="34" charset="-120"/>
                      </a:rPr>
                      <m:t> </m:t>
                    </m:r>
                    <m:r>
                      <a:rPr lang="en-US" sz="2200" i="1" dirty="0" smtClean="0">
                        <a:solidFill>
                          <a:srgbClr val="3A3630"/>
                        </a:solidFill>
                        <a:latin typeface="Cambria Math" panose="02040503050406030204" pitchFamily="18" charset="0"/>
                        <a:ea typeface="Source Sans Pro" pitchFamily="34" charset="-122"/>
                        <a:cs typeface="Source Sans Pro" pitchFamily="34" charset="-120"/>
                      </a:rPr>
                      <m:t>𝑛</m:t>
                    </m:r>
                    <m:r>
                      <a:rPr lang="en-US" sz="2200" b="0" i="1" dirty="0" smtClean="0">
                        <a:solidFill>
                          <a:srgbClr val="3A3630"/>
                        </a:solidFill>
                        <a:latin typeface="Cambria Math" panose="02040503050406030204" pitchFamily="18" charset="0"/>
                        <a:ea typeface="Source Sans Pro" pitchFamily="34" charset="-122"/>
                        <a:cs typeface="Source Sans Pro" pitchFamily="34" charset="-120"/>
                      </a:rPr>
                      <m:t> </m:t>
                    </m:r>
                  </m:oMath>
                </a14:m>
                <a:r>
                  <a:rPr lang="en-US" sz="2200" dirty="0">
                    <a:solidFill>
                      <a:srgbClr val="3A3630"/>
                    </a:solidFill>
                    <a:latin typeface="Source Sans Pro" pitchFamily="34" charset="0"/>
                    <a:ea typeface="Source Sans Pro" pitchFamily="34" charset="-122"/>
                    <a:cs typeface="Source Sans Pro" pitchFamily="34" charset="-120"/>
                  </a:rPr>
                  <a:t> lattice of particles, represented by spins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 dirty="0" smtClean="0">
                            <a:solidFill>
                              <a:srgbClr val="3A3630"/>
                            </a:solidFill>
                            <a:latin typeface="Cambria Math" panose="02040503050406030204" pitchFamily="18" charset="0"/>
                            <a:ea typeface="Source Sans Pro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 dirty="0">
                                <a:solidFill>
                                  <a:srgbClr val="3A363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dirty="0">
                                <a:solidFill>
                                  <a:srgbClr val="3A363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200" i="1" dirty="0">
                                <a:solidFill>
                                  <a:srgbClr val="3A363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200" i="1" dirty="0">
                            <a:solidFill>
                              <a:srgbClr val="3A3630"/>
                            </a:solidFill>
                            <a:latin typeface="Cambria Math" panose="02040503050406030204" pitchFamily="18" charset="0"/>
                          </a:rPr>
                          <m:t>±1</m:t>
                        </m:r>
                      </m:e>
                    </m:d>
                    <m:r>
                      <a:rPr lang="en-US" sz="2200" b="0" i="0" dirty="0" smtClean="0">
                        <a:solidFill>
                          <a:srgbClr val="3A363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200" dirty="0">
                    <a:solidFill>
                      <a:srgbClr val="3A3630"/>
                    </a:solidFill>
                    <a:latin typeface="Source Sans Pro" pitchFamily="34" charset="0"/>
                    <a:ea typeface="Source Sans Pro" pitchFamily="34" charset="-122"/>
                    <a:cs typeface="Source Sans Pro" pitchFamily="34" charset="-120"/>
                  </a:rPr>
                  <a:t> that </a:t>
                </a:r>
                <a:r>
                  <a:rPr lang="en-US" sz="2200" b="1" dirty="0">
                    <a:solidFill>
                      <a:srgbClr val="3A3630"/>
                    </a:solidFill>
                    <a:latin typeface="Source Sans Pro" pitchFamily="34" charset="0"/>
                    <a:ea typeface="Source Sans Pro" pitchFamily="34" charset="-122"/>
                    <a:cs typeface="Source Sans Pro" pitchFamily="34" charset="-120"/>
                  </a:rPr>
                  <a:t>interact with their nearest neighbors</a:t>
                </a:r>
                <a:r>
                  <a:rPr lang="en-US" sz="2200" dirty="0">
                    <a:solidFill>
                      <a:srgbClr val="3A3630"/>
                    </a:solidFill>
                    <a:latin typeface="Source Sans Pro" pitchFamily="34" charset="0"/>
                    <a:ea typeface="Source Sans Pro" pitchFamily="34" charset="-122"/>
                    <a:cs typeface="Source Sans Pro" pitchFamily="34" charset="-120"/>
                  </a:rPr>
                  <a:t>. </a:t>
                </a:r>
              </a:p>
              <a:p>
                <a:pPr marL="342900" indent="-342900">
                  <a:lnSpc>
                    <a:spcPts val="3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3A3630"/>
                    </a:solidFill>
                    <a:latin typeface="Source Sans Pro" pitchFamily="34" charset="0"/>
                    <a:ea typeface="Source Sans Pro" pitchFamily="34" charset="-122"/>
                    <a:cs typeface="Source Sans Pro" pitchFamily="34" charset="-120"/>
                  </a:rPr>
                  <a:t>Describes </a:t>
                </a:r>
                <a:r>
                  <a:rPr lang="en-US" sz="2200" b="1" dirty="0">
                    <a:solidFill>
                      <a:srgbClr val="3A3630"/>
                    </a:solidFill>
                    <a:latin typeface="Source Sans Pro" pitchFamily="34" charset="0"/>
                    <a:ea typeface="Source Sans Pro" pitchFamily="34" charset="-122"/>
                    <a:cs typeface="Source Sans Pro" pitchFamily="34" charset="-120"/>
                  </a:rPr>
                  <a:t>phase transitions</a:t>
                </a:r>
                <a:r>
                  <a:rPr lang="en-US" sz="2200" dirty="0">
                    <a:solidFill>
                      <a:srgbClr val="3A3630"/>
                    </a:solidFill>
                    <a:latin typeface="Source Sans Pro" pitchFamily="34" charset="0"/>
                    <a:ea typeface="Source Sans Pro" pitchFamily="34" charset="-122"/>
                    <a:cs typeface="Source Sans Pro" pitchFamily="34" charset="-120"/>
                  </a:rPr>
                  <a:t> from ferromagnetism (ordered) to paramagnetism (disordered).</a:t>
                </a:r>
              </a:p>
              <a:p>
                <a:pPr marL="342900" indent="-342900">
                  <a:lnSpc>
                    <a:spcPts val="3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3A3630"/>
                    </a:solidFill>
                    <a:latin typeface="Source Sans Pro" pitchFamily="34" charset="0"/>
                    <a:ea typeface="Source Sans Pro" pitchFamily="34" charset="-122"/>
                    <a:cs typeface="Source Sans Pro" pitchFamily="34" charset="-120"/>
                  </a:rPr>
                  <a:t>The phase transition occurs at a </a:t>
                </a:r>
                <a:r>
                  <a:rPr lang="en-US" sz="2200" b="1" dirty="0">
                    <a:solidFill>
                      <a:srgbClr val="3A3630"/>
                    </a:solidFill>
                    <a:latin typeface="Source Sans Pro" pitchFamily="34" charset="0"/>
                    <a:ea typeface="Source Sans Pro" pitchFamily="34" charset="-122"/>
                    <a:cs typeface="Source Sans Pro" pitchFamily="34" charset="-120"/>
                  </a:rPr>
                  <a:t>critical temperature,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dirty="0" smtClean="0">
                            <a:solidFill>
                              <a:srgbClr val="3A3630"/>
                            </a:solidFill>
                            <a:latin typeface="Cambria Math" panose="02040503050406030204" pitchFamily="18" charset="0"/>
                            <a:ea typeface="Source Sans Pro" pitchFamily="34" charset="-122"/>
                            <a:cs typeface="Source Sans Pro" pitchFamily="34" charset="-120"/>
                          </a:rPr>
                        </m:ctrlPr>
                      </m:sSubPr>
                      <m:e>
                        <m:r>
                          <a:rPr lang="en-US" sz="2200" b="1" i="1" dirty="0" smtClean="0">
                            <a:solidFill>
                              <a:srgbClr val="3A3630"/>
                            </a:solidFill>
                            <a:latin typeface="Cambria Math" panose="02040503050406030204" pitchFamily="18" charset="0"/>
                            <a:ea typeface="Source Sans Pro" pitchFamily="34" charset="-122"/>
                            <a:cs typeface="Source Sans Pro" pitchFamily="34" charset="-120"/>
                          </a:rPr>
                          <m:t>𝑻</m:t>
                        </m:r>
                      </m:e>
                      <m:sub>
                        <m:r>
                          <a:rPr lang="en-US" sz="2200" b="1" i="1" dirty="0" smtClean="0">
                            <a:solidFill>
                              <a:srgbClr val="3A3630"/>
                            </a:solidFill>
                            <a:latin typeface="Cambria Math" panose="02040503050406030204" pitchFamily="18" charset="0"/>
                            <a:ea typeface="Source Sans Pro" pitchFamily="34" charset="-122"/>
                            <a:cs typeface="Source Sans Pro" pitchFamily="34" charset="-12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3A3630"/>
                    </a:solidFill>
                    <a:latin typeface="Source Sans Pro" pitchFamily="34" charset="0"/>
                    <a:ea typeface="Source Sans Pro" pitchFamily="34" charset="-122"/>
                    <a:cs typeface="Source Sans Pro" pitchFamily="34" charset="-120"/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solidFill>
                              <a:srgbClr val="3A3630"/>
                            </a:solidFill>
                            <a:latin typeface="Cambria Math" panose="02040503050406030204" pitchFamily="18" charset="0"/>
                            <a:ea typeface="Source Sans Pro" pitchFamily="34" charset="-122"/>
                            <a:cs typeface="Source Sans Pro" pitchFamily="34" charset="-120"/>
                          </a:rPr>
                        </m:ctrlPr>
                      </m:sSubPr>
                      <m:e>
                        <m:r>
                          <a:rPr lang="en-US" sz="2200" i="1" dirty="0">
                            <a:solidFill>
                              <a:srgbClr val="3A3630"/>
                            </a:solidFill>
                            <a:latin typeface="Cambria Math" panose="02040503050406030204" pitchFamily="18" charset="0"/>
                            <a:ea typeface="Source Sans Pro" pitchFamily="34" charset="-122"/>
                            <a:cs typeface="Source Sans Pro" pitchFamily="34" charset="-120"/>
                          </a:rPr>
                          <m:t>𝑇</m:t>
                        </m:r>
                      </m:e>
                      <m:sub>
                        <m:r>
                          <a:rPr lang="en-US" sz="2200" i="1" dirty="0">
                            <a:solidFill>
                              <a:srgbClr val="3A3630"/>
                            </a:solidFill>
                            <a:latin typeface="Cambria Math" panose="02040503050406030204" pitchFamily="18" charset="0"/>
                            <a:ea typeface="Source Sans Pro" pitchFamily="34" charset="-122"/>
                            <a:cs typeface="Source Sans Pro" pitchFamily="34" charset="-120"/>
                          </a:rPr>
                          <m:t>𝑐</m:t>
                        </m:r>
                      </m:sub>
                    </m:sSub>
                    <m:r>
                      <a:rPr lang="en-US" sz="2200" b="0" i="0" dirty="0" smtClean="0">
                        <a:solidFill>
                          <a:srgbClr val="3A3630"/>
                        </a:solidFill>
                        <a:latin typeface="Cambria Math" panose="02040503050406030204" pitchFamily="18" charset="0"/>
                        <a:ea typeface="Source Sans Pro" pitchFamily="34" charset="-122"/>
                        <a:cs typeface="Source Sans Pro" pitchFamily="34" charset="-120"/>
                      </a:rPr>
                      <m:t>=2.269…</m:t>
                    </m:r>
                    <m:r>
                      <m:rPr>
                        <m:sty m:val="p"/>
                      </m:rPr>
                      <a:rPr lang="en-US" sz="2200" b="0" i="0" dirty="0" smtClean="0">
                        <a:solidFill>
                          <a:srgbClr val="3A3630"/>
                        </a:solidFill>
                        <a:latin typeface="Cambria Math" panose="02040503050406030204" pitchFamily="18" charset="0"/>
                        <a:ea typeface="Source Sans Pro" pitchFamily="34" charset="-122"/>
                        <a:cs typeface="Source Sans Pro" pitchFamily="34" charset="-120"/>
                      </a:rPr>
                      <m:t>J</m:t>
                    </m:r>
                    <m:r>
                      <a:rPr lang="en-US" sz="2200" b="0" i="0" dirty="0" smtClean="0">
                        <a:solidFill>
                          <a:srgbClr val="3A3630"/>
                        </a:solidFill>
                        <a:latin typeface="Cambria Math" panose="02040503050406030204" pitchFamily="18" charset="0"/>
                        <a:ea typeface="Source Sans Pro" pitchFamily="34" charset="-122"/>
                        <a:cs typeface="Source Sans Pro" pitchFamily="34" charset="-120"/>
                      </a:rPr>
                      <m:t>/</m:t>
                    </m:r>
                    <m:sSub>
                      <m:sSubPr>
                        <m:ctrlPr>
                          <a:rPr lang="en-US" sz="2200" b="0" i="1" dirty="0" smtClean="0">
                            <a:solidFill>
                              <a:srgbClr val="3A3630"/>
                            </a:solidFill>
                            <a:latin typeface="Cambria Math" panose="02040503050406030204" pitchFamily="18" charset="0"/>
                            <a:ea typeface="Source Sans Pro" pitchFamily="34" charset="-122"/>
                            <a:cs typeface="Source Sans Pro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b="0" i="0" dirty="0" smtClean="0">
                            <a:solidFill>
                              <a:srgbClr val="3A3630"/>
                            </a:solidFill>
                            <a:latin typeface="Cambria Math" panose="02040503050406030204" pitchFamily="18" charset="0"/>
                            <a:ea typeface="Source Sans Pro" pitchFamily="34" charset="-122"/>
                            <a:cs typeface="Source Sans Pro" pitchFamily="34" charset="-12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 b="0" i="0" dirty="0" smtClean="0">
                            <a:solidFill>
                              <a:srgbClr val="3A3630"/>
                            </a:solidFill>
                            <a:latin typeface="Cambria Math" panose="02040503050406030204" pitchFamily="18" charset="0"/>
                            <a:ea typeface="Source Sans Pro" pitchFamily="34" charset="-122"/>
                            <a:cs typeface="Source Sans Pro" pitchFamily="34" charset="-120"/>
                          </a:rPr>
                          <m:t>b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3A3630"/>
                    </a:solidFill>
                    <a:latin typeface="Source Sans Pro" pitchFamily="34" charset="0"/>
                    <a:ea typeface="Source Sans Pro" pitchFamily="34" charset="-122"/>
                    <a:cs typeface="Source Sans Pro" pitchFamily="34" charset="-120"/>
                  </a:rPr>
                  <a:t>. The system is ordered when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3A3630"/>
                        </a:solidFill>
                        <a:latin typeface="Cambria Math" panose="02040503050406030204" pitchFamily="18" charset="0"/>
                        <a:ea typeface="Source Sans Pro" pitchFamily="34" charset="-122"/>
                        <a:cs typeface="Source Sans Pro" pitchFamily="34" charset="-120"/>
                      </a:rPr>
                      <m:t>𝑇</m:t>
                    </m:r>
                    <m:r>
                      <a:rPr lang="en-US" sz="2200" b="0" i="1" smtClean="0">
                        <a:solidFill>
                          <a:srgbClr val="3A3630"/>
                        </a:solidFill>
                        <a:latin typeface="Cambria Math" panose="02040503050406030204" pitchFamily="18" charset="0"/>
                        <a:ea typeface="Source Sans Pro" pitchFamily="34" charset="-122"/>
                        <a:cs typeface="Source Sans Pro" pitchFamily="34" charset="-120"/>
                      </a:rPr>
                      <m:t>&lt;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rgbClr val="3A3630"/>
                            </a:solidFill>
                            <a:latin typeface="Cambria Math" panose="02040503050406030204" pitchFamily="18" charset="0"/>
                            <a:ea typeface="Source Sans Pro" pitchFamily="34" charset="-122"/>
                            <a:cs typeface="Source Sans Pro" pitchFamily="34" charset="-12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3A3630"/>
                            </a:solidFill>
                            <a:latin typeface="Cambria Math" panose="02040503050406030204" pitchFamily="18" charset="0"/>
                            <a:ea typeface="Source Sans Pro" pitchFamily="34" charset="-122"/>
                            <a:cs typeface="Source Sans Pro" pitchFamily="34" charset="-120"/>
                          </a:rPr>
                          <m:t>𝑇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3A3630"/>
                            </a:solidFill>
                            <a:latin typeface="Cambria Math" panose="02040503050406030204" pitchFamily="18" charset="0"/>
                            <a:ea typeface="Source Sans Pro" pitchFamily="34" charset="-122"/>
                            <a:cs typeface="Source Sans Pro" pitchFamily="34" charset="-12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3A3630"/>
                    </a:solidFill>
                    <a:latin typeface="Source Sans Pro" pitchFamily="34" charset="0"/>
                    <a:ea typeface="Source Sans Pro" pitchFamily="34" charset="-122"/>
                    <a:cs typeface="Source Sans Pro" pitchFamily="34" charset="-120"/>
                  </a:rPr>
                  <a:t> and disordered when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3A3630"/>
                        </a:solidFill>
                        <a:latin typeface="Cambria Math" panose="02040503050406030204" pitchFamily="18" charset="0"/>
                        <a:ea typeface="Source Sans Pro" pitchFamily="34" charset="-122"/>
                        <a:cs typeface="Source Sans Pro" pitchFamily="34" charset="-120"/>
                      </a:rPr>
                      <m:t>𝑇</m:t>
                    </m:r>
                    <m:r>
                      <a:rPr lang="en-US" sz="2200" b="0" i="1" smtClean="0">
                        <a:solidFill>
                          <a:srgbClr val="3A3630"/>
                        </a:solidFill>
                        <a:latin typeface="Cambria Math" panose="02040503050406030204" pitchFamily="18" charset="0"/>
                        <a:ea typeface="Source Sans Pro" pitchFamily="34" charset="-122"/>
                        <a:cs typeface="Source Sans Pro" pitchFamily="34" charset="-120"/>
                      </a:rPr>
                      <m:t>&gt;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rgbClr val="3A3630"/>
                            </a:solidFill>
                            <a:latin typeface="Cambria Math" panose="02040503050406030204" pitchFamily="18" charset="0"/>
                            <a:ea typeface="Source Sans Pro" pitchFamily="34" charset="-122"/>
                            <a:cs typeface="Source Sans Pro" pitchFamily="34" charset="-12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3A3630"/>
                            </a:solidFill>
                            <a:latin typeface="Cambria Math" panose="02040503050406030204" pitchFamily="18" charset="0"/>
                            <a:ea typeface="Source Sans Pro" pitchFamily="34" charset="-122"/>
                            <a:cs typeface="Source Sans Pro" pitchFamily="34" charset="-120"/>
                          </a:rPr>
                          <m:t>𝑇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3A3630"/>
                            </a:solidFill>
                            <a:latin typeface="Cambria Math" panose="02040503050406030204" pitchFamily="18" charset="0"/>
                            <a:ea typeface="Source Sans Pro" pitchFamily="34" charset="-122"/>
                            <a:cs typeface="Source Sans Pro" pitchFamily="34" charset="-120"/>
                          </a:rPr>
                          <m:t>𝑐</m:t>
                        </m:r>
                      </m:sub>
                    </m:sSub>
                    <m:r>
                      <a:rPr lang="en-US" sz="2200" b="0" i="0" smtClean="0">
                        <a:solidFill>
                          <a:srgbClr val="3A3630"/>
                        </a:solidFill>
                        <a:latin typeface="Cambria Math" panose="02040503050406030204" pitchFamily="18" charset="0"/>
                        <a:ea typeface="Source Sans Pro" pitchFamily="34" charset="-122"/>
                        <a:cs typeface="Source Sans Pro" pitchFamily="34" charset="-120"/>
                      </a:rPr>
                      <m:t>.</m:t>
                    </m:r>
                  </m:oMath>
                </a14:m>
                <a:endParaRPr lang="en-US" sz="2200" b="0" dirty="0">
                  <a:solidFill>
                    <a:srgbClr val="3A3630"/>
                  </a:solidFill>
                  <a:latin typeface="Source Sans Pro" pitchFamily="34" charset="0"/>
                  <a:ea typeface="Source Sans Pro" pitchFamily="34" charset="-122"/>
                  <a:cs typeface="Source Sans Pro" pitchFamily="34" charset="-120"/>
                </a:endParaRPr>
              </a:p>
              <a:p>
                <a:pPr marL="342900" indent="-342900">
                  <a:lnSpc>
                    <a:spcPts val="3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2200" b="0" dirty="0">
                  <a:solidFill>
                    <a:srgbClr val="3A3630"/>
                  </a:solidFill>
                  <a:latin typeface="Source Sans Pro" pitchFamily="34" charset="0"/>
                  <a:ea typeface="Source Sans Pro" pitchFamily="34" charset="-122"/>
                  <a:cs typeface="Source Sans Pro" pitchFamily="34" charset="-120"/>
                </a:endParaRPr>
              </a:p>
            </p:txBody>
          </p:sp>
        </mc:Choice>
        <mc:Fallback xmlns="">
          <p:sp>
            <p:nvSpPr>
              <p:cNvPr id="4" name="Text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062" y="1293804"/>
                <a:ext cx="7519514" cy="4582460"/>
              </a:xfrm>
              <a:prstGeom prst="rect">
                <a:avLst/>
              </a:prstGeom>
              <a:blipFill>
                <a:blip r:embed="rId3"/>
                <a:stretch>
                  <a:fillRect l="-2190" t="-1330" r="-1135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CB83EF0D-F03D-83CC-0FB6-54701BD1AE8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1695" r="21705" b="5968"/>
          <a:stretch/>
        </p:blipFill>
        <p:spPr>
          <a:xfrm>
            <a:off x="8975776" y="1362039"/>
            <a:ext cx="4949788" cy="4330877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08442F2-A331-8827-2735-A49FBB54231C}"/>
              </a:ext>
            </a:extLst>
          </p:cNvPr>
          <p:cNvGrpSpPr/>
          <p:nvPr/>
        </p:nvGrpSpPr>
        <p:grpSpPr>
          <a:xfrm>
            <a:off x="1026037" y="5757660"/>
            <a:ext cx="11933428" cy="1911624"/>
            <a:chOff x="7215093" y="1821036"/>
            <a:chExt cx="6560968" cy="2825975"/>
          </a:xfrm>
        </p:grpSpPr>
        <p:sp>
          <p:nvSpPr>
            <p:cNvPr id="14" name="Shape 4"/>
            <p:cNvSpPr/>
            <p:nvPr/>
          </p:nvSpPr>
          <p:spPr>
            <a:xfrm>
              <a:off x="7590526" y="2244675"/>
              <a:ext cx="6185535" cy="2402336"/>
            </a:xfrm>
            <a:prstGeom prst="roundRect">
              <a:avLst>
                <a:gd name="adj" fmla="val 3192"/>
              </a:avLst>
            </a:prstGeom>
            <a:solidFill>
              <a:srgbClr val="E2ECDF"/>
            </a:solidFill>
            <a:ln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 3">
              <a:extLst>
                <a:ext uri="{FF2B5EF4-FFF2-40B4-BE49-F238E27FC236}">
                  <a16:creationId xmlns:a16="http://schemas.microsoft.com/office/drawing/2014/main" id="{6D30D8A5-0D03-C711-2DA1-C07E57D0820F}"/>
                </a:ext>
              </a:extLst>
            </p:cNvPr>
            <p:cNvSpPr/>
            <p:nvPr/>
          </p:nvSpPr>
          <p:spPr>
            <a:xfrm>
              <a:off x="7215093" y="1821036"/>
              <a:ext cx="3138581" cy="595821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2750"/>
                </a:lnSpc>
                <a:buNone/>
              </a:pPr>
              <a:endParaRPr lang="en-US" sz="22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endParaRPr>
            </a:p>
            <a:p>
              <a:pPr marL="0" indent="0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38512F"/>
                  </a:solidFill>
                  <a:latin typeface="Lora" pitchFamily="34" charset="0"/>
                  <a:ea typeface="Lora" pitchFamily="34" charset="-122"/>
                  <a:cs typeface="Lora" pitchFamily="34" charset="-120"/>
                </a:rPr>
                <a:t>	Ferromagnetism</a:t>
              </a:r>
              <a:endParaRPr lang="en-US" sz="2200" dirty="0"/>
            </a:p>
          </p:txBody>
        </p:sp>
        <p:sp>
          <p:nvSpPr>
            <p:cNvPr id="16" name="Text 7">
              <a:extLst>
                <a:ext uri="{FF2B5EF4-FFF2-40B4-BE49-F238E27FC236}">
                  <a16:creationId xmlns:a16="http://schemas.microsoft.com/office/drawing/2014/main" id="{4055ED04-3725-2919-F522-5367A89497B6}"/>
                </a:ext>
              </a:extLst>
            </p:cNvPr>
            <p:cNvSpPr/>
            <p:nvPr/>
          </p:nvSpPr>
          <p:spPr>
            <a:xfrm>
              <a:off x="7729182" y="2327000"/>
              <a:ext cx="5956692" cy="1012233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>
                <a:lnSpc>
                  <a:spcPct val="150000"/>
                </a:lnSpc>
                <a:spcAft>
                  <a:spcPts val="600"/>
                </a:spcAft>
                <a:buNone/>
              </a:pPr>
              <a:r>
                <a:rPr lang="en-US" sz="1600" dirty="0"/>
                <a:t>                                                occurs when electron spins spontaneously align parallel to each other, creating a net magnetic moment below a critical temperature. For example, Iron is ferromagnetic below 1043K (770°C), meaning it maintains a magnetic moment even in the absence of an external magnetic field, which is why it can be used to make permanent magnets and is attracted to magnetic fields.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278E612-AF62-F913-601F-34CA100D89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B96F60D2-CE81-9672-7D27-B0B9B4A8074A}"/>
              </a:ext>
            </a:extLst>
          </p:cNvPr>
          <p:cNvSpPr/>
          <p:nvPr/>
        </p:nvSpPr>
        <p:spPr>
          <a:xfrm>
            <a:off x="524054" y="379597"/>
            <a:ext cx="9544505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Introduction – Statistical Mechanics</a:t>
            </a:r>
            <a:endParaRPr lang="en-US" sz="44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F0C1771-670E-7448-1AD4-230544DDFD1C}"/>
              </a:ext>
            </a:extLst>
          </p:cNvPr>
          <p:cNvGrpSpPr/>
          <p:nvPr/>
        </p:nvGrpSpPr>
        <p:grpSpPr>
          <a:xfrm>
            <a:off x="481294" y="1083614"/>
            <a:ext cx="13667812" cy="4329479"/>
            <a:chOff x="518160" y="3035204"/>
            <a:chExt cx="13667812" cy="432947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4CF4E88-0E56-099B-524D-690C5518EA22}"/>
                </a:ext>
              </a:extLst>
            </p:cNvPr>
            <p:cNvGrpSpPr/>
            <p:nvPr/>
          </p:nvGrpSpPr>
          <p:grpSpPr>
            <a:xfrm>
              <a:off x="518160" y="3035204"/>
              <a:ext cx="13556366" cy="1162124"/>
              <a:chOff x="1027187" y="1962104"/>
              <a:chExt cx="11988551" cy="1108225"/>
            </a:xfrm>
          </p:grpSpPr>
          <p:sp>
            <p:nvSpPr>
              <p:cNvPr id="17" name="Text 1">
                <a:extLst>
                  <a:ext uri="{FF2B5EF4-FFF2-40B4-BE49-F238E27FC236}">
                    <a16:creationId xmlns:a16="http://schemas.microsoft.com/office/drawing/2014/main" id="{96BECF24-FFAF-379B-7472-A60DC6831BAA}"/>
                  </a:ext>
                </a:extLst>
              </p:cNvPr>
              <p:cNvSpPr/>
              <p:nvPr/>
            </p:nvSpPr>
            <p:spPr>
              <a:xfrm>
                <a:off x="1393447" y="1962104"/>
                <a:ext cx="1787857" cy="62744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>
                  <a:lnSpc>
                    <a:spcPts val="2750"/>
                  </a:lnSpc>
                  <a:buNone/>
                </a:pPr>
                <a:endParaRPr lang="en-US" sz="2800" b="1" dirty="0">
                  <a:solidFill>
                    <a:srgbClr val="38512F"/>
                  </a:solidFill>
                  <a:latin typeface="Lora" pitchFamily="34" charset="0"/>
                </a:endParaRPr>
              </a:p>
              <a:p>
                <a:pPr marL="0" indent="0">
                  <a:lnSpc>
                    <a:spcPts val="2750"/>
                  </a:lnSpc>
                  <a:buNone/>
                </a:pPr>
                <a:r>
                  <a:rPr lang="en-US" sz="2800" b="1" dirty="0">
                    <a:solidFill>
                      <a:srgbClr val="38512F"/>
                    </a:solidFill>
                    <a:latin typeface="Lora" pitchFamily="34" charset="0"/>
                  </a:rPr>
                  <a:t>Statistical Mechanics</a:t>
                </a:r>
                <a:endParaRPr lang="en-US" sz="2800" b="1" dirty="0"/>
              </a:p>
            </p:txBody>
          </p:sp>
          <p:sp>
            <p:nvSpPr>
              <p:cNvPr id="18" name="Text 2">
                <a:extLst>
                  <a:ext uri="{FF2B5EF4-FFF2-40B4-BE49-F238E27FC236}">
                    <a16:creationId xmlns:a16="http://schemas.microsoft.com/office/drawing/2014/main" id="{723A135C-B16B-F1A8-88C6-EC87E8A3DFD3}"/>
                  </a:ext>
                </a:extLst>
              </p:cNvPr>
              <p:cNvSpPr/>
              <p:nvPr/>
            </p:nvSpPr>
            <p:spPr>
              <a:xfrm>
                <a:off x="1027187" y="2277091"/>
                <a:ext cx="11988551" cy="793238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marL="0" indent="0">
                  <a:lnSpc>
                    <a:spcPts val="3000"/>
                  </a:lnSpc>
                  <a:buNone/>
                </a:pPr>
                <a:r>
                  <a:rPr lang="en-US" sz="2000" dirty="0">
                    <a:solidFill>
                      <a:srgbClr val="3A3630"/>
                    </a:solidFill>
                    <a:latin typeface="Source Sans Pro" pitchFamily="34" charset="0"/>
                    <a:ea typeface="Source Sans Pro" pitchFamily="34" charset="-122"/>
                    <a:cs typeface="Source Sans Pro" pitchFamily="34" charset="-120"/>
                  </a:rPr>
                  <a:t>  	                                                                utilizes a powerful probability function for systems in thermodynamic equilibrium via the partition function:</a:t>
                </a:r>
              </a:p>
              <a:p>
                <a:pPr marL="0" indent="0">
                  <a:lnSpc>
                    <a:spcPts val="3000"/>
                  </a:lnSpc>
                  <a:buNone/>
                </a:pPr>
                <a:endParaRPr lang="en-US" sz="2000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B652BDC-F771-F787-FA1B-257A2170275D}"/>
                </a:ext>
              </a:extLst>
            </p:cNvPr>
            <p:cNvGrpSpPr/>
            <p:nvPr/>
          </p:nvGrpSpPr>
          <p:grpSpPr>
            <a:xfrm>
              <a:off x="3114175" y="4099261"/>
              <a:ext cx="3422958" cy="1278957"/>
              <a:chOff x="7204937" y="5109617"/>
              <a:chExt cx="3833966" cy="1520664"/>
            </a:xfrm>
          </p:grpSpPr>
          <p:sp>
            <p:nvSpPr>
              <p:cNvPr id="6" name="Text 3">
                <a:extLst>
                  <a:ext uri="{FF2B5EF4-FFF2-40B4-BE49-F238E27FC236}">
                    <a16:creationId xmlns:a16="http://schemas.microsoft.com/office/drawing/2014/main" id="{2F070BF6-1C95-0FF7-EF6F-A409B38D1A4C}"/>
                  </a:ext>
                </a:extLst>
              </p:cNvPr>
              <p:cNvSpPr/>
              <p:nvPr/>
            </p:nvSpPr>
            <p:spPr>
              <a:xfrm>
                <a:off x="7778704" y="5109617"/>
                <a:ext cx="2685668" cy="42316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ctr">
                  <a:lnSpc>
                    <a:spcPts val="2750"/>
                  </a:lnSpc>
                  <a:buNone/>
                </a:pPr>
                <a:r>
                  <a:rPr lang="en-US" sz="2200" dirty="0">
                    <a:solidFill>
                      <a:srgbClr val="38512F"/>
                    </a:solidFill>
                    <a:latin typeface="Lora" pitchFamily="34" charset="0"/>
                    <a:ea typeface="Lora" pitchFamily="34" charset="-122"/>
                    <a:cs typeface="Lora" pitchFamily="34" charset="-120"/>
                  </a:rPr>
                  <a:t>Partition Function</a:t>
                </a:r>
                <a:endParaRPr lang="en-US" sz="2200" dirty="0"/>
              </a:p>
            </p:txBody>
          </p:sp>
          <p:sp>
            <p:nvSpPr>
              <p:cNvPr id="9" name="Shape 5">
                <a:extLst>
                  <a:ext uri="{FF2B5EF4-FFF2-40B4-BE49-F238E27FC236}">
                    <a16:creationId xmlns:a16="http://schemas.microsoft.com/office/drawing/2014/main" id="{3600E0E0-E8D1-7000-F91B-3E3E71B06C6D}"/>
                  </a:ext>
                </a:extLst>
              </p:cNvPr>
              <p:cNvSpPr/>
              <p:nvPr/>
            </p:nvSpPr>
            <p:spPr>
              <a:xfrm>
                <a:off x="7204937" y="5505377"/>
                <a:ext cx="3833966" cy="1124904"/>
              </a:xfrm>
              <a:prstGeom prst="roundRect">
                <a:avLst>
                  <a:gd name="adj" fmla="val 3192"/>
                </a:avLst>
              </a:prstGeom>
              <a:solidFill>
                <a:srgbClr val="E2ECDF"/>
              </a:solidFill>
              <a:ln/>
            </p:spPr>
            <p:txBody>
              <a:bodyPr/>
              <a:lstStyle/>
              <a:p>
                <a:endParaRPr lang="en-US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F38C6F25-D844-C254-9608-D2A9B1994F77}"/>
                      </a:ext>
                    </a:extLst>
                  </p:cNvPr>
                  <p:cNvSpPr txBox="1"/>
                  <p:nvPr/>
                </p:nvSpPr>
                <p:spPr>
                  <a:xfrm>
                    <a:off x="8046800" y="5535039"/>
                    <a:ext cx="2149475" cy="106557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F38C6F25-D844-C254-9608-D2A9B1994F7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46800" y="5535039"/>
                    <a:ext cx="2149475" cy="106557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6B2F6F5-E484-747B-4082-957E00DDD4EF}"/>
                </a:ext>
              </a:extLst>
            </p:cNvPr>
            <p:cNvGrpSpPr/>
            <p:nvPr/>
          </p:nvGrpSpPr>
          <p:grpSpPr>
            <a:xfrm>
              <a:off x="8093270" y="4099261"/>
              <a:ext cx="3422958" cy="1278957"/>
              <a:chOff x="7204936" y="5109617"/>
              <a:chExt cx="3833966" cy="1520664"/>
            </a:xfrm>
          </p:grpSpPr>
          <p:sp>
            <p:nvSpPr>
              <p:cNvPr id="12" name="Text 3">
                <a:extLst>
                  <a:ext uri="{FF2B5EF4-FFF2-40B4-BE49-F238E27FC236}">
                    <a16:creationId xmlns:a16="http://schemas.microsoft.com/office/drawing/2014/main" id="{A27243DB-C8CB-D00E-75DC-7C638C566D23}"/>
                  </a:ext>
                </a:extLst>
              </p:cNvPr>
              <p:cNvSpPr/>
              <p:nvPr/>
            </p:nvSpPr>
            <p:spPr>
              <a:xfrm>
                <a:off x="7778704" y="5109617"/>
                <a:ext cx="2685668" cy="42316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ctr">
                  <a:lnSpc>
                    <a:spcPts val="2750"/>
                  </a:lnSpc>
                  <a:buNone/>
                </a:pPr>
                <a:r>
                  <a:rPr lang="en-US" sz="2200" dirty="0">
                    <a:solidFill>
                      <a:srgbClr val="38512F"/>
                    </a:solidFill>
                    <a:latin typeface="Lora" pitchFamily="34" charset="0"/>
                    <a:ea typeface="Lora" pitchFamily="34" charset="-122"/>
                    <a:cs typeface="Lora" pitchFamily="34" charset="-120"/>
                  </a:rPr>
                  <a:t>Probability Function</a:t>
                </a:r>
                <a:endParaRPr lang="en-US" sz="2200" dirty="0"/>
              </a:p>
            </p:txBody>
          </p:sp>
          <p:sp>
            <p:nvSpPr>
              <p:cNvPr id="5" name="Shape 5">
                <a:extLst>
                  <a:ext uri="{FF2B5EF4-FFF2-40B4-BE49-F238E27FC236}">
                    <a16:creationId xmlns:a16="http://schemas.microsoft.com/office/drawing/2014/main" id="{F189D5C9-6F4C-67B6-921C-EF013DA2FCFB}"/>
                  </a:ext>
                </a:extLst>
              </p:cNvPr>
              <p:cNvSpPr/>
              <p:nvPr/>
            </p:nvSpPr>
            <p:spPr>
              <a:xfrm>
                <a:off x="7204936" y="5505377"/>
                <a:ext cx="3833966" cy="1124904"/>
              </a:xfrm>
              <a:prstGeom prst="roundRect">
                <a:avLst>
                  <a:gd name="adj" fmla="val 3192"/>
                </a:avLst>
              </a:prstGeom>
              <a:solidFill>
                <a:srgbClr val="E2ECDF"/>
              </a:solidFill>
              <a:ln/>
            </p:spPr>
            <p:txBody>
              <a:bodyPr/>
              <a:lstStyle/>
              <a:p>
                <a:endParaRPr lang="en-US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C0A9CAB-4139-4CD9-C48A-678FA2CA2C97}"/>
                      </a:ext>
                    </a:extLst>
                  </p:cNvPr>
                  <p:cNvSpPr txBox="1"/>
                  <p:nvPr/>
                </p:nvSpPr>
                <p:spPr>
                  <a:xfrm>
                    <a:off x="7947553" y="5614531"/>
                    <a:ext cx="2416249" cy="82215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sub>
                              </m:sSub>
                            </m:sup>
                          </m:sSup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C0A9CAB-4139-4CD9-C48A-678FA2CA2C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47553" y="5614531"/>
                    <a:ext cx="2416249" cy="82215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C9FEFE3-CC7B-281B-47D4-1D95AA5E6310}"/>
                    </a:ext>
                  </a:extLst>
                </p:cNvPr>
                <p:cNvSpPr txBox="1"/>
                <p:nvPr/>
              </p:nvSpPr>
              <p:spPr>
                <a:xfrm>
                  <a:off x="518160" y="5762834"/>
                  <a:ext cx="13667812" cy="16018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3000"/>
                    </a:lnSpc>
                  </a:pPr>
                  <a:r>
                    <a:rPr lang="en-US" sz="2000" dirty="0">
                      <a:solidFill>
                        <a:srgbClr val="3A3630"/>
                      </a:solidFill>
                      <a:latin typeface="Source Sans Pro" pitchFamily="34" charset="0"/>
                      <a:ea typeface="Source Sans Pro" pitchFamily="34" charset="-122"/>
                    </a:rPr>
                    <a:t>This probability is known as the Boltzmann distribution, where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3A363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000" b="0" i="1" smtClean="0">
                          <a:solidFill>
                            <a:srgbClr val="3A363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=1/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3A363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3A363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3A363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3A363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a14:m>
                  <a:r>
                    <a:rPr lang="en-US" sz="2000" b="0" dirty="0">
                      <a:solidFill>
                        <a:srgbClr val="3A3630"/>
                      </a:solidFill>
                      <a:latin typeface="Source Sans Pro" pitchFamily="34" charset="0"/>
                      <a:ea typeface="Cambria Math" panose="02040503050406030204" pitchFamily="18" charset="0"/>
                    </a:rPr>
                    <a:t>. It shows that:</a:t>
                  </a:r>
                </a:p>
                <a:p>
                  <a:pPr marL="342900" indent="-342900">
                    <a:lnSpc>
                      <a:spcPts val="3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sz="2000" dirty="0">
                      <a:solidFill>
                        <a:srgbClr val="3A3630"/>
                      </a:solidFill>
                      <a:latin typeface="Source Sans Pro" pitchFamily="34" charset="0"/>
                      <a:ea typeface="Cambria Math" panose="02040503050406030204" pitchFamily="18" charset="0"/>
                    </a:rPr>
                    <a:t>States with lower energy are exponentially more likely than states with higher energy</a:t>
                  </a:r>
                </a:p>
                <a:p>
                  <a:pPr marL="342900" indent="-342900">
                    <a:lnSpc>
                      <a:spcPts val="3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sz="2000" b="0" dirty="0">
                      <a:solidFill>
                        <a:srgbClr val="3A3630"/>
                      </a:solidFill>
                      <a:latin typeface="Source Sans Pro" pitchFamily="34" charset="0"/>
                      <a:ea typeface="Cambria Math" panose="02040503050406030204" pitchFamily="18" charset="0"/>
                    </a:rPr>
                    <a:t>As temperature </a:t>
                  </a:r>
                  <a:r>
                    <a:rPr lang="en-US" sz="2000" dirty="0">
                      <a:solidFill>
                        <a:srgbClr val="3A3630"/>
                      </a:solidFill>
                      <a:latin typeface="Source Sans Pro" pitchFamily="34" charset="0"/>
                      <a:ea typeface="Cambria Math" panose="02040503050406030204" pitchFamily="18" charset="0"/>
                    </a:rPr>
                    <a:t>increases (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3A363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-US" sz="2000" b="0" dirty="0">
                      <a:solidFill>
                        <a:srgbClr val="3A3630"/>
                      </a:solidFill>
                      <a:latin typeface="Source Sans Pro" pitchFamily="34" charset="0"/>
                      <a:ea typeface="Cambria Math" panose="02040503050406030204" pitchFamily="18" charset="0"/>
                    </a:rPr>
                    <a:t> decreases), the exponential term becomes less steep, making the probability distribution more uniform</a:t>
                  </a: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C9FEFE3-CC7B-281B-47D4-1D95AA5E63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60" y="5762834"/>
                  <a:ext cx="13667812" cy="1601849"/>
                </a:xfrm>
                <a:prstGeom prst="rect">
                  <a:avLst/>
                </a:prstGeom>
                <a:blipFill>
                  <a:blip r:embed="rId7"/>
                  <a:stretch>
                    <a:fillRect l="-491" r="-178" b="-5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45F0EB78-686D-EAC7-806F-72DDD85837DB}"/>
              </a:ext>
            </a:extLst>
          </p:cNvPr>
          <p:cNvSpPr txBox="1"/>
          <p:nvPr/>
        </p:nvSpPr>
        <p:spPr>
          <a:xfrm>
            <a:off x="425571" y="5684241"/>
            <a:ext cx="13667812" cy="447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200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</a:rPr>
              <a:t>Another fundamental principle in statistical mechanics and stochastic processes is the </a:t>
            </a:r>
            <a:r>
              <a:rPr lang="en-US" sz="2000" b="1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</a:rPr>
              <a:t>detailed balance principle:</a:t>
            </a:r>
            <a:endParaRPr lang="en-US" sz="2000" b="1" dirty="0">
              <a:solidFill>
                <a:srgbClr val="3A3630"/>
              </a:solidFill>
              <a:latin typeface="Source Sans Pro" pitchFamily="34" charset="0"/>
              <a:ea typeface="Cambria Math" panose="02040503050406030204" pitchFamily="18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C441A9E-1961-E715-D740-15277AD58F4A}"/>
              </a:ext>
            </a:extLst>
          </p:cNvPr>
          <p:cNvGrpSpPr/>
          <p:nvPr/>
        </p:nvGrpSpPr>
        <p:grpSpPr>
          <a:xfrm>
            <a:off x="5440251" y="6239220"/>
            <a:ext cx="3638451" cy="1091958"/>
            <a:chOff x="1705708" y="6355322"/>
            <a:chExt cx="3638451" cy="1091958"/>
          </a:xfrm>
        </p:grpSpPr>
        <p:sp>
          <p:nvSpPr>
            <p:cNvPr id="32" name="Text 3">
              <a:extLst>
                <a:ext uri="{FF2B5EF4-FFF2-40B4-BE49-F238E27FC236}">
                  <a16:creationId xmlns:a16="http://schemas.microsoft.com/office/drawing/2014/main" id="{7E35405D-5367-A33B-9F14-F000C53854AD}"/>
                </a:ext>
              </a:extLst>
            </p:cNvPr>
            <p:cNvSpPr/>
            <p:nvPr/>
          </p:nvSpPr>
          <p:spPr>
            <a:xfrm>
              <a:off x="2326053" y="6355322"/>
              <a:ext cx="2397760" cy="35590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38512F"/>
                  </a:solidFill>
                  <a:latin typeface="Lora" pitchFamily="34" charset="0"/>
                  <a:ea typeface="Lora" pitchFamily="34" charset="-122"/>
                  <a:cs typeface="Lora" pitchFamily="34" charset="-120"/>
                </a:rPr>
                <a:t>Detailed Balance</a:t>
              </a:r>
              <a:endParaRPr lang="en-US" sz="2200" dirty="0"/>
            </a:p>
          </p:txBody>
        </p:sp>
        <p:sp>
          <p:nvSpPr>
            <p:cNvPr id="33" name="Shape 5">
              <a:extLst>
                <a:ext uri="{FF2B5EF4-FFF2-40B4-BE49-F238E27FC236}">
                  <a16:creationId xmlns:a16="http://schemas.microsoft.com/office/drawing/2014/main" id="{C604BCD3-F176-59E9-0DC5-59BE7A26EDF1}"/>
                </a:ext>
              </a:extLst>
            </p:cNvPr>
            <p:cNvSpPr/>
            <p:nvPr/>
          </p:nvSpPr>
          <p:spPr>
            <a:xfrm>
              <a:off x="1705708" y="6688177"/>
              <a:ext cx="3638451" cy="759103"/>
            </a:xfrm>
            <a:prstGeom prst="roundRect">
              <a:avLst>
                <a:gd name="adj" fmla="val 3192"/>
              </a:avLst>
            </a:prstGeom>
            <a:solidFill>
              <a:srgbClr val="E2ECDF"/>
            </a:solidFill>
            <a:ln/>
          </p:spPr>
          <p:txBody>
            <a:bodyPr/>
            <a:lstStyle/>
            <a:p>
              <a:endParaRPr 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2478F05-2084-E1B0-FDA8-056279A23946}"/>
                    </a:ext>
                  </a:extLst>
                </p:cNvPr>
                <p:cNvSpPr txBox="1"/>
                <p:nvPr/>
              </p:nvSpPr>
              <p:spPr>
                <a:xfrm>
                  <a:off x="1889173" y="6842231"/>
                  <a:ext cx="3271520" cy="39908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2478F05-2084-E1B0-FDA8-056279A239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9173" y="6842231"/>
                  <a:ext cx="3271520" cy="399084"/>
                </a:xfrm>
                <a:prstGeom prst="rect">
                  <a:avLst/>
                </a:prstGeom>
                <a:blipFill>
                  <a:blip r:embed="rId8"/>
                  <a:stretch>
                    <a:fillRect l="-3172" r="-4291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BEF4CD2C-6E40-C2C3-7D3D-B515782F2BE7}"/>
              </a:ext>
            </a:extLst>
          </p:cNvPr>
          <p:cNvSpPr txBox="1"/>
          <p:nvPr/>
        </p:nvSpPr>
        <p:spPr>
          <a:xfrm>
            <a:off x="425571" y="7402316"/>
            <a:ext cx="13667812" cy="447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200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</a:rPr>
              <a:t>This principle will be used to enforce that the simulation converges to the correct equilibrium distribution</a:t>
            </a:r>
            <a:endParaRPr lang="en-US" sz="2000" b="1" dirty="0">
              <a:solidFill>
                <a:srgbClr val="3A3630"/>
              </a:solidFill>
              <a:latin typeface="Source Sans Pro" pitchFamily="34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94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1500730" y="1759667"/>
            <a:ext cx="11628939" cy="21112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4000" dirty="0">
                <a:solidFill>
                  <a:srgbClr val="38512F"/>
                </a:solidFill>
                <a:latin typeface="Lora" pitchFamily="34" charset="0"/>
              </a:rPr>
              <a:t>Our goal</a:t>
            </a:r>
            <a:r>
              <a:rPr lang="en-US" sz="2400" dirty="0">
                <a:solidFill>
                  <a:srgbClr val="38512F"/>
                </a:solidFill>
                <a:latin typeface="Lora" pitchFamily="34" charset="0"/>
              </a:rPr>
              <a:t> </a:t>
            </a:r>
            <a:r>
              <a:rPr lang="en-US" sz="220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is to simulate the </a:t>
            </a:r>
            <a:r>
              <a:rPr lang="en-US" sz="2200" b="1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2D Ising mode</a:t>
            </a:r>
            <a:r>
              <a:rPr lang="en-US" sz="220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 using the </a:t>
            </a:r>
            <a:r>
              <a:rPr lang="en-US" sz="2200" b="1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Metropolis-Hastings algorithm </a:t>
            </a:r>
            <a:r>
              <a:rPr lang="en-US" sz="220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to observe the </a:t>
            </a:r>
            <a:r>
              <a:rPr lang="en-US" sz="2200" b="1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phase transitions</a:t>
            </a:r>
            <a:r>
              <a:rPr lang="en-US" sz="220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that occur at the </a:t>
            </a:r>
            <a:r>
              <a:rPr lang="en-US" sz="2200" b="1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critical temperature</a:t>
            </a:r>
            <a:r>
              <a:rPr lang="en-US" sz="220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 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sz="2200" dirty="0">
              <a:solidFill>
                <a:srgbClr val="3A3630"/>
              </a:solidFill>
              <a:latin typeface="Source Sans Pro" pitchFamily="34" charset="0"/>
              <a:ea typeface="Source Sans Pro" pitchFamily="34" charset="-122"/>
              <a:cs typeface="Source Sans Pro" pitchFamily="34" charset="-12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By plotting magnetization versus temperature and validating against known analytical solutions, we aim to demonstrate how a ferromagnetic material loses its magnetic properties above the critical temperature Tc, while showing convergence to theoretical predictions as the lattice size increases.</a:t>
            </a:r>
          </a:p>
        </p:txBody>
      </p:sp>
    </p:spTree>
    <p:extLst>
      <p:ext uri="{BB962C8B-B14F-4D97-AF65-F5344CB8AC3E}">
        <p14:creationId xmlns:p14="http://schemas.microsoft.com/office/powerpoint/2010/main" val="3356403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0DAA7F2C-537C-0B53-A3CE-E77E12B1989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260" t="12483" r="20435" b="60359"/>
          <a:stretch/>
        </p:blipFill>
        <p:spPr>
          <a:xfrm>
            <a:off x="8710704" y="3605800"/>
            <a:ext cx="4597479" cy="1412683"/>
          </a:xfrm>
          <a:prstGeom prst="bentConnector2">
            <a:avLst/>
          </a:prstGeom>
        </p:spPr>
      </p:pic>
      <p:sp>
        <p:nvSpPr>
          <p:cNvPr id="23" name="Text 3"/>
          <p:cNvSpPr/>
          <p:nvPr/>
        </p:nvSpPr>
        <p:spPr>
          <a:xfrm>
            <a:off x="10389510" y="4272851"/>
            <a:ext cx="2167033" cy="3179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Energy Equation</a:t>
            </a:r>
            <a:endParaRPr lang="en-US" sz="2200" dirty="0"/>
          </a:p>
        </p:txBody>
      </p:sp>
      <p:sp>
        <p:nvSpPr>
          <p:cNvPr id="24" name="Shape 5"/>
          <p:cNvSpPr/>
          <p:nvPr/>
        </p:nvSpPr>
        <p:spPr>
          <a:xfrm>
            <a:off x="9880123" y="4614338"/>
            <a:ext cx="3223969" cy="946102"/>
          </a:xfrm>
          <a:prstGeom prst="roundRect">
            <a:avLst>
              <a:gd name="adj" fmla="val 3192"/>
            </a:avLst>
          </a:prstGeom>
          <a:solidFill>
            <a:srgbClr val="E2ECDF"/>
          </a:solidFill>
          <a:ln/>
        </p:spPr>
        <p:txBody>
          <a:bodyPr/>
          <a:lstStyle/>
          <a:p>
            <a:endParaRPr 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B9E91E6-0FEA-45D1-A201-656E278AC803}"/>
                  </a:ext>
                </a:extLst>
              </p:cNvPr>
              <p:cNvSpPr txBox="1"/>
              <p:nvPr/>
            </p:nvSpPr>
            <p:spPr>
              <a:xfrm>
                <a:off x="9880123" y="4614338"/>
                <a:ext cx="3185808" cy="9380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𝐽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&gt;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B9E91E6-0FEA-45D1-A201-656E278AC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0123" y="4614338"/>
                <a:ext cx="3185808" cy="9380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2329A0E-E88A-3A2D-5838-1FF2AE269D38}"/>
                  </a:ext>
                </a:extLst>
              </p:cNvPr>
              <p:cNvSpPr txBox="1"/>
              <p:nvPr/>
            </p:nvSpPr>
            <p:spPr>
              <a:xfrm>
                <a:off x="10295112" y="4602572"/>
                <a:ext cx="2393989" cy="9380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𝐽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&gt;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2329A0E-E88A-3A2D-5838-1FF2AE269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5112" y="4602572"/>
                <a:ext cx="2393989" cy="9380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 2">
            <a:extLst>
              <a:ext uri="{FF2B5EF4-FFF2-40B4-BE49-F238E27FC236}">
                <a16:creationId xmlns:a16="http://schemas.microsoft.com/office/drawing/2014/main" id="{6CB8B41D-4D5E-9DEF-0C80-EE70268010EC}"/>
              </a:ext>
            </a:extLst>
          </p:cNvPr>
          <p:cNvSpPr/>
          <p:nvPr/>
        </p:nvSpPr>
        <p:spPr>
          <a:xfrm>
            <a:off x="877616" y="2041796"/>
            <a:ext cx="7721289" cy="20180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endParaRPr lang="en-US" sz="2000" dirty="0"/>
          </a:p>
        </p:txBody>
      </p:sp>
      <p:sp>
        <p:nvSpPr>
          <p:cNvPr id="29" name="Text 2">
            <a:extLst>
              <a:ext uri="{FF2B5EF4-FFF2-40B4-BE49-F238E27FC236}">
                <a16:creationId xmlns:a16="http://schemas.microsoft.com/office/drawing/2014/main" id="{9463BF13-5A1F-AF81-7BFE-662D7FD97A95}"/>
              </a:ext>
            </a:extLst>
          </p:cNvPr>
          <p:cNvSpPr/>
          <p:nvPr/>
        </p:nvSpPr>
        <p:spPr>
          <a:xfrm>
            <a:off x="4484333" y="5557369"/>
            <a:ext cx="7721290" cy="20180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endParaRPr lang="en-US" sz="2000" b="1" dirty="0"/>
          </a:p>
        </p:txBody>
      </p:sp>
      <p:sp>
        <p:nvSpPr>
          <p:cNvPr id="30" name="Text 1">
            <a:extLst>
              <a:ext uri="{FF2B5EF4-FFF2-40B4-BE49-F238E27FC236}">
                <a16:creationId xmlns:a16="http://schemas.microsoft.com/office/drawing/2014/main" id="{8F3BE4B1-0765-02B5-36B1-0BBE449A314D}"/>
              </a:ext>
            </a:extLst>
          </p:cNvPr>
          <p:cNvSpPr/>
          <p:nvPr/>
        </p:nvSpPr>
        <p:spPr>
          <a:xfrm>
            <a:off x="891008" y="1254818"/>
            <a:ext cx="5628324" cy="4008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800" b="1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Metropolis-Hastings Algorithm</a:t>
            </a:r>
          </a:p>
          <a:p>
            <a:pPr marL="0" indent="0">
              <a:lnSpc>
                <a:spcPts val="2750"/>
              </a:lnSpc>
              <a:buNone/>
            </a:pPr>
            <a:r>
              <a:rPr lang="en-US" sz="1600" b="1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 Monte-Carlo Simulation</a:t>
            </a:r>
            <a:endParaRPr lang="en-US" sz="1400" b="1" dirty="0">
              <a:solidFill>
                <a:srgbClr val="38512F"/>
              </a:solidFill>
              <a:latin typeface="Lora" pitchFamily="34" charset="0"/>
              <a:ea typeface="Lora" pitchFamily="34" charset="-122"/>
              <a:cs typeface="Lora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 2">
                <a:extLst>
                  <a:ext uri="{FF2B5EF4-FFF2-40B4-BE49-F238E27FC236}">
                    <a16:creationId xmlns:a16="http://schemas.microsoft.com/office/drawing/2014/main" id="{851AA06C-F26B-8C9D-3C93-D5722A8B6F0B}"/>
                  </a:ext>
                </a:extLst>
              </p:cNvPr>
              <p:cNvSpPr/>
              <p:nvPr/>
            </p:nvSpPr>
            <p:spPr>
              <a:xfrm>
                <a:off x="891008" y="2041796"/>
                <a:ext cx="7863497" cy="5056142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marL="0" indent="0">
                  <a:lnSpc>
                    <a:spcPts val="3000"/>
                  </a:lnSpc>
                  <a:buNone/>
                </a:pPr>
                <a:r>
                  <a:rPr lang="en-US" sz="2000" dirty="0"/>
                  <a:t>The algorithm finds the equilibrium state in the magnet at a particular temperature. We initialize with a random distribution of spin up and spin down particles (represented with a +1 or -1), and iterate over the system:</a:t>
                </a:r>
              </a:p>
              <a:p>
                <a:pPr marL="457200" indent="-457200">
                  <a:lnSpc>
                    <a:spcPts val="3000"/>
                  </a:lnSpc>
                  <a:buFontTx/>
                  <a:buAutoNum type="arabicPeriod"/>
                </a:pPr>
                <a:r>
                  <a:rPr lang="en-US" sz="2000" dirty="0"/>
                  <a:t>Get the current state of the lattice,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b="0" dirty="0"/>
                  <a:t> </a:t>
                </a:r>
                <a:endParaRPr lang="en-US" sz="2000" dirty="0"/>
              </a:p>
              <a:p>
                <a:pPr marL="457200" indent="-457200">
                  <a:lnSpc>
                    <a:spcPts val="3000"/>
                  </a:lnSpc>
                  <a:buFontTx/>
                  <a:buAutoNum type="arabicPeriod"/>
                </a:pPr>
                <a:r>
                  <a:rPr lang="en-US" sz="2000" dirty="0"/>
                  <a:t>Pick a random particle on the lattice and flip the spin sign,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. Calculate the change in energy induced by this sign change,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. We want to find the probability that the system will accept this new state and update the system accordingly.</a:t>
                </a:r>
              </a:p>
              <a:p>
                <a:pPr marL="914400" lvl="1" indent="-457200">
                  <a:lnSpc>
                    <a:spcPts val="3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b="0" dirty="0"/>
                  <a:t>. The flip is favored and the sign change is accepted.</a:t>
                </a:r>
              </a:p>
              <a:p>
                <a:pPr marL="914400" lvl="1" indent="-457200">
                  <a:lnSpc>
                    <a:spcPts val="3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p>
                    </m:sSup>
                  </m:oMath>
                </a14:m>
                <a:r>
                  <a:rPr lang="en-US" sz="2000" dirty="0"/>
                  <a:t> . The change will be accepted based on the probability from the detailed balance principle.</a:t>
                </a:r>
              </a:p>
              <a:p>
                <a:pPr marL="457200" indent="-457200">
                  <a:lnSpc>
                    <a:spcPts val="3000"/>
                  </a:lnSpc>
                  <a:buFontTx/>
                  <a:buAutoNum type="arabicPeriod"/>
                </a:pPr>
                <a:r>
                  <a:rPr lang="en-US" sz="2000" dirty="0"/>
                  <a:t>Repeat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times per step to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2000" dirty="0"/>
                  <a:t> update each particle once</a:t>
                </a:r>
              </a:p>
              <a:p>
                <a:pPr marL="914400" lvl="1" indent="-457200">
                  <a:lnSpc>
                    <a:spcPts val="3000"/>
                  </a:lnSpc>
                  <a:buFont typeface="Arial" panose="020B0604020202020204" pitchFamily="34" charset="0"/>
                  <a:buChar char="•"/>
                </a:pPr>
                <a:endParaRPr lang="en-US" sz="2000" b="0" dirty="0"/>
              </a:p>
              <a:p>
                <a:pPr marL="914400" lvl="1" indent="-457200">
                  <a:lnSpc>
                    <a:spcPts val="3000"/>
                  </a:lnSpc>
                  <a:buFont typeface="+mj-lt"/>
                  <a:buAutoNum type="arabicPeriod"/>
                </a:pPr>
                <a:endParaRPr lang="en-US" sz="2000" b="0" dirty="0"/>
              </a:p>
            </p:txBody>
          </p:sp>
        </mc:Choice>
        <mc:Fallback xmlns="">
          <p:sp>
            <p:nvSpPr>
              <p:cNvPr id="31" name="Text 2">
                <a:extLst>
                  <a:ext uri="{FF2B5EF4-FFF2-40B4-BE49-F238E27FC236}">
                    <a16:creationId xmlns:a16="http://schemas.microsoft.com/office/drawing/2014/main" id="{851AA06C-F26B-8C9D-3C93-D5722A8B6F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008" y="2041796"/>
                <a:ext cx="7863497" cy="5056142"/>
              </a:xfrm>
              <a:prstGeom prst="rect">
                <a:avLst/>
              </a:prstGeom>
              <a:blipFill>
                <a:blip r:embed="rId6"/>
                <a:stretch>
                  <a:fillRect l="-2016" t="-603" r="-1705" b="-603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 3">
            <a:extLst>
              <a:ext uri="{FF2B5EF4-FFF2-40B4-BE49-F238E27FC236}">
                <a16:creationId xmlns:a16="http://schemas.microsoft.com/office/drawing/2014/main" id="{EA2D15D5-FACC-49DA-845F-EA900FD50CC1}"/>
              </a:ext>
            </a:extLst>
          </p:cNvPr>
          <p:cNvSpPr/>
          <p:nvPr/>
        </p:nvSpPr>
        <p:spPr>
          <a:xfrm>
            <a:off x="10710534" y="6129598"/>
            <a:ext cx="2050080" cy="2960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l-GR" sz="22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Δ</a:t>
            </a:r>
            <a:r>
              <a:rPr lang="en-US" sz="22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 Equation</a:t>
            </a:r>
            <a:endParaRPr lang="en-US" sz="2200" dirty="0"/>
          </a:p>
        </p:txBody>
      </p:sp>
      <p:sp>
        <p:nvSpPr>
          <p:cNvPr id="34" name="Shape 5">
            <a:extLst>
              <a:ext uri="{FF2B5EF4-FFF2-40B4-BE49-F238E27FC236}">
                <a16:creationId xmlns:a16="http://schemas.microsoft.com/office/drawing/2014/main" id="{EB5ED78A-7B94-9419-C92D-3D9EC0F7BA6C}"/>
              </a:ext>
            </a:extLst>
          </p:cNvPr>
          <p:cNvSpPr/>
          <p:nvPr/>
        </p:nvSpPr>
        <p:spPr>
          <a:xfrm>
            <a:off x="9880122" y="6527110"/>
            <a:ext cx="3223969" cy="946102"/>
          </a:xfrm>
          <a:prstGeom prst="roundRect">
            <a:avLst>
              <a:gd name="adj" fmla="val 3192"/>
            </a:avLst>
          </a:prstGeom>
          <a:solidFill>
            <a:srgbClr val="E2ECDF"/>
          </a:solidFill>
          <a:ln/>
        </p:spPr>
        <p:txBody>
          <a:bodyPr/>
          <a:lstStyle/>
          <a:p>
            <a:endParaRPr 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32E9D0E-527A-49C6-7C6A-9DE6960DF70E}"/>
                  </a:ext>
                </a:extLst>
              </p:cNvPr>
              <p:cNvSpPr txBox="1"/>
              <p:nvPr/>
            </p:nvSpPr>
            <p:spPr>
              <a:xfrm>
                <a:off x="9899201" y="6498145"/>
                <a:ext cx="3136308" cy="9380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sz="2400" dirty="0" smtClean="0">
                          <a:solidFill>
                            <a:schemeClr val="tx1"/>
                          </a:solidFill>
                          <a:latin typeface="Lora" pitchFamily="34" charset="0"/>
                          <a:ea typeface="Lora" pitchFamily="34" charset="-122"/>
                          <a:cs typeface="Lora" pitchFamily="34" charset="-120"/>
                        </a:rPr>
                        <m:t>Δ</m:t>
                      </m:r>
                      <m:r>
                        <m:rPr>
                          <m:nor/>
                        </m:rPr>
                        <a:rPr lang="en-US" sz="2400" b="0" i="1" dirty="0" smtClean="0">
                          <a:solidFill>
                            <a:schemeClr val="tx1"/>
                          </a:solidFill>
                          <a:latin typeface="Lora" pitchFamily="34" charset="0"/>
                          <a:ea typeface="Lora" pitchFamily="34" charset="-122"/>
                          <a:cs typeface="Lora" pitchFamily="34" charset="-120"/>
                        </a:rPr>
                        <m:t>E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𝐽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&gt;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32E9D0E-527A-49C6-7C6A-9DE6960DF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9201" y="6498145"/>
                <a:ext cx="3136308" cy="93801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522B257-6855-5CD4-E9A4-CB273C4BDA41}"/>
                  </a:ext>
                </a:extLst>
              </p:cNvPr>
              <p:cNvSpPr txBox="1"/>
              <p:nvPr/>
            </p:nvSpPr>
            <p:spPr>
              <a:xfrm>
                <a:off x="10319862" y="6531154"/>
                <a:ext cx="2344488" cy="9380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sz="2400" dirty="0" smtClean="0">
                          <a:solidFill>
                            <a:schemeClr val="tx1"/>
                          </a:solidFill>
                          <a:latin typeface="Lora" pitchFamily="34" charset="0"/>
                          <a:ea typeface="Lora" pitchFamily="34" charset="-122"/>
                          <a:cs typeface="Lora" pitchFamily="34" charset="-120"/>
                        </a:rPr>
                        <m:t>Δ</m:t>
                      </m:r>
                      <m:r>
                        <m:rPr>
                          <m:nor/>
                        </m:rPr>
                        <a:rPr lang="en-US" sz="2400" b="0" i="1" dirty="0" smtClean="0">
                          <a:solidFill>
                            <a:schemeClr val="tx1"/>
                          </a:solidFill>
                          <a:latin typeface="Lora" pitchFamily="34" charset="0"/>
                          <a:ea typeface="Lora" pitchFamily="34" charset="-122"/>
                          <a:cs typeface="Lora" pitchFamily="34" charset="-120"/>
                        </a:rPr>
                        <m:t>E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𝐽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&gt;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522B257-6855-5CD4-E9A4-CB273C4BDA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9862" y="6531154"/>
                <a:ext cx="2344488" cy="93801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0" name="Picture 49">
            <a:extLst>
              <a:ext uri="{FF2B5EF4-FFF2-40B4-BE49-F238E27FC236}">
                <a16:creationId xmlns:a16="http://schemas.microsoft.com/office/drawing/2014/main" id="{1F94F08F-EFEF-F50A-9A91-29F90210CFFA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11695" r="21705" b="5968"/>
          <a:stretch/>
        </p:blipFill>
        <p:spPr>
          <a:xfrm>
            <a:off x="9604228" y="595515"/>
            <a:ext cx="3815754" cy="3338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allAtOnce"/>
      <p:bldP spid="28" grpId="0" build="allAtOnce"/>
      <p:bldP spid="35" grpId="0" build="allAtOnce"/>
      <p:bldP spid="49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9AE8E5B-1B13-A1D6-5E9F-8E45F6898F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5">
            <a:extLst>
              <a:ext uri="{FF2B5EF4-FFF2-40B4-BE49-F238E27FC236}">
                <a16:creationId xmlns:a16="http://schemas.microsoft.com/office/drawing/2014/main" id="{A6989975-7380-CE7F-4F64-59CD731BAFBB}"/>
              </a:ext>
            </a:extLst>
          </p:cNvPr>
          <p:cNvSpPr/>
          <p:nvPr/>
        </p:nvSpPr>
        <p:spPr>
          <a:xfrm>
            <a:off x="1621586" y="6419602"/>
            <a:ext cx="3223969" cy="1040522"/>
          </a:xfrm>
          <a:prstGeom prst="roundRect">
            <a:avLst>
              <a:gd name="adj" fmla="val 3192"/>
            </a:avLst>
          </a:prstGeom>
          <a:solidFill>
            <a:srgbClr val="E2ECDF"/>
          </a:solidFill>
          <a:ln/>
        </p:spPr>
        <p:txBody>
          <a:bodyPr/>
          <a:lstStyle/>
          <a:p>
            <a:endParaRPr lang="en-US" sz="2800"/>
          </a:p>
        </p:txBody>
      </p:sp>
      <p:sp>
        <p:nvSpPr>
          <p:cNvPr id="2" name="Text 0">
            <a:extLst>
              <a:ext uri="{FF2B5EF4-FFF2-40B4-BE49-F238E27FC236}">
                <a16:creationId xmlns:a16="http://schemas.microsoft.com/office/drawing/2014/main" id="{E24F1FF9-F06A-B79D-68AD-0BEA0C2E45C4}"/>
              </a:ext>
            </a:extLst>
          </p:cNvPr>
          <p:cNvSpPr/>
          <p:nvPr/>
        </p:nvSpPr>
        <p:spPr>
          <a:xfrm>
            <a:off x="524055" y="379597"/>
            <a:ext cx="8146852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Example</a:t>
            </a:r>
            <a:endParaRPr lang="en-US" sz="4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78C87C-F794-0341-553B-3EC744320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987" y="1722067"/>
            <a:ext cx="3656707" cy="3657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BFA8C12-635C-CF42-7BD9-0D52D813719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4992" t="42761" r="45294" b="39995"/>
          <a:stretch/>
        </p:blipFill>
        <p:spPr>
          <a:xfrm>
            <a:off x="2992755" y="3282263"/>
            <a:ext cx="342900" cy="6267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004566-3C11-2C9D-05F6-E4C5E8B997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6133" y="1514671"/>
            <a:ext cx="6939280" cy="347069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B5E3BE9-7ADD-550B-86F5-426BC809B9EC}"/>
              </a:ext>
            </a:extLst>
          </p:cNvPr>
          <p:cNvSpPr/>
          <p:nvPr/>
        </p:nvSpPr>
        <p:spPr>
          <a:xfrm>
            <a:off x="5969573" y="1445284"/>
            <a:ext cx="7772400" cy="995247"/>
          </a:xfrm>
          <a:prstGeom prst="rect">
            <a:avLst/>
          </a:prstGeom>
          <a:solidFill>
            <a:srgbClr val="FEF5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6B07D6-11A8-6E3B-356E-D597C89E01A9}"/>
              </a:ext>
            </a:extLst>
          </p:cNvPr>
          <p:cNvSpPr/>
          <p:nvPr/>
        </p:nvSpPr>
        <p:spPr>
          <a:xfrm>
            <a:off x="6156638" y="2411784"/>
            <a:ext cx="7772400" cy="1010395"/>
          </a:xfrm>
          <a:prstGeom prst="rect">
            <a:avLst/>
          </a:prstGeom>
          <a:solidFill>
            <a:srgbClr val="FEF5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B145A1-9C71-1BAB-EE41-B6A97BA83551}"/>
              </a:ext>
            </a:extLst>
          </p:cNvPr>
          <p:cNvSpPr/>
          <p:nvPr/>
        </p:nvSpPr>
        <p:spPr>
          <a:xfrm>
            <a:off x="5969573" y="3422179"/>
            <a:ext cx="7772400" cy="692621"/>
          </a:xfrm>
          <a:prstGeom prst="rect">
            <a:avLst/>
          </a:prstGeom>
          <a:solidFill>
            <a:srgbClr val="FEF5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44D2CB-D50D-A241-F128-AFF73C8FAAEA}"/>
              </a:ext>
            </a:extLst>
          </p:cNvPr>
          <p:cNvSpPr/>
          <p:nvPr/>
        </p:nvSpPr>
        <p:spPr>
          <a:xfrm>
            <a:off x="6156638" y="4060762"/>
            <a:ext cx="7772400" cy="1061242"/>
          </a:xfrm>
          <a:prstGeom prst="rect">
            <a:avLst/>
          </a:prstGeom>
          <a:solidFill>
            <a:srgbClr val="FEF5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F3E0ADF-77BF-9DD4-CF9A-864F7A78C3DF}"/>
                  </a:ext>
                </a:extLst>
              </p:cNvPr>
              <p:cNvSpPr txBox="1"/>
              <p:nvPr/>
            </p:nvSpPr>
            <p:spPr>
              <a:xfrm>
                <a:off x="2010356" y="6470856"/>
                <a:ext cx="2344488" cy="9380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sz="2400" dirty="0" smtClean="0">
                          <a:solidFill>
                            <a:schemeClr val="tx1"/>
                          </a:solidFill>
                          <a:latin typeface="Lora" pitchFamily="34" charset="0"/>
                          <a:ea typeface="Lora" pitchFamily="34" charset="-122"/>
                          <a:cs typeface="Lora" pitchFamily="34" charset="-120"/>
                        </a:rPr>
                        <m:t>Δ</m:t>
                      </m:r>
                      <m:r>
                        <m:rPr>
                          <m:nor/>
                        </m:rPr>
                        <a:rPr lang="en-US" sz="2400" b="0" i="1" dirty="0" smtClean="0">
                          <a:solidFill>
                            <a:schemeClr val="tx1"/>
                          </a:solidFill>
                          <a:latin typeface="Lora" pitchFamily="34" charset="0"/>
                          <a:ea typeface="Lora" pitchFamily="34" charset="-122"/>
                          <a:cs typeface="Lora" pitchFamily="34" charset="-120"/>
                        </a:rPr>
                        <m:t>E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𝐽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&gt;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F3E0ADF-77BF-9DD4-CF9A-864F7A78C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0356" y="6470856"/>
                <a:ext cx="2344488" cy="9380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 3">
            <a:extLst>
              <a:ext uri="{FF2B5EF4-FFF2-40B4-BE49-F238E27FC236}">
                <a16:creationId xmlns:a16="http://schemas.microsoft.com/office/drawing/2014/main" id="{44BE34DF-B6A6-6D7D-3FF1-2D34A3F93822}"/>
              </a:ext>
            </a:extLst>
          </p:cNvPr>
          <p:cNvSpPr/>
          <p:nvPr/>
        </p:nvSpPr>
        <p:spPr>
          <a:xfrm>
            <a:off x="2378737" y="6055893"/>
            <a:ext cx="1611145" cy="3597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l-GR" sz="22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Δ</a:t>
            </a:r>
            <a:r>
              <a:rPr lang="en-US" sz="22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 Equation</a:t>
            </a:r>
            <a:endParaRPr lang="en-US" sz="2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D2A72A-F3CB-8C6B-B3EE-2031C96B575A}"/>
              </a:ext>
            </a:extLst>
          </p:cNvPr>
          <p:cNvSpPr txBox="1"/>
          <p:nvPr/>
        </p:nvSpPr>
        <p:spPr>
          <a:xfrm>
            <a:off x="7460191" y="5096448"/>
            <a:ext cx="55107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negative value indicates that the flipped spin moves the system to a lower energy level, and thus is favorable     </a:t>
            </a:r>
          </a:p>
        </p:txBody>
      </p:sp>
    </p:spTree>
    <p:extLst>
      <p:ext uri="{BB962C8B-B14F-4D97-AF65-F5344CB8AC3E}">
        <p14:creationId xmlns:p14="http://schemas.microsoft.com/office/powerpoint/2010/main" val="15306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7" grpId="0" animBg="1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24846" y="439874"/>
            <a:ext cx="10235684" cy="5632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400"/>
              </a:lnSpc>
              <a:buNone/>
            </a:pPr>
            <a:r>
              <a:rPr lang="en-US" sz="40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Implementation Details/Edge Cases</a:t>
            </a:r>
            <a:endParaRPr lang="en-US" sz="4000" dirty="0"/>
          </a:p>
        </p:txBody>
      </p:sp>
      <p:sp>
        <p:nvSpPr>
          <p:cNvPr id="3" name="Shape 1"/>
          <p:cNvSpPr/>
          <p:nvPr/>
        </p:nvSpPr>
        <p:spPr>
          <a:xfrm>
            <a:off x="762357" y="1183607"/>
            <a:ext cx="430768" cy="430768"/>
          </a:xfrm>
          <a:prstGeom prst="roundRect">
            <a:avLst>
              <a:gd name="adj" fmla="val 6668"/>
            </a:avLst>
          </a:prstGeom>
          <a:solidFill>
            <a:srgbClr val="F3E7D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928449" y="1263736"/>
            <a:ext cx="98465" cy="2703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100" dirty="0"/>
          </a:p>
        </p:txBody>
      </p:sp>
      <p:sp>
        <p:nvSpPr>
          <p:cNvPr id="5" name="Text 3"/>
          <p:cNvSpPr/>
          <p:nvPr/>
        </p:nvSpPr>
        <p:spPr>
          <a:xfrm>
            <a:off x="1335881" y="1215244"/>
            <a:ext cx="2252901" cy="2815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00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Boundary conditions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1410017" y="1647555"/>
            <a:ext cx="5759529" cy="9186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50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To handle the boundary spins, periodic boundaries are used using modulo/if-else statements</a:t>
            </a:r>
            <a:endParaRPr lang="en-US" sz="1500" dirty="0"/>
          </a:p>
        </p:txBody>
      </p:sp>
      <p:sp>
        <p:nvSpPr>
          <p:cNvPr id="7" name="Shape 5"/>
          <p:cNvSpPr/>
          <p:nvPr/>
        </p:nvSpPr>
        <p:spPr>
          <a:xfrm>
            <a:off x="7320201" y="1183607"/>
            <a:ext cx="430768" cy="430768"/>
          </a:xfrm>
          <a:prstGeom prst="roundRect">
            <a:avLst>
              <a:gd name="adj" fmla="val 6668"/>
            </a:avLst>
          </a:prstGeom>
          <a:solidFill>
            <a:srgbClr val="F3E7D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Text 6"/>
          <p:cNvSpPr/>
          <p:nvPr/>
        </p:nvSpPr>
        <p:spPr>
          <a:xfrm>
            <a:off x="7462957" y="1263736"/>
            <a:ext cx="145137" cy="2703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100"/>
          </a:p>
        </p:txBody>
      </p:sp>
      <p:sp>
        <p:nvSpPr>
          <p:cNvPr id="9" name="Text 7"/>
          <p:cNvSpPr/>
          <p:nvPr/>
        </p:nvSpPr>
        <p:spPr>
          <a:xfrm>
            <a:off x="10187782" y="1543732"/>
            <a:ext cx="5759529" cy="5631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200"/>
              </a:lnSpc>
              <a:buNone/>
            </a:pP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7893725" y="1255599"/>
            <a:ext cx="2642592" cy="2815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00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Monte Carlo Update Rule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7893725" y="1652079"/>
            <a:ext cx="5759529" cy="7346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50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This is the heart of the Metropolis algorithm. We decide whether to flip the spin based on the energy change and the current temperature. </a:t>
            </a:r>
            <a:endParaRPr lang="en-US" sz="15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FEB0851-0F79-14E3-6D70-5B4FA94C0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681" y="2566241"/>
            <a:ext cx="6117195" cy="102328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823296F-7469-DDE5-4B7A-B642E86AA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5525" y="2400548"/>
            <a:ext cx="5885835" cy="1653221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3C23636C-D595-DA67-8994-4E75E2B1502D}"/>
              </a:ext>
            </a:extLst>
          </p:cNvPr>
          <p:cNvGrpSpPr/>
          <p:nvPr/>
        </p:nvGrpSpPr>
        <p:grpSpPr>
          <a:xfrm>
            <a:off x="713126" y="4053769"/>
            <a:ext cx="6381750" cy="3026064"/>
            <a:chOff x="7310676" y="4552456"/>
            <a:chExt cx="6381750" cy="3026064"/>
          </a:xfrm>
        </p:grpSpPr>
        <p:sp>
          <p:nvSpPr>
            <p:cNvPr id="18" name="Shape 16"/>
            <p:cNvSpPr/>
            <p:nvPr/>
          </p:nvSpPr>
          <p:spPr>
            <a:xfrm>
              <a:off x="7310676" y="4552456"/>
              <a:ext cx="430768" cy="430768"/>
            </a:xfrm>
            <a:prstGeom prst="roundRect">
              <a:avLst>
                <a:gd name="adj" fmla="val 6668"/>
              </a:avLst>
            </a:prstGeom>
            <a:solidFill>
              <a:srgbClr val="F3E7D4"/>
            </a:solidFill>
            <a:ln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17"/>
            <p:cNvSpPr/>
            <p:nvPr/>
          </p:nvSpPr>
          <p:spPr>
            <a:xfrm>
              <a:off x="7452718" y="4632586"/>
              <a:ext cx="146566" cy="270391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2100"/>
                </a:lnSpc>
                <a:buNone/>
              </a:pPr>
              <a:r>
                <a:rPr lang="en-US" sz="2100" dirty="0">
                  <a:solidFill>
                    <a:srgbClr val="3A3630"/>
                  </a:solidFill>
                  <a:latin typeface="Lora" pitchFamily="34" charset="0"/>
                  <a:ea typeface="Lora" pitchFamily="34" charset="-122"/>
                  <a:cs typeface="Lora" pitchFamily="34" charset="-120"/>
                </a:rPr>
                <a:t>3</a:t>
              </a:r>
              <a:endParaRPr lang="en-US" sz="2100" dirty="0"/>
            </a:p>
          </p:txBody>
        </p:sp>
        <p:sp>
          <p:nvSpPr>
            <p:cNvPr id="20" name="Text 18"/>
            <p:cNvSpPr/>
            <p:nvPr/>
          </p:nvSpPr>
          <p:spPr>
            <a:xfrm>
              <a:off x="7916465" y="4606076"/>
              <a:ext cx="2857023" cy="252891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2200"/>
                </a:lnSpc>
                <a:buNone/>
              </a:pPr>
              <a:r>
                <a:rPr lang="en-US" sz="1750" dirty="0">
                  <a:solidFill>
                    <a:srgbClr val="3A3630"/>
                  </a:solidFill>
                  <a:latin typeface="Lora" pitchFamily="34" charset="0"/>
                  <a:ea typeface="Lora" pitchFamily="34" charset="-122"/>
                  <a:cs typeface="Lora" pitchFamily="34" charset="-120"/>
                </a:rPr>
                <a:t>Finite-Size Scaling Analysis</a:t>
              </a:r>
              <a:endParaRPr lang="en-US" sz="1750" dirty="0"/>
            </a:p>
          </p:txBody>
        </p:sp>
        <p:sp>
          <p:nvSpPr>
            <p:cNvPr id="21" name="Text 19"/>
            <p:cNvSpPr/>
            <p:nvPr/>
          </p:nvSpPr>
          <p:spPr>
            <a:xfrm>
              <a:off x="7932897" y="4948935"/>
              <a:ext cx="5759529" cy="122491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2400"/>
                </a:lnSpc>
                <a:buNone/>
              </a:pPr>
              <a:endParaRPr lang="en-US" sz="15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 15">
                  <a:extLst>
                    <a:ext uri="{FF2B5EF4-FFF2-40B4-BE49-F238E27FC236}">
                      <a16:creationId xmlns:a16="http://schemas.microsoft.com/office/drawing/2014/main" id="{216DA66B-00AA-06D7-C6DC-865A3B61DC47}"/>
                    </a:ext>
                  </a:extLst>
                </p:cNvPr>
                <p:cNvSpPr/>
                <p:nvPr/>
              </p:nvSpPr>
              <p:spPr>
                <a:xfrm>
                  <a:off x="7893723" y="4963374"/>
                  <a:ext cx="5759529" cy="2615146"/>
                </a:xfrm>
                <a:prstGeom prst="rect">
                  <a:avLst/>
                </a:prstGeom>
                <a:noFill/>
                <a:ln/>
              </p:spPr>
              <p:txBody>
                <a:bodyPr wrap="square" lIns="0" tIns="0" rIns="0" bIns="0" rtlCol="0" anchor="t"/>
                <a:lstStyle/>
                <a:p>
                  <a:pPr marL="0" indent="0">
                    <a:lnSpc>
                      <a:spcPts val="2400"/>
                    </a:lnSpc>
                    <a:buNone/>
                  </a:pPr>
                  <a:r>
                    <a:rPr lang="en-US" sz="1500" dirty="0">
                      <a:solidFill>
                        <a:srgbClr val="3A3630"/>
                      </a:solidFill>
                      <a:latin typeface="Source Sans Pro" pitchFamily="34" charset="0"/>
                      <a:ea typeface="Source Sans Pro" pitchFamily="34" charset="-122"/>
                      <a:cs typeface="Source Sans Pro" pitchFamily="34" charset="-120"/>
                    </a:rPr>
                    <a:t>This problem bridges the gap between the finite simulation and theoretical predictions for infinite systems, highlighting the impacts of simulation size.</a:t>
                  </a:r>
                </a:p>
                <a:p>
                  <a:pPr marL="285750" indent="-285750">
                    <a:lnSpc>
                      <a:spcPts val="2400"/>
                    </a:lnSpc>
                    <a:buFont typeface="Arial" panose="020B0604020202020204" pitchFamily="34" charset="0"/>
                    <a:buChar char="•"/>
                  </a:pPr>
                  <a:r>
                    <a:rPr lang="en-US" sz="1500" dirty="0">
                      <a:solidFill>
                        <a:srgbClr val="3A3630"/>
                      </a:solidFill>
                      <a:latin typeface="Source Sans Pro" pitchFamily="34" charset="0"/>
                      <a:ea typeface="Source Sans Pro" pitchFamily="34" charset="-122"/>
                      <a:cs typeface="Source Sans Pro" pitchFamily="34" charset="-120"/>
                    </a:rPr>
                    <a:t>The lager the  lattice, the more closely the simulation will mimic theoretical predictions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0" i="1" smtClean="0">
                              <a:solidFill>
                                <a:srgbClr val="3A3630"/>
                              </a:solidFill>
                              <a:latin typeface="Cambria Math" panose="02040503050406030204" pitchFamily="18" charset="0"/>
                              <a:ea typeface="Source Sans Pro" pitchFamily="34" charset="-122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solidFill>
                                <a:srgbClr val="3A3630"/>
                              </a:solidFill>
                              <a:latin typeface="Cambria Math" panose="02040503050406030204" pitchFamily="18" charset="0"/>
                              <a:ea typeface="Source Sans Pro" pitchFamily="34" charset="-122"/>
                            </a:rPr>
                            <m:t>𝑇</m:t>
                          </m:r>
                        </m:e>
                        <m:sub>
                          <m:r>
                            <a:rPr lang="en-US" sz="1500" b="0" i="1" smtClean="0">
                              <a:solidFill>
                                <a:srgbClr val="3A3630"/>
                              </a:solidFill>
                              <a:latin typeface="Cambria Math" panose="02040503050406030204" pitchFamily="18" charset="0"/>
                              <a:ea typeface="Source Sans Pro" pitchFamily="34" charset="-122"/>
                            </a:rPr>
                            <m:t>𝑐</m:t>
                          </m:r>
                        </m:sub>
                      </m:sSub>
                    </m:oMath>
                  </a14:m>
                  <a:r>
                    <a:rPr lang="en-US" sz="1500" dirty="0">
                      <a:solidFill>
                        <a:srgbClr val="3A3630"/>
                      </a:solidFill>
                      <a:latin typeface="Source Sans Pro" pitchFamily="34" charset="0"/>
                      <a:ea typeface="Source Sans Pro" pitchFamily="34" charset="-122"/>
                      <a:cs typeface="Source Sans Pro" pitchFamily="34" charset="-120"/>
                    </a:rPr>
                    <a:t>. However, the simulation will be more computationally expensive. </a:t>
                  </a:r>
                </a:p>
                <a:p>
                  <a:pPr marL="285750" indent="-285750">
                    <a:lnSpc>
                      <a:spcPts val="2400"/>
                    </a:lnSpc>
                    <a:buFont typeface="Arial" panose="020B0604020202020204" pitchFamily="34" charset="0"/>
                    <a:buChar char="•"/>
                  </a:pPr>
                  <a:r>
                    <a:rPr lang="en-US" sz="1500" dirty="0">
                      <a:solidFill>
                        <a:srgbClr val="3A3630"/>
                      </a:solidFill>
                      <a:latin typeface="Source Sans Pro" pitchFamily="34" charset="0"/>
                      <a:ea typeface="Source Sans Pro" pitchFamily="34" charset="-122"/>
                      <a:cs typeface="Source Sans Pro" pitchFamily="34" charset="-120"/>
                    </a:rPr>
                    <a:t>Typically, one would want to find a good trade-off between accuracy and speed. </a:t>
                  </a:r>
                </a:p>
                <a:p>
                  <a:pPr marL="285750" indent="-285750">
                    <a:lnSpc>
                      <a:spcPts val="2400"/>
                    </a:lnSpc>
                    <a:buFont typeface="Arial" panose="020B0604020202020204" pitchFamily="34" charset="0"/>
                    <a:buChar char="•"/>
                  </a:pPr>
                  <a:r>
                    <a:rPr lang="en-US" sz="1500" dirty="0">
                      <a:solidFill>
                        <a:srgbClr val="3A3630"/>
                      </a:solidFill>
                      <a:latin typeface="Source Sans Pro" pitchFamily="34" charset="0"/>
                      <a:ea typeface="Source Sans Pro" pitchFamily="34" charset="-122"/>
                      <a:cs typeface="Source Sans Pro" pitchFamily="34" charset="-120"/>
                    </a:rPr>
                    <a:t>Using periodic boundaries helps to mitigate the effects of this problem, but as we will see in the results, there is still an impact on the apparent critical temperature</a:t>
                  </a:r>
                  <a:endParaRPr lang="en-US" sz="1500" dirty="0"/>
                </a:p>
              </p:txBody>
            </p:sp>
          </mc:Choice>
          <mc:Fallback xmlns="">
            <p:sp>
              <p:nvSpPr>
                <p:cNvPr id="26" name="Text 15">
                  <a:extLst>
                    <a:ext uri="{FF2B5EF4-FFF2-40B4-BE49-F238E27FC236}">
                      <a16:creationId xmlns:a16="http://schemas.microsoft.com/office/drawing/2014/main" id="{216DA66B-00AA-06D7-C6DC-865A3B61DC4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3723" y="4963374"/>
                  <a:ext cx="5759529" cy="2615146"/>
                </a:xfrm>
                <a:prstGeom prst="rect">
                  <a:avLst/>
                </a:prstGeom>
                <a:blipFill>
                  <a:blip r:embed="rId5"/>
                  <a:stretch>
                    <a:fillRect l="-2013" r="-2225" b="-31702"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D9FDFC5-5D5A-5858-7BB4-50F582DFFE4C}"/>
              </a:ext>
            </a:extLst>
          </p:cNvPr>
          <p:cNvGrpSpPr/>
          <p:nvPr/>
        </p:nvGrpSpPr>
        <p:grpSpPr>
          <a:xfrm>
            <a:off x="7332722" y="4484537"/>
            <a:ext cx="6330314" cy="1349454"/>
            <a:chOff x="622340" y="5681206"/>
            <a:chExt cx="6330314" cy="1349454"/>
          </a:xfrm>
        </p:grpSpPr>
        <p:sp>
          <p:nvSpPr>
            <p:cNvPr id="14" name="Shape 12"/>
            <p:cNvSpPr/>
            <p:nvPr/>
          </p:nvSpPr>
          <p:spPr>
            <a:xfrm>
              <a:off x="622340" y="5681206"/>
              <a:ext cx="430768" cy="430768"/>
            </a:xfrm>
            <a:prstGeom prst="roundRect">
              <a:avLst>
                <a:gd name="adj" fmla="val 6668"/>
              </a:avLst>
            </a:prstGeom>
            <a:solidFill>
              <a:srgbClr val="F3E7D4"/>
            </a:solidFill>
            <a:ln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 13"/>
            <p:cNvSpPr/>
            <p:nvPr/>
          </p:nvSpPr>
          <p:spPr>
            <a:xfrm>
              <a:off x="762357" y="5761336"/>
              <a:ext cx="150614" cy="270391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2100"/>
                </a:lnSpc>
                <a:buNone/>
              </a:pPr>
              <a:r>
                <a:rPr lang="en-US" sz="2100" dirty="0">
                  <a:solidFill>
                    <a:srgbClr val="3A3630"/>
                  </a:solidFill>
                  <a:latin typeface="Lora" pitchFamily="34" charset="0"/>
                </a:rPr>
                <a:t>4</a:t>
              </a:r>
              <a:endParaRPr lang="en-US" sz="2100" dirty="0"/>
            </a:p>
          </p:txBody>
        </p:sp>
        <p:sp>
          <p:nvSpPr>
            <p:cNvPr id="27" name="Text 18">
              <a:extLst>
                <a:ext uri="{FF2B5EF4-FFF2-40B4-BE49-F238E27FC236}">
                  <a16:creationId xmlns:a16="http://schemas.microsoft.com/office/drawing/2014/main" id="{20C6A6B6-9960-8496-2116-B019609C82C2}"/>
                </a:ext>
              </a:extLst>
            </p:cNvPr>
            <p:cNvSpPr/>
            <p:nvPr/>
          </p:nvSpPr>
          <p:spPr>
            <a:xfrm>
              <a:off x="1193125" y="5706762"/>
              <a:ext cx="2857023" cy="252891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2200"/>
                </a:lnSpc>
                <a:buNone/>
              </a:pPr>
              <a:r>
                <a:rPr lang="en-US" sz="1750" dirty="0">
                  <a:solidFill>
                    <a:srgbClr val="3A3630"/>
                  </a:solidFill>
                  <a:latin typeface="Lora" pitchFamily="34" charset="0"/>
                  <a:ea typeface="Lora" pitchFamily="34" charset="-122"/>
                  <a:cs typeface="Lora" pitchFamily="34" charset="-120"/>
                </a:rPr>
                <a:t>Testing</a:t>
              </a:r>
              <a:endParaRPr lang="en-US" sz="175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4">
                  <a:extLst>
                    <a:ext uri="{FF2B5EF4-FFF2-40B4-BE49-F238E27FC236}">
                      <a16:creationId xmlns:a16="http://schemas.microsoft.com/office/drawing/2014/main" id="{A74BB922-31E2-253D-47C3-9E5159C52F55}"/>
                    </a:ext>
                  </a:extLst>
                </p:cNvPr>
                <p:cNvSpPr/>
                <p:nvPr/>
              </p:nvSpPr>
              <p:spPr>
                <a:xfrm>
                  <a:off x="1193125" y="6111974"/>
                  <a:ext cx="5759529" cy="918686"/>
                </a:xfrm>
                <a:prstGeom prst="rect">
                  <a:avLst/>
                </a:prstGeom>
                <a:noFill/>
                <a:ln/>
              </p:spPr>
              <p:txBody>
                <a:bodyPr wrap="square" lIns="0" tIns="0" rIns="0" bIns="0" rtlCol="0" anchor="t"/>
                <a:lstStyle/>
                <a:p>
                  <a:pPr marL="0" indent="0">
                    <a:lnSpc>
                      <a:spcPts val="2400"/>
                    </a:lnSpc>
                    <a:buNone/>
                  </a:pPr>
                  <a:r>
                    <a:rPr lang="en-US" sz="1500" dirty="0">
                      <a:solidFill>
                        <a:srgbClr val="3A3630"/>
                      </a:solidFill>
                      <a:latin typeface="Source Sans Pro" pitchFamily="34" charset="0"/>
                      <a:ea typeface="Source Sans Pro" pitchFamily="34" charset="-122"/>
                    </a:rPr>
                    <a:t>Based on the resulting graph,  we know if the simulation is performing as expected if:</a:t>
                  </a:r>
                </a:p>
                <a:p>
                  <a:pPr marL="285750" indent="-285750">
                    <a:lnSpc>
                      <a:spcPts val="2400"/>
                    </a:lnSpc>
                    <a:buFont typeface="Arial" panose="020B0604020202020204" pitchFamily="34" charset="0"/>
                    <a:buChar char="•"/>
                  </a:pPr>
                  <a:r>
                    <a:rPr lang="en-US" sz="1500" dirty="0">
                      <a:solidFill>
                        <a:srgbClr val="3A3630"/>
                      </a:solidFill>
                      <a:latin typeface="Source Sans Pro" pitchFamily="34" charset="0"/>
                      <a:ea typeface="Source Sans Pro" pitchFamily="34" charset="-122"/>
                    </a:rPr>
                    <a:t>Magnetization is  </a:t>
                  </a:r>
                  <a14:m>
                    <m:oMath xmlns:m="http://schemas.openxmlformats.org/officeDocument/2006/math">
                      <m:r>
                        <a:rPr lang="en-US" sz="1500" i="1" smtClean="0">
                          <a:solidFill>
                            <a:srgbClr val="3A363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1500" b="0" i="1" smtClean="0">
                          <a:solidFill>
                            <a:srgbClr val="3A363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sz="1500" dirty="0">
                      <a:solidFill>
                        <a:srgbClr val="3A3630"/>
                      </a:solidFill>
                      <a:latin typeface="Source Sans Pro" pitchFamily="34" charset="0"/>
                      <a:ea typeface="Source Sans Pro" pitchFamily="34" charset="-122"/>
                    </a:rPr>
                    <a:t>  when </a:t>
                  </a:r>
                  <a14:m>
                    <m:oMath xmlns:m="http://schemas.openxmlformats.org/officeDocument/2006/math">
                      <m:r>
                        <a:rPr lang="en-US" sz="1500" b="0" i="1" smtClean="0">
                          <a:solidFill>
                            <a:srgbClr val="3A3630"/>
                          </a:solidFill>
                          <a:latin typeface="Cambria Math" panose="02040503050406030204" pitchFamily="18" charset="0"/>
                          <a:ea typeface="Source Sans Pro" pitchFamily="34" charset="-122"/>
                        </a:rPr>
                        <m:t>𝑇</m:t>
                      </m:r>
                      <m:r>
                        <a:rPr lang="en-US" sz="1500" b="0" i="1" smtClean="0">
                          <a:solidFill>
                            <a:srgbClr val="3A3630"/>
                          </a:solidFill>
                          <a:latin typeface="Cambria Math" panose="02040503050406030204" pitchFamily="18" charset="0"/>
                          <a:ea typeface="Source Sans Pro" pitchFamily="34" charset="-122"/>
                        </a:rPr>
                        <m:t>&lt;</m:t>
                      </m:r>
                      <m:sSub>
                        <m:sSubPr>
                          <m:ctrlPr>
                            <a:rPr lang="en-US" sz="1500" b="0" i="1" smtClean="0">
                              <a:solidFill>
                                <a:srgbClr val="3A3630"/>
                              </a:solidFill>
                              <a:latin typeface="Cambria Math" panose="02040503050406030204" pitchFamily="18" charset="0"/>
                              <a:ea typeface="Source Sans Pro" pitchFamily="34" charset="-122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solidFill>
                                <a:srgbClr val="3A3630"/>
                              </a:solidFill>
                              <a:latin typeface="Cambria Math" panose="02040503050406030204" pitchFamily="18" charset="0"/>
                              <a:ea typeface="Source Sans Pro" pitchFamily="34" charset="-122"/>
                            </a:rPr>
                            <m:t>𝑇</m:t>
                          </m:r>
                        </m:e>
                        <m:sub>
                          <m:r>
                            <a:rPr lang="en-US" sz="1500" b="0" i="1" smtClean="0">
                              <a:solidFill>
                                <a:srgbClr val="3A3630"/>
                              </a:solidFill>
                              <a:latin typeface="Cambria Math" panose="02040503050406030204" pitchFamily="18" charset="0"/>
                              <a:ea typeface="Source Sans Pro" pitchFamily="34" charset="-122"/>
                            </a:rPr>
                            <m:t>𝑐</m:t>
                          </m:r>
                        </m:sub>
                      </m:sSub>
                    </m:oMath>
                  </a14:m>
                  <a:endParaRPr lang="en-US" sz="1500" dirty="0"/>
                </a:p>
                <a:p>
                  <a:pPr marL="285750" indent="-285750">
                    <a:lnSpc>
                      <a:spcPts val="2400"/>
                    </a:lnSpc>
                    <a:buFont typeface="Arial" panose="020B0604020202020204" pitchFamily="34" charset="0"/>
                    <a:buChar char="•"/>
                  </a:pPr>
                  <a:r>
                    <a:rPr lang="en-US" sz="1500" dirty="0"/>
                    <a:t>Magnetization  is  </a:t>
                  </a:r>
                  <a14:m>
                    <m:oMath xmlns:m="http://schemas.openxmlformats.org/officeDocument/2006/math">
                      <m:r>
                        <a:rPr lang="en-US" sz="1500" i="1" smtClean="0">
                          <a:solidFill>
                            <a:srgbClr val="3A363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1500" b="0" i="1" smtClean="0">
                          <a:solidFill>
                            <a:srgbClr val="3A363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en-US" sz="1500" dirty="0">
                      <a:solidFill>
                        <a:srgbClr val="3A3630"/>
                      </a:solidFill>
                      <a:latin typeface="Source Sans Pro" pitchFamily="34" charset="0"/>
                      <a:ea typeface="Source Sans Pro" pitchFamily="34" charset="-122"/>
                    </a:rPr>
                    <a:t>  when </a:t>
                  </a:r>
                  <a14:m>
                    <m:oMath xmlns:m="http://schemas.openxmlformats.org/officeDocument/2006/math">
                      <m:r>
                        <a:rPr lang="en-US" sz="1500" b="0" i="1" smtClean="0">
                          <a:solidFill>
                            <a:srgbClr val="3A3630"/>
                          </a:solidFill>
                          <a:latin typeface="Cambria Math" panose="02040503050406030204" pitchFamily="18" charset="0"/>
                          <a:ea typeface="Source Sans Pro" pitchFamily="34" charset="-122"/>
                        </a:rPr>
                        <m:t>𝑇</m:t>
                      </m:r>
                      <m:r>
                        <a:rPr lang="en-US" sz="1500" b="0" i="1" smtClean="0">
                          <a:solidFill>
                            <a:srgbClr val="3A3630"/>
                          </a:solidFill>
                          <a:latin typeface="Cambria Math" panose="02040503050406030204" pitchFamily="18" charset="0"/>
                          <a:ea typeface="Source Sans Pro" pitchFamily="34" charset="-122"/>
                        </a:rPr>
                        <m:t>&gt;</m:t>
                      </m:r>
                      <m:sSub>
                        <m:sSubPr>
                          <m:ctrlPr>
                            <a:rPr lang="en-US" sz="1500" b="0" i="1" smtClean="0">
                              <a:solidFill>
                                <a:srgbClr val="3A3630"/>
                              </a:solidFill>
                              <a:latin typeface="Cambria Math" panose="02040503050406030204" pitchFamily="18" charset="0"/>
                              <a:ea typeface="Source Sans Pro" pitchFamily="34" charset="-122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solidFill>
                                <a:srgbClr val="3A3630"/>
                              </a:solidFill>
                              <a:latin typeface="Cambria Math" panose="02040503050406030204" pitchFamily="18" charset="0"/>
                              <a:ea typeface="Source Sans Pro" pitchFamily="34" charset="-122"/>
                            </a:rPr>
                            <m:t>𝑇</m:t>
                          </m:r>
                        </m:e>
                        <m:sub>
                          <m:r>
                            <a:rPr lang="en-US" sz="1500" b="0" i="1" smtClean="0">
                              <a:solidFill>
                                <a:srgbClr val="3A3630"/>
                              </a:solidFill>
                              <a:latin typeface="Cambria Math" panose="02040503050406030204" pitchFamily="18" charset="0"/>
                              <a:ea typeface="Source Sans Pro" pitchFamily="34" charset="-122"/>
                            </a:rPr>
                            <m:t>𝑐</m:t>
                          </m:r>
                        </m:sub>
                      </m:sSub>
                    </m:oMath>
                  </a14:m>
                  <a:endParaRPr lang="en-US" sz="1500" b="0" dirty="0">
                    <a:solidFill>
                      <a:srgbClr val="3A3630"/>
                    </a:solidFill>
                    <a:latin typeface="Source Sans Pro" pitchFamily="34" charset="0"/>
                    <a:ea typeface="Source Sans Pro" pitchFamily="34" charset="-122"/>
                  </a:endParaRPr>
                </a:p>
                <a:p>
                  <a:pPr marL="285750" indent="-285750">
                    <a:lnSpc>
                      <a:spcPts val="2400"/>
                    </a:lnSpc>
                    <a:buFont typeface="Arial" panose="020B0604020202020204" pitchFamily="34" charset="0"/>
                    <a:buChar char="•"/>
                  </a:pPr>
                  <a:r>
                    <a:rPr lang="en-US" sz="1500" dirty="0"/>
                    <a:t>Magnetization transitions from 1 to 0 around the known Onsager’s</a:t>
                  </a:r>
                </a:p>
              </p:txBody>
            </p:sp>
          </mc:Choice>
          <mc:Fallback xmlns="">
            <p:sp>
              <p:nvSpPr>
                <p:cNvPr id="28" name="Text 4">
                  <a:extLst>
                    <a:ext uri="{FF2B5EF4-FFF2-40B4-BE49-F238E27FC236}">
                      <a16:creationId xmlns:a16="http://schemas.microsoft.com/office/drawing/2014/main" id="{A74BB922-31E2-253D-47C3-9E5159C52F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125" y="6111974"/>
                  <a:ext cx="5759529" cy="918686"/>
                </a:xfrm>
                <a:prstGeom prst="rect">
                  <a:avLst/>
                </a:prstGeom>
                <a:blipFill>
                  <a:blip r:embed="rId6"/>
                  <a:stretch>
                    <a:fillRect l="-2013" b="-75497"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52416" y="366712"/>
            <a:ext cx="8494752" cy="6687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250"/>
              </a:lnSpc>
              <a:buNone/>
            </a:pP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Results - Observing Phase Transitions</a:t>
            </a:r>
            <a:endParaRPr lang="en-US" sz="4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52416" y="366712"/>
            <a:ext cx="8494752" cy="6687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250"/>
              </a:lnSpc>
              <a:buNone/>
            </a:pP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Results - Observing Phase Transitions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52344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7caa7ed-6178-4848-9a57-81b4d74e6ccb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FAC34B78257A43ADAED527A35D6FA6" ma:contentTypeVersion="17" ma:contentTypeDescription="Create a new document." ma:contentTypeScope="" ma:versionID="00d6e471dfcd15ed758a936cb66f757a">
  <xsd:schema xmlns:xsd="http://www.w3.org/2001/XMLSchema" xmlns:xs="http://www.w3.org/2001/XMLSchema" xmlns:p="http://schemas.microsoft.com/office/2006/metadata/properties" xmlns:ns3="97caa7ed-6178-4848-9a57-81b4d74e6ccb" xmlns:ns4="2260a6df-0ef2-4c32-a4d5-e2e8735beb06" targetNamespace="http://schemas.microsoft.com/office/2006/metadata/properties" ma:root="true" ma:fieldsID="6c89a78275553c22b757ce32b5138233" ns3:_="" ns4:_="">
    <xsd:import namespace="97caa7ed-6178-4848-9a57-81b4d74e6ccb"/>
    <xsd:import namespace="2260a6df-0ef2-4c32-a4d5-e2e8735beb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ObjectDetectorVersions" minOccurs="0"/>
                <xsd:element ref="ns3:MediaServiceSearchProperties" minOccurs="0"/>
                <xsd:element ref="ns3:MediaServiceBillingMetadata" minOccurs="0"/>
                <xsd:element ref="ns3:MediaServiceSystemTag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caa7ed-6178-4848-9a57-81b4d74e6c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BillingMetadata" ma:index="22" nillable="true" ma:displayName="MediaServiceBillingMetadata" ma:hidden="true" ma:internalName="MediaServiceBillingMetadata" ma:readOnly="true">
      <xsd:simpleType>
        <xsd:restriction base="dms:Note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  <xsd:element name="MediaLengthInSeconds" ma:index="2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60a6df-0ef2-4c32-a4d5-e2e8735beb0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D940377-A379-4122-8B25-890F4D42B7E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1FF791-8F57-465C-93B5-402ECFE529E1}">
  <ds:schemaRefs>
    <ds:schemaRef ds:uri="97caa7ed-6178-4848-9a57-81b4d74e6ccb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2260a6df-0ef2-4c32-a4d5-e2e8735beb06"/>
    <ds:schemaRef ds:uri="http://schemas.openxmlformats.org/package/2006/metadata/core-properties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5962F781-C497-4C0C-B0D8-C1FC7D09A9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7caa7ed-6178-4848-9a57-81b4d74e6ccb"/>
    <ds:schemaRef ds:uri="2260a6df-0ef2-4c32-a4d5-e2e8735beb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a8eec281-aaa3-4dae-ac9b-9a398b9215e7}" enabled="0" method="" siteId="{a8eec281-aaa3-4dae-ac9b-9a398b9215e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1030</Words>
  <Application>Microsoft Office PowerPoint</Application>
  <PresentationFormat>Custom</PresentationFormat>
  <Paragraphs>91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Source Sans Pro Bold</vt:lpstr>
      <vt:lpstr>Arial</vt:lpstr>
      <vt:lpstr>Lora</vt:lpstr>
      <vt:lpstr>Cambria Math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Isabelle Byrne</cp:lastModifiedBy>
  <cp:revision>6</cp:revision>
  <dcterms:created xsi:type="dcterms:W3CDTF">2025-02-23T19:00:25Z</dcterms:created>
  <dcterms:modified xsi:type="dcterms:W3CDTF">2025-02-26T00:58:42Z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0x010100EEFAC34B78257A43ADAED527A35D6FA6</vt:lpwstr>
  </property>
</Properties>
</file>