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8800425" cy="35999738"/>
  <p:notesSz cx="6858000" cy="9144000"/>
  <p:defaultTextStyle>
    <a:defPPr>
      <a:defRPr lang="en-US"/>
    </a:defPPr>
    <a:lvl1pPr marL="0" algn="l" defTabSz="2961086" rtl="0" eaLnBrk="1" latinLnBrk="0" hangingPunct="1">
      <a:defRPr sz="5892" kern="1200">
        <a:solidFill>
          <a:schemeClr val="tx1"/>
        </a:solidFill>
        <a:latin typeface="+mn-lt"/>
        <a:ea typeface="+mn-ea"/>
        <a:cs typeface="+mn-cs"/>
      </a:defRPr>
    </a:lvl1pPr>
    <a:lvl2pPr marL="1480542" algn="l" defTabSz="2961086" rtl="0" eaLnBrk="1" latinLnBrk="0" hangingPunct="1">
      <a:defRPr sz="5892" kern="1200">
        <a:solidFill>
          <a:schemeClr val="tx1"/>
        </a:solidFill>
        <a:latin typeface="+mn-lt"/>
        <a:ea typeface="+mn-ea"/>
        <a:cs typeface="+mn-cs"/>
      </a:defRPr>
    </a:lvl2pPr>
    <a:lvl3pPr marL="2961086" algn="l" defTabSz="2961086" rtl="0" eaLnBrk="1" latinLnBrk="0" hangingPunct="1">
      <a:defRPr sz="5892" kern="1200">
        <a:solidFill>
          <a:schemeClr val="tx1"/>
        </a:solidFill>
        <a:latin typeface="+mn-lt"/>
        <a:ea typeface="+mn-ea"/>
        <a:cs typeface="+mn-cs"/>
      </a:defRPr>
    </a:lvl3pPr>
    <a:lvl4pPr marL="4441630" algn="l" defTabSz="2961086" rtl="0" eaLnBrk="1" latinLnBrk="0" hangingPunct="1">
      <a:defRPr sz="5892" kern="1200">
        <a:solidFill>
          <a:schemeClr val="tx1"/>
        </a:solidFill>
        <a:latin typeface="+mn-lt"/>
        <a:ea typeface="+mn-ea"/>
        <a:cs typeface="+mn-cs"/>
      </a:defRPr>
    </a:lvl4pPr>
    <a:lvl5pPr marL="5922174" algn="l" defTabSz="2961086" rtl="0" eaLnBrk="1" latinLnBrk="0" hangingPunct="1">
      <a:defRPr sz="5892" kern="1200">
        <a:solidFill>
          <a:schemeClr val="tx1"/>
        </a:solidFill>
        <a:latin typeface="+mn-lt"/>
        <a:ea typeface="+mn-ea"/>
        <a:cs typeface="+mn-cs"/>
      </a:defRPr>
    </a:lvl5pPr>
    <a:lvl6pPr marL="7402717" algn="l" defTabSz="2961086" rtl="0" eaLnBrk="1" latinLnBrk="0" hangingPunct="1">
      <a:defRPr sz="5892" kern="1200">
        <a:solidFill>
          <a:schemeClr val="tx1"/>
        </a:solidFill>
        <a:latin typeface="+mn-lt"/>
        <a:ea typeface="+mn-ea"/>
        <a:cs typeface="+mn-cs"/>
      </a:defRPr>
    </a:lvl6pPr>
    <a:lvl7pPr marL="8883259" algn="l" defTabSz="2961086" rtl="0" eaLnBrk="1" latinLnBrk="0" hangingPunct="1">
      <a:defRPr sz="5892" kern="1200">
        <a:solidFill>
          <a:schemeClr val="tx1"/>
        </a:solidFill>
        <a:latin typeface="+mn-lt"/>
        <a:ea typeface="+mn-ea"/>
        <a:cs typeface="+mn-cs"/>
      </a:defRPr>
    </a:lvl7pPr>
    <a:lvl8pPr marL="10363802" algn="l" defTabSz="2961086" rtl="0" eaLnBrk="1" latinLnBrk="0" hangingPunct="1">
      <a:defRPr sz="5892" kern="1200">
        <a:solidFill>
          <a:schemeClr val="tx1"/>
        </a:solidFill>
        <a:latin typeface="+mn-lt"/>
        <a:ea typeface="+mn-ea"/>
        <a:cs typeface="+mn-cs"/>
      </a:defRPr>
    </a:lvl8pPr>
    <a:lvl9pPr marL="11844345" algn="l" defTabSz="2961086" rtl="0" eaLnBrk="1" latinLnBrk="0" hangingPunct="1">
      <a:defRPr sz="58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39" userDrawn="1">
          <p15:clr>
            <a:srgbClr val="A4A3A4"/>
          </p15:clr>
        </p15:guide>
        <p15:guide id="2" pos="90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40000"/>
    <a:srgbClr val="C3260C"/>
    <a:srgbClr val="FFFFFF"/>
    <a:srgbClr val="618197"/>
    <a:srgbClr val="96969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007" autoAdjust="0"/>
  </p:normalViewPr>
  <p:slideViewPr>
    <p:cSldViewPr>
      <p:cViewPr varScale="1">
        <p:scale>
          <a:sx n="22" d="100"/>
          <a:sy n="22" d="100"/>
        </p:scale>
        <p:origin x="2814" y="126"/>
      </p:cViewPr>
      <p:guideLst>
        <p:guide orient="horz" pos="11339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Placeholder 6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754" y="-288791"/>
            <a:ext cx="18762755" cy="3762993"/>
          </a:xfrm>
        </p:spPr>
        <p:txBody>
          <a:bodyPr/>
          <a:lstStyle>
            <a:lvl1pPr marL="0" indent="0" algn="l">
              <a:buNone/>
              <a:defRPr sz="9868"/>
            </a:lvl1pPr>
            <a:lvl5pPr>
              <a:defRPr/>
            </a:lvl5pPr>
          </a:lstStyle>
          <a:p>
            <a:pPr algn="r"/>
            <a:r>
              <a:rPr lang="en-US" sz="6777" b="1" i="1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This is a Scientific Poster Template created by </a:t>
            </a:r>
            <a:r>
              <a:rPr lang="en-US" sz="6777" b="1" i="1" dirty="0" err="1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Graphicsland</a:t>
            </a:r>
            <a:r>
              <a:rPr lang="en-US" sz="6777" b="1" i="1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 &amp; </a:t>
            </a:r>
            <a:br>
              <a:rPr lang="en-US" sz="6777" b="1" i="1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</a:br>
            <a:r>
              <a:rPr lang="en-US" sz="6777" b="1" i="1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MakeSigns.com  - Your poster title would go on these lines</a:t>
            </a:r>
          </a:p>
          <a:p>
            <a:pPr lvl="0"/>
            <a:endParaRPr lang="en-US" dirty="0"/>
          </a:p>
        </p:txBody>
      </p:sp>
      <p:sp>
        <p:nvSpPr>
          <p:cNvPr id="64" name="Text Placeholder 6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2659" y="3124981"/>
            <a:ext cx="20575723" cy="2994769"/>
          </a:xfrm>
        </p:spPr>
        <p:txBody>
          <a:bodyPr/>
          <a:lstStyle>
            <a:lvl1pPr marL="0" indent="0" algn="l">
              <a:buNone/>
              <a:defRPr sz="9868"/>
            </a:lvl1pPr>
          </a:lstStyle>
          <a:p>
            <a:pPr algn="r"/>
            <a:r>
              <a:rPr lang="en-US" sz="3567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Author Name, RN</a:t>
            </a:r>
            <a:r>
              <a:rPr lang="en-US" sz="3567" baseline="30000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1</a:t>
            </a:r>
            <a:r>
              <a:rPr lang="en-US" sz="3567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; Author Name, Ph.D</a:t>
            </a:r>
            <a:r>
              <a:rPr lang="en-US" sz="3567" baseline="30000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2</a:t>
            </a:r>
            <a:r>
              <a:rPr lang="en-US" sz="3567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, Author Name, RN</a:t>
            </a:r>
            <a:r>
              <a:rPr lang="en-US" sz="3567" baseline="30000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2,3</a:t>
            </a:r>
            <a:r>
              <a:rPr lang="en-US" sz="3567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; Author Name, Ph.D</a:t>
            </a:r>
            <a:r>
              <a:rPr lang="en-US" sz="3567" baseline="30000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1,4</a:t>
            </a:r>
            <a:r>
              <a:rPr lang="en-US" sz="3567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 </a:t>
            </a:r>
            <a:br>
              <a:rPr lang="en-US" sz="3567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</a:br>
            <a:r>
              <a:rPr lang="en-US" sz="3567" baseline="30000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1</a:t>
            </a:r>
            <a:r>
              <a:rPr lang="en-US" sz="3567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Name of University, City, State; </a:t>
            </a:r>
            <a:r>
              <a:rPr lang="en-US" sz="3567" baseline="30000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2</a:t>
            </a:r>
            <a:r>
              <a:rPr lang="en-US" sz="3567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Name of University, City, State; </a:t>
            </a:r>
            <a:r>
              <a:rPr lang="en-US" sz="3567" baseline="30000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3</a:t>
            </a:r>
            <a:r>
              <a:rPr lang="en-US" sz="3567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Name of University, City, State; </a:t>
            </a:r>
            <a:r>
              <a:rPr lang="en-US" sz="3567" baseline="30000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4</a:t>
            </a:r>
            <a:r>
              <a:rPr lang="en-US" sz="3567" dirty="0" smtClean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Name of University, City, State;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0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D83B-9652-4AB2-B7A6-4274F2D3DEE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67EC-ED21-461C-A77E-FEA5E489A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115744" y="4616639"/>
            <a:ext cx="15550230" cy="982909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5052" y="4616639"/>
            <a:ext cx="46180682" cy="982909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D83B-9652-4AB2-B7A6-4274F2D3DEE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67EC-ED21-461C-A77E-FEA5E489A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3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D83B-9652-4AB2-B7A6-4274F2D3DEE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67EC-ED21-461C-A77E-FEA5E489A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8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584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5058" y="26883140"/>
            <a:ext cx="30865455" cy="76024450"/>
          </a:xfrm>
        </p:spPr>
        <p:txBody>
          <a:bodyPr/>
          <a:lstStyle>
            <a:lvl1pPr>
              <a:defRPr sz="8679"/>
            </a:lvl1pPr>
            <a:lvl2pPr>
              <a:defRPr sz="7371"/>
            </a:lvl2pPr>
            <a:lvl3pPr>
              <a:defRPr sz="6182"/>
            </a:lvl3pPr>
            <a:lvl4pPr>
              <a:defRPr sz="5588"/>
            </a:lvl4pPr>
            <a:lvl5pPr>
              <a:defRPr sz="5588"/>
            </a:lvl5pPr>
            <a:lvl6pPr>
              <a:defRPr sz="5588"/>
            </a:lvl6pPr>
            <a:lvl7pPr>
              <a:defRPr sz="5588"/>
            </a:lvl7pPr>
            <a:lvl8pPr>
              <a:defRPr sz="5588"/>
            </a:lvl8pPr>
            <a:lvl9pPr>
              <a:defRPr sz="558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00516" y="26883140"/>
            <a:ext cx="30865458" cy="76024450"/>
          </a:xfrm>
        </p:spPr>
        <p:txBody>
          <a:bodyPr/>
          <a:lstStyle>
            <a:lvl1pPr>
              <a:defRPr sz="8679"/>
            </a:lvl1pPr>
            <a:lvl2pPr>
              <a:defRPr sz="7371"/>
            </a:lvl2pPr>
            <a:lvl3pPr>
              <a:defRPr sz="6182"/>
            </a:lvl3pPr>
            <a:lvl4pPr>
              <a:defRPr sz="5588"/>
            </a:lvl4pPr>
            <a:lvl5pPr>
              <a:defRPr sz="5588"/>
            </a:lvl5pPr>
            <a:lvl6pPr>
              <a:defRPr sz="5588"/>
            </a:lvl6pPr>
            <a:lvl7pPr>
              <a:defRPr sz="5588"/>
            </a:lvl7pPr>
            <a:lvl8pPr>
              <a:defRPr sz="5588"/>
            </a:lvl8pPr>
            <a:lvl9pPr>
              <a:defRPr sz="558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D83B-9652-4AB2-B7A6-4274F2D3DEE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67EC-ED21-461C-A77E-FEA5E489A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5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021" y="1441663"/>
            <a:ext cx="25920383" cy="599995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24" y="8058280"/>
            <a:ext cx="12725190" cy="3358306"/>
          </a:xfrm>
        </p:spPr>
        <p:txBody>
          <a:bodyPr anchor="b"/>
          <a:lstStyle>
            <a:lvl1pPr marL="0" indent="0">
              <a:buNone/>
              <a:defRPr sz="7371" b="1"/>
            </a:lvl1pPr>
            <a:lvl2pPr marL="1403867" indent="0">
              <a:buNone/>
              <a:defRPr sz="6182" b="1"/>
            </a:lvl2pPr>
            <a:lvl3pPr marL="2807736" indent="0">
              <a:buNone/>
              <a:defRPr sz="5588" b="1"/>
            </a:lvl3pPr>
            <a:lvl4pPr marL="4211606" indent="0">
              <a:buNone/>
              <a:defRPr sz="4993" b="1"/>
            </a:lvl4pPr>
            <a:lvl5pPr marL="5615474" indent="0">
              <a:buNone/>
              <a:defRPr sz="4993" b="1"/>
            </a:lvl5pPr>
            <a:lvl6pPr marL="7019342" indent="0">
              <a:buNone/>
              <a:defRPr sz="4993" b="1"/>
            </a:lvl6pPr>
            <a:lvl7pPr marL="8423211" indent="0">
              <a:buNone/>
              <a:defRPr sz="4993" b="1"/>
            </a:lvl7pPr>
            <a:lvl8pPr marL="9827079" indent="0">
              <a:buNone/>
              <a:defRPr sz="4993" b="1"/>
            </a:lvl8pPr>
            <a:lvl9pPr marL="11230946" indent="0">
              <a:buNone/>
              <a:defRPr sz="499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024" y="11416585"/>
            <a:ext cx="12725190" cy="20741518"/>
          </a:xfrm>
        </p:spPr>
        <p:txBody>
          <a:bodyPr/>
          <a:lstStyle>
            <a:lvl1pPr>
              <a:defRPr sz="7371"/>
            </a:lvl1pPr>
            <a:lvl2pPr>
              <a:defRPr sz="6182"/>
            </a:lvl2pPr>
            <a:lvl3pPr>
              <a:defRPr sz="5588"/>
            </a:lvl3pPr>
            <a:lvl4pPr>
              <a:defRPr sz="4993"/>
            </a:lvl4pPr>
            <a:lvl5pPr>
              <a:defRPr sz="4993"/>
            </a:lvl5pPr>
            <a:lvl6pPr>
              <a:defRPr sz="4993"/>
            </a:lvl6pPr>
            <a:lvl7pPr>
              <a:defRPr sz="4993"/>
            </a:lvl7pPr>
            <a:lvl8pPr>
              <a:defRPr sz="4993"/>
            </a:lvl8pPr>
            <a:lvl9pPr>
              <a:defRPr sz="499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30220" y="8058280"/>
            <a:ext cx="12730188" cy="3358306"/>
          </a:xfrm>
        </p:spPr>
        <p:txBody>
          <a:bodyPr anchor="b"/>
          <a:lstStyle>
            <a:lvl1pPr marL="0" indent="0">
              <a:buNone/>
              <a:defRPr sz="7371" b="1"/>
            </a:lvl1pPr>
            <a:lvl2pPr marL="1403867" indent="0">
              <a:buNone/>
              <a:defRPr sz="6182" b="1"/>
            </a:lvl2pPr>
            <a:lvl3pPr marL="2807736" indent="0">
              <a:buNone/>
              <a:defRPr sz="5588" b="1"/>
            </a:lvl3pPr>
            <a:lvl4pPr marL="4211606" indent="0">
              <a:buNone/>
              <a:defRPr sz="4993" b="1"/>
            </a:lvl4pPr>
            <a:lvl5pPr marL="5615474" indent="0">
              <a:buNone/>
              <a:defRPr sz="4993" b="1"/>
            </a:lvl5pPr>
            <a:lvl6pPr marL="7019342" indent="0">
              <a:buNone/>
              <a:defRPr sz="4993" b="1"/>
            </a:lvl6pPr>
            <a:lvl7pPr marL="8423211" indent="0">
              <a:buNone/>
              <a:defRPr sz="4993" b="1"/>
            </a:lvl7pPr>
            <a:lvl8pPr marL="9827079" indent="0">
              <a:buNone/>
              <a:defRPr sz="4993" b="1"/>
            </a:lvl8pPr>
            <a:lvl9pPr marL="11230946" indent="0">
              <a:buNone/>
              <a:defRPr sz="499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30220" y="11416585"/>
            <a:ext cx="12730188" cy="20741518"/>
          </a:xfrm>
        </p:spPr>
        <p:txBody>
          <a:bodyPr/>
          <a:lstStyle>
            <a:lvl1pPr>
              <a:defRPr sz="7371"/>
            </a:lvl1pPr>
            <a:lvl2pPr>
              <a:defRPr sz="6182"/>
            </a:lvl2pPr>
            <a:lvl3pPr>
              <a:defRPr sz="5588"/>
            </a:lvl3pPr>
            <a:lvl4pPr>
              <a:defRPr sz="4993"/>
            </a:lvl4pPr>
            <a:lvl5pPr>
              <a:defRPr sz="4993"/>
            </a:lvl5pPr>
            <a:lvl6pPr>
              <a:defRPr sz="4993"/>
            </a:lvl6pPr>
            <a:lvl7pPr>
              <a:defRPr sz="4993"/>
            </a:lvl7pPr>
            <a:lvl8pPr>
              <a:defRPr sz="4993"/>
            </a:lvl8pPr>
            <a:lvl9pPr>
              <a:defRPr sz="499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D83B-9652-4AB2-B7A6-4274F2D3DEE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67EC-ED21-461C-A77E-FEA5E489A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1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D83B-9652-4AB2-B7A6-4274F2D3DEE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67EC-ED21-461C-A77E-FEA5E489A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9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D83B-9652-4AB2-B7A6-4274F2D3DEE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67EC-ED21-461C-A77E-FEA5E489A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0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024" y="1433323"/>
            <a:ext cx="9475142" cy="6099956"/>
          </a:xfrm>
        </p:spPr>
        <p:txBody>
          <a:bodyPr anchor="b"/>
          <a:lstStyle>
            <a:lvl1pPr algn="l">
              <a:defRPr sz="618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0165" y="1433326"/>
            <a:ext cx="16100239" cy="30724779"/>
          </a:xfrm>
        </p:spPr>
        <p:txBody>
          <a:bodyPr/>
          <a:lstStyle>
            <a:lvl1pPr>
              <a:defRPr sz="9868"/>
            </a:lvl1pPr>
            <a:lvl2pPr>
              <a:defRPr sz="8679"/>
            </a:lvl2pPr>
            <a:lvl3pPr>
              <a:defRPr sz="7371"/>
            </a:lvl3pPr>
            <a:lvl4pPr>
              <a:defRPr sz="6182"/>
            </a:lvl4pPr>
            <a:lvl5pPr>
              <a:defRPr sz="6182"/>
            </a:lvl5pPr>
            <a:lvl6pPr>
              <a:defRPr sz="6182"/>
            </a:lvl6pPr>
            <a:lvl7pPr>
              <a:defRPr sz="6182"/>
            </a:lvl7pPr>
            <a:lvl8pPr>
              <a:defRPr sz="6182"/>
            </a:lvl8pPr>
            <a:lvl9pPr>
              <a:defRPr sz="618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0024" y="7533281"/>
            <a:ext cx="9475142" cy="24624824"/>
          </a:xfrm>
        </p:spPr>
        <p:txBody>
          <a:bodyPr/>
          <a:lstStyle>
            <a:lvl1pPr marL="0" indent="0">
              <a:buNone/>
              <a:defRPr sz="4161"/>
            </a:lvl1pPr>
            <a:lvl2pPr marL="1403867" indent="0">
              <a:buNone/>
              <a:defRPr sz="3686"/>
            </a:lvl2pPr>
            <a:lvl3pPr marL="2807736" indent="0">
              <a:buNone/>
              <a:defRPr sz="2972"/>
            </a:lvl3pPr>
            <a:lvl4pPr marL="4211606" indent="0">
              <a:buNone/>
              <a:defRPr sz="2734"/>
            </a:lvl4pPr>
            <a:lvl5pPr marL="5615474" indent="0">
              <a:buNone/>
              <a:defRPr sz="2734"/>
            </a:lvl5pPr>
            <a:lvl6pPr marL="7019342" indent="0">
              <a:buNone/>
              <a:defRPr sz="2734"/>
            </a:lvl6pPr>
            <a:lvl7pPr marL="8423211" indent="0">
              <a:buNone/>
              <a:defRPr sz="2734"/>
            </a:lvl7pPr>
            <a:lvl8pPr marL="9827079" indent="0">
              <a:buNone/>
              <a:defRPr sz="2734"/>
            </a:lvl8pPr>
            <a:lvl9pPr marL="11230946" indent="0">
              <a:buNone/>
              <a:defRPr sz="273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D83B-9652-4AB2-B7A6-4274F2D3DEE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67EC-ED21-461C-A77E-FEA5E489A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087" y="25199821"/>
            <a:ext cx="17280255" cy="2974983"/>
          </a:xfrm>
        </p:spPr>
        <p:txBody>
          <a:bodyPr anchor="b"/>
          <a:lstStyle>
            <a:lvl1pPr algn="l">
              <a:defRPr sz="618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45087" y="3216648"/>
            <a:ext cx="17280255" cy="21599843"/>
          </a:xfrm>
        </p:spPr>
        <p:txBody>
          <a:bodyPr/>
          <a:lstStyle>
            <a:lvl1pPr marL="0" indent="0">
              <a:buNone/>
              <a:defRPr sz="9868"/>
            </a:lvl1pPr>
            <a:lvl2pPr marL="1403867" indent="0">
              <a:buNone/>
              <a:defRPr sz="8679"/>
            </a:lvl2pPr>
            <a:lvl3pPr marL="2807736" indent="0">
              <a:buNone/>
              <a:defRPr sz="7371"/>
            </a:lvl3pPr>
            <a:lvl4pPr marL="4211606" indent="0">
              <a:buNone/>
              <a:defRPr sz="6182"/>
            </a:lvl4pPr>
            <a:lvl5pPr marL="5615474" indent="0">
              <a:buNone/>
              <a:defRPr sz="6182"/>
            </a:lvl5pPr>
            <a:lvl6pPr marL="7019342" indent="0">
              <a:buNone/>
              <a:defRPr sz="6182"/>
            </a:lvl6pPr>
            <a:lvl7pPr marL="8423211" indent="0">
              <a:buNone/>
              <a:defRPr sz="6182"/>
            </a:lvl7pPr>
            <a:lvl8pPr marL="9827079" indent="0">
              <a:buNone/>
              <a:defRPr sz="6182"/>
            </a:lvl8pPr>
            <a:lvl9pPr marL="11230946" indent="0">
              <a:buNone/>
              <a:defRPr sz="618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45087" y="28174801"/>
            <a:ext cx="17280255" cy="4224965"/>
          </a:xfrm>
        </p:spPr>
        <p:txBody>
          <a:bodyPr/>
          <a:lstStyle>
            <a:lvl1pPr marL="0" indent="0">
              <a:buNone/>
              <a:defRPr sz="4161"/>
            </a:lvl1pPr>
            <a:lvl2pPr marL="1403867" indent="0">
              <a:buNone/>
              <a:defRPr sz="3686"/>
            </a:lvl2pPr>
            <a:lvl3pPr marL="2807736" indent="0">
              <a:buNone/>
              <a:defRPr sz="2972"/>
            </a:lvl3pPr>
            <a:lvl4pPr marL="4211606" indent="0">
              <a:buNone/>
              <a:defRPr sz="2734"/>
            </a:lvl4pPr>
            <a:lvl5pPr marL="5615474" indent="0">
              <a:buNone/>
              <a:defRPr sz="2734"/>
            </a:lvl5pPr>
            <a:lvl6pPr marL="7019342" indent="0">
              <a:buNone/>
              <a:defRPr sz="2734"/>
            </a:lvl6pPr>
            <a:lvl7pPr marL="8423211" indent="0">
              <a:buNone/>
              <a:defRPr sz="2734"/>
            </a:lvl7pPr>
            <a:lvl8pPr marL="9827079" indent="0">
              <a:buNone/>
              <a:defRPr sz="2734"/>
            </a:lvl8pPr>
            <a:lvl9pPr marL="11230946" indent="0">
              <a:buNone/>
              <a:defRPr sz="273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D83B-9652-4AB2-B7A6-4274F2D3DEE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67EC-ED21-461C-A77E-FEA5E489A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2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021" y="1441663"/>
            <a:ext cx="25920383" cy="5999957"/>
          </a:xfrm>
          <a:prstGeom prst="rect">
            <a:avLst/>
          </a:prstGeom>
        </p:spPr>
        <p:txBody>
          <a:bodyPr vert="horz" lIns="236163" tIns="118081" rIns="236163" bIns="1180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21" y="8399941"/>
            <a:ext cx="25920383" cy="23758164"/>
          </a:xfrm>
          <a:prstGeom prst="rect">
            <a:avLst/>
          </a:prstGeom>
        </p:spPr>
        <p:txBody>
          <a:bodyPr vert="horz" lIns="236163" tIns="118081" rIns="236163" bIns="1180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0024" y="33366428"/>
            <a:ext cx="6720099" cy="1916652"/>
          </a:xfrm>
          <a:prstGeom prst="rect">
            <a:avLst/>
          </a:prstGeom>
        </p:spPr>
        <p:txBody>
          <a:bodyPr vert="horz" lIns="236163" tIns="118081" rIns="236163" bIns="118081" rtlCol="0" anchor="ctr"/>
          <a:lstStyle>
            <a:lvl1pPr algn="l">
              <a:defRPr sz="3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0D83B-9652-4AB2-B7A6-4274F2D3DEE9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40150" y="33366428"/>
            <a:ext cx="9120135" cy="1916652"/>
          </a:xfrm>
          <a:prstGeom prst="rect">
            <a:avLst/>
          </a:prstGeom>
        </p:spPr>
        <p:txBody>
          <a:bodyPr vert="horz" lIns="236163" tIns="118081" rIns="236163" bIns="118081" rtlCol="0" anchor="ctr"/>
          <a:lstStyle>
            <a:lvl1pPr algn="ctr">
              <a:defRPr sz="3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40308" y="33366428"/>
            <a:ext cx="6720099" cy="1916652"/>
          </a:xfrm>
          <a:prstGeom prst="rect">
            <a:avLst/>
          </a:prstGeom>
        </p:spPr>
        <p:txBody>
          <a:bodyPr vert="horz" lIns="236163" tIns="118081" rIns="236163" bIns="118081" rtlCol="0" anchor="ctr"/>
          <a:lstStyle>
            <a:lvl1pPr algn="r">
              <a:defRPr sz="3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B67EC-ED21-461C-A77E-FEA5E489A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4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07736" rtl="0" eaLnBrk="1" latinLnBrk="0" hangingPunct="1">
        <a:spcBef>
          <a:spcPct val="0"/>
        </a:spcBef>
        <a:buNone/>
        <a:defRPr sz="135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52902" indent="-1052902" algn="l" defTabSz="2807736" rtl="0" eaLnBrk="1" latinLnBrk="0" hangingPunct="1">
        <a:spcBef>
          <a:spcPct val="20000"/>
        </a:spcBef>
        <a:buFont typeface="Arial" pitchFamily="34" charset="0"/>
        <a:buChar char="•"/>
        <a:defRPr sz="9868" kern="1200">
          <a:solidFill>
            <a:schemeClr val="tx1"/>
          </a:solidFill>
          <a:latin typeface="+mn-lt"/>
          <a:ea typeface="+mn-ea"/>
          <a:cs typeface="+mn-cs"/>
        </a:defRPr>
      </a:lvl1pPr>
      <a:lvl2pPr marL="2281286" indent="-877418" algn="l" defTabSz="2807736" rtl="0" eaLnBrk="1" latinLnBrk="0" hangingPunct="1">
        <a:spcBef>
          <a:spcPct val="20000"/>
        </a:spcBef>
        <a:buFont typeface="Arial" pitchFamily="34" charset="0"/>
        <a:buChar char="–"/>
        <a:defRPr sz="8679" kern="1200">
          <a:solidFill>
            <a:schemeClr val="tx1"/>
          </a:solidFill>
          <a:latin typeface="+mn-lt"/>
          <a:ea typeface="+mn-ea"/>
          <a:cs typeface="+mn-cs"/>
        </a:defRPr>
      </a:lvl2pPr>
      <a:lvl3pPr marL="3509670" indent="-701935" algn="l" defTabSz="2807736" rtl="0" eaLnBrk="1" latinLnBrk="0" hangingPunct="1">
        <a:spcBef>
          <a:spcPct val="20000"/>
        </a:spcBef>
        <a:buFont typeface="Arial" pitchFamily="34" charset="0"/>
        <a:buChar char="•"/>
        <a:defRPr sz="7371" kern="1200">
          <a:solidFill>
            <a:schemeClr val="tx1"/>
          </a:solidFill>
          <a:latin typeface="+mn-lt"/>
          <a:ea typeface="+mn-ea"/>
          <a:cs typeface="+mn-cs"/>
        </a:defRPr>
      </a:lvl3pPr>
      <a:lvl4pPr marL="4913541" indent="-701935" algn="l" defTabSz="2807736" rtl="0" eaLnBrk="1" latinLnBrk="0" hangingPunct="1">
        <a:spcBef>
          <a:spcPct val="20000"/>
        </a:spcBef>
        <a:buFont typeface="Arial" pitchFamily="34" charset="0"/>
        <a:buChar char="–"/>
        <a:defRPr sz="6182" kern="1200">
          <a:solidFill>
            <a:schemeClr val="tx1"/>
          </a:solidFill>
          <a:latin typeface="+mn-lt"/>
          <a:ea typeface="+mn-ea"/>
          <a:cs typeface="+mn-cs"/>
        </a:defRPr>
      </a:lvl4pPr>
      <a:lvl5pPr marL="6317409" indent="-701935" algn="l" defTabSz="2807736" rtl="0" eaLnBrk="1" latinLnBrk="0" hangingPunct="1">
        <a:spcBef>
          <a:spcPct val="20000"/>
        </a:spcBef>
        <a:buFont typeface="Arial" pitchFamily="34" charset="0"/>
        <a:buChar char="»"/>
        <a:defRPr sz="6182" kern="1200">
          <a:solidFill>
            <a:schemeClr val="tx1"/>
          </a:solidFill>
          <a:latin typeface="+mn-lt"/>
          <a:ea typeface="+mn-ea"/>
          <a:cs typeface="+mn-cs"/>
        </a:defRPr>
      </a:lvl5pPr>
      <a:lvl6pPr marL="7721277" indent="-701935" algn="l" defTabSz="2807736" rtl="0" eaLnBrk="1" latinLnBrk="0" hangingPunct="1">
        <a:spcBef>
          <a:spcPct val="20000"/>
        </a:spcBef>
        <a:buFont typeface="Arial" pitchFamily="34" charset="0"/>
        <a:buChar char="•"/>
        <a:defRPr sz="6182" kern="1200">
          <a:solidFill>
            <a:schemeClr val="tx1"/>
          </a:solidFill>
          <a:latin typeface="+mn-lt"/>
          <a:ea typeface="+mn-ea"/>
          <a:cs typeface="+mn-cs"/>
        </a:defRPr>
      </a:lvl6pPr>
      <a:lvl7pPr marL="9125144" indent="-701935" algn="l" defTabSz="2807736" rtl="0" eaLnBrk="1" latinLnBrk="0" hangingPunct="1">
        <a:spcBef>
          <a:spcPct val="20000"/>
        </a:spcBef>
        <a:buFont typeface="Arial" pitchFamily="34" charset="0"/>
        <a:buChar char="•"/>
        <a:defRPr sz="6182" kern="1200">
          <a:solidFill>
            <a:schemeClr val="tx1"/>
          </a:solidFill>
          <a:latin typeface="+mn-lt"/>
          <a:ea typeface="+mn-ea"/>
          <a:cs typeface="+mn-cs"/>
        </a:defRPr>
      </a:lvl7pPr>
      <a:lvl8pPr marL="10529013" indent="-701935" algn="l" defTabSz="2807736" rtl="0" eaLnBrk="1" latinLnBrk="0" hangingPunct="1">
        <a:spcBef>
          <a:spcPct val="20000"/>
        </a:spcBef>
        <a:buFont typeface="Arial" pitchFamily="34" charset="0"/>
        <a:buChar char="•"/>
        <a:defRPr sz="6182" kern="1200">
          <a:solidFill>
            <a:schemeClr val="tx1"/>
          </a:solidFill>
          <a:latin typeface="+mn-lt"/>
          <a:ea typeface="+mn-ea"/>
          <a:cs typeface="+mn-cs"/>
        </a:defRPr>
      </a:lvl8pPr>
      <a:lvl9pPr marL="11932881" indent="-701935" algn="l" defTabSz="2807736" rtl="0" eaLnBrk="1" latinLnBrk="0" hangingPunct="1">
        <a:spcBef>
          <a:spcPct val="20000"/>
        </a:spcBef>
        <a:buFont typeface="Arial" pitchFamily="34" charset="0"/>
        <a:buChar char="•"/>
        <a:defRPr sz="61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07736" rtl="0" eaLnBrk="1" latinLnBrk="0" hangingPunct="1">
        <a:defRPr sz="5588" kern="1200">
          <a:solidFill>
            <a:schemeClr val="tx1"/>
          </a:solidFill>
          <a:latin typeface="+mn-lt"/>
          <a:ea typeface="+mn-ea"/>
          <a:cs typeface="+mn-cs"/>
        </a:defRPr>
      </a:lvl1pPr>
      <a:lvl2pPr marL="1403867" algn="l" defTabSz="2807736" rtl="0" eaLnBrk="1" latinLnBrk="0" hangingPunct="1">
        <a:defRPr sz="5588" kern="1200">
          <a:solidFill>
            <a:schemeClr val="tx1"/>
          </a:solidFill>
          <a:latin typeface="+mn-lt"/>
          <a:ea typeface="+mn-ea"/>
          <a:cs typeface="+mn-cs"/>
        </a:defRPr>
      </a:lvl2pPr>
      <a:lvl3pPr marL="2807736" algn="l" defTabSz="2807736" rtl="0" eaLnBrk="1" latinLnBrk="0" hangingPunct="1">
        <a:defRPr sz="5588" kern="1200">
          <a:solidFill>
            <a:schemeClr val="tx1"/>
          </a:solidFill>
          <a:latin typeface="+mn-lt"/>
          <a:ea typeface="+mn-ea"/>
          <a:cs typeface="+mn-cs"/>
        </a:defRPr>
      </a:lvl3pPr>
      <a:lvl4pPr marL="4211606" algn="l" defTabSz="2807736" rtl="0" eaLnBrk="1" latinLnBrk="0" hangingPunct="1">
        <a:defRPr sz="5588" kern="1200">
          <a:solidFill>
            <a:schemeClr val="tx1"/>
          </a:solidFill>
          <a:latin typeface="+mn-lt"/>
          <a:ea typeface="+mn-ea"/>
          <a:cs typeface="+mn-cs"/>
        </a:defRPr>
      </a:lvl4pPr>
      <a:lvl5pPr marL="5615474" algn="l" defTabSz="2807736" rtl="0" eaLnBrk="1" latinLnBrk="0" hangingPunct="1">
        <a:defRPr sz="5588" kern="1200">
          <a:solidFill>
            <a:schemeClr val="tx1"/>
          </a:solidFill>
          <a:latin typeface="+mn-lt"/>
          <a:ea typeface="+mn-ea"/>
          <a:cs typeface="+mn-cs"/>
        </a:defRPr>
      </a:lvl5pPr>
      <a:lvl6pPr marL="7019342" algn="l" defTabSz="2807736" rtl="0" eaLnBrk="1" latinLnBrk="0" hangingPunct="1">
        <a:defRPr sz="5588" kern="1200">
          <a:solidFill>
            <a:schemeClr val="tx1"/>
          </a:solidFill>
          <a:latin typeface="+mn-lt"/>
          <a:ea typeface="+mn-ea"/>
          <a:cs typeface="+mn-cs"/>
        </a:defRPr>
      </a:lvl6pPr>
      <a:lvl7pPr marL="8423211" algn="l" defTabSz="2807736" rtl="0" eaLnBrk="1" latinLnBrk="0" hangingPunct="1">
        <a:defRPr sz="5588" kern="1200">
          <a:solidFill>
            <a:schemeClr val="tx1"/>
          </a:solidFill>
          <a:latin typeface="+mn-lt"/>
          <a:ea typeface="+mn-ea"/>
          <a:cs typeface="+mn-cs"/>
        </a:defRPr>
      </a:lvl7pPr>
      <a:lvl8pPr marL="9827079" algn="l" defTabSz="2807736" rtl="0" eaLnBrk="1" latinLnBrk="0" hangingPunct="1">
        <a:defRPr sz="5588" kern="1200">
          <a:solidFill>
            <a:schemeClr val="tx1"/>
          </a:solidFill>
          <a:latin typeface="+mn-lt"/>
          <a:ea typeface="+mn-ea"/>
          <a:cs typeface="+mn-cs"/>
        </a:defRPr>
      </a:lvl8pPr>
      <a:lvl9pPr marL="11230946" algn="l" defTabSz="2807736" rtl="0" eaLnBrk="1" latinLnBrk="0" hangingPunct="1">
        <a:defRPr sz="55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10.jpg"/><Relationship Id="rId3" Type="http://schemas.openxmlformats.org/officeDocument/2006/relationships/image" Target="../media/image7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17" Type="http://schemas.openxmlformats.org/officeDocument/2006/relationships/image" Target="../media/image9.jpe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3.w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 flipH="1">
            <a:off x="1784385" y="-171551"/>
            <a:ext cx="25797440" cy="3599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19" tIns="36560" rIns="73119" bIns="36560" rtlCol="0" anchor="ctr"/>
          <a:lstStyle/>
          <a:p>
            <a:pPr algn="ctr"/>
            <a:r>
              <a:rPr lang="en-US" sz="6420" dirty="0"/>
              <a:t>xxx</a:t>
            </a:r>
          </a:p>
        </p:txBody>
      </p:sp>
      <p:sp>
        <p:nvSpPr>
          <p:cNvPr id="13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653832" y="2683291"/>
            <a:ext cx="15129176" cy="1594572"/>
          </a:xfrm>
          <a:noFill/>
        </p:spPr>
        <p:txBody>
          <a:bodyPr anchor="ctr" anchorCtr="0">
            <a:noAutofit/>
          </a:bodyPr>
          <a:lstStyle/>
          <a:p>
            <a:pPr algn="ctr"/>
            <a:r>
              <a:rPr lang="en-US" sz="8560" b="1" dirty="0">
                <a:solidFill>
                  <a:srgbClr val="000000"/>
                </a:solidFill>
              </a:rPr>
              <a:t>DIGITE SEU TÍTULO AQUI</a:t>
            </a:r>
            <a:endParaRPr lang="pt-BR" sz="8560" dirty="0">
              <a:solidFill>
                <a:srgbClr val="000000"/>
              </a:solidFill>
            </a:endParaRPr>
          </a:p>
        </p:txBody>
      </p:sp>
      <p:sp>
        <p:nvSpPr>
          <p:cNvPr id="2" name="CaixaDeTexto 1"/>
          <p:cNvSpPr txBox="1">
            <a:spLocks/>
          </p:cNvSpPr>
          <p:nvPr/>
        </p:nvSpPr>
        <p:spPr>
          <a:xfrm>
            <a:off x="2152375" y="7976480"/>
            <a:ext cx="24218135" cy="3810096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</p:spPr>
        <p:txBody>
          <a:bodyPr wrap="square" rtlCol="0">
            <a:noAutofit/>
          </a:bodyPr>
          <a:lstStyle/>
          <a:p>
            <a:pPr algn="just"/>
            <a:r>
              <a:rPr lang="en-US" sz="3091" b="1" dirty="0"/>
              <a:t>Resumo (exemplo)</a:t>
            </a:r>
          </a:p>
          <a:p>
            <a:pPr algn="just"/>
            <a:r>
              <a:rPr lang="en-US" sz="3091" dirty="0"/>
              <a:t>The main objective was to evaluate the nanocomposites formed by TiO</a:t>
            </a:r>
            <a:r>
              <a:rPr lang="en-US" sz="3091" baseline="-25000" dirty="0"/>
              <a:t>2</a:t>
            </a:r>
            <a:r>
              <a:rPr lang="en-US" sz="3091" dirty="0"/>
              <a:t>-CNT and TiO</a:t>
            </a:r>
            <a:r>
              <a:rPr lang="en-US" sz="3091" baseline="-25000" dirty="0"/>
              <a:t>2</a:t>
            </a:r>
            <a:r>
              <a:rPr lang="en-US" sz="3091" dirty="0"/>
              <a:t>-C (resorcinol/formaldehyde) on </a:t>
            </a:r>
            <a:r>
              <a:rPr lang="en-US" sz="3091" dirty="0" err="1"/>
              <a:t>sonocatalysis</a:t>
            </a:r>
            <a:r>
              <a:rPr lang="en-US" sz="3091" dirty="0"/>
              <a:t>. The composites synthesis was performed by sol-gel method using titanium </a:t>
            </a:r>
            <a:r>
              <a:rPr lang="en-US" sz="3091" dirty="0" err="1"/>
              <a:t>isopropoxide</a:t>
            </a:r>
            <a:r>
              <a:rPr lang="en-US" sz="3091" dirty="0"/>
              <a:t> (</a:t>
            </a:r>
            <a:r>
              <a:rPr lang="en-US" sz="3091" dirty="0" err="1"/>
              <a:t>Ti</a:t>
            </a:r>
            <a:r>
              <a:rPr lang="en-US" sz="3091" dirty="0"/>
              <a:t>(</a:t>
            </a:r>
            <a:r>
              <a:rPr lang="en-US" sz="3091" dirty="0" err="1"/>
              <a:t>OPr</a:t>
            </a:r>
            <a:r>
              <a:rPr lang="en-US" sz="3091" dirty="0"/>
              <a:t>)</a:t>
            </a:r>
            <a:r>
              <a:rPr lang="en-US" sz="3091" baseline="-25000" dirty="0"/>
              <a:t>4</a:t>
            </a:r>
            <a:r>
              <a:rPr lang="en-US" sz="3091" dirty="0"/>
              <a:t>), acetic acid and ethylene glycol as dispersing medium. The samples were characterized by SEM and SEM-FEG. Ultrasound was used as the irradiation source and methylene blue was chosen as the model compound. Then a series of degradation experiments was carried out in the presence of each material.  Adsorption capacity was also studied on attempt to achieve great ratio degradation-adsorption. The methylene blue concentration during adsorption and </a:t>
            </a:r>
            <a:r>
              <a:rPr lang="en-US" sz="3091" dirty="0" err="1"/>
              <a:t>sonocatalysis</a:t>
            </a:r>
            <a:r>
              <a:rPr lang="en-US" sz="3091" dirty="0"/>
              <a:t> was investigated by UV–vis spectroscopy. The </a:t>
            </a:r>
            <a:r>
              <a:rPr lang="en-US" sz="3091" dirty="0" err="1"/>
              <a:t>orption</a:t>
            </a:r>
            <a:r>
              <a:rPr lang="en-US" sz="3091" dirty="0"/>
              <a:t> process was an important factor to achieve high degradation capacity. However, when adsorption is intense the ultrasound effect was insufficient.</a:t>
            </a:r>
            <a:endParaRPr lang="pt-BR" sz="3091" dirty="0"/>
          </a:p>
        </p:txBody>
      </p:sp>
      <p:sp>
        <p:nvSpPr>
          <p:cNvPr id="3" name="CaixaDeTexto 2"/>
          <p:cNvSpPr txBox="1"/>
          <p:nvPr/>
        </p:nvSpPr>
        <p:spPr>
          <a:xfrm>
            <a:off x="2152376" y="11889082"/>
            <a:ext cx="24188562" cy="3943527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</p:spPr>
        <p:txBody>
          <a:bodyPr vert="horz" wrap="square" lIns="107001" tIns="0" rIns="107001" bIns="0" rtlCol="0">
            <a:noAutofit/>
          </a:bodyPr>
          <a:lstStyle/>
          <a:p>
            <a:pPr algn="just"/>
            <a:r>
              <a:rPr lang="en-US" sz="3091" b="1" dirty="0"/>
              <a:t>Experimental (exemplo)</a:t>
            </a:r>
          </a:p>
          <a:p>
            <a:pPr algn="just"/>
            <a:r>
              <a:rPr lang="en-US" sz="3091" b="1" dirty="0"/>
              <a:t>Materials and preparation of carbon structure and TiO</a:t>
            </a:r>
            <a:r>
              <a:rPr lang="en-US" sz="3091" b="1" baseline="-25000" dirty="0"/>
              <a:t>2</a:t>
            </a:r>
            <a:endParaRPr lang="pt-BR" sz="3091" dirty="0"/>
          </a:p>
          <a:p>
            <a:pPr algn="just"/>
            <a:r>
              <a:rPr lang="pt-BR" sz="3091" dirty="0" err="1"/>
              <a:t>CNTs</a:t>
            </a:r>
            <a:r>
              <a:rPr lang="pt-BR" sz="3091" dirty="0"/>
              <a:t> </a:t>
            </a:r>
            <a:r>
              <a:rPr lang="en-US" sz="3091" dirty="0"/>
              <a:t>were functionalized by acid and amine treatments.  The carbon structure was synthetized by the </a:t>
            </a:r>
            <a:r>
              <a:rPr lang="en-US" sz="3091" dirty="0" err="1"/>
              <a:t>polycondensation</a:t>
            </a:r>
            <a:r>
              <a:rPr lang="en-US" sz="3091" dirty="0"/>
              <a:t> of resorcinol (R) and formaldehyde (F) using an initial R:F molar ratio of 1:2. Deionized water (W) was used as the diluent and the R:W molar ratio was 1:170, this structure was identified as C. The synthesis of TiO</a:t>
            </a:r>
            <a:r>
              <a:rPr lang="en-US" sz="3091" baseline="-25000" dirty="0"/>
              <a:t>2</a:t>
            </a:r>
            <a:r>
              <a:rPr lang="en-US" sz="3091" dirty="0"/>
              <a:t> was accomplish using Titanium </a:t>
            </a:r>
            <a:r>
              <a:rPr lang="en-US" sz="3091" dirty="0" err="1"/>
              <a:t>isopropoxide</a:t>
            </a:r>
            <a:r>
              <a:rPr lang="en-US" sz="3091" dirty="0"/>
              <a:t> (IV) (</a:t>
            </a:r>
            <a:r>
              <a:rPr lang="en-US" sz="3091" dirty="0" err="1"/>
              <a:t>Ti</a:t>
            </a:r>
            <a:r>
              <a:rPr lang="en-US" sz="3091" dirty="0"/>
              <a:t>(OCH(CH</a:t>
            </a:r>
            <a:r>
              <a:rPr lang="en-US" sz="3091" baseline="-25000" dirty="0"/>
              <a:t>3</a:t>
            </a:r>
            <a:r>
              <a:rPr lang="en-US" sz="3091" dirty="0"/>
              <a:t>)</a:t>
            </a:r>
            <a:r>
              <a:rPr lang="en-US" sz="3091" baseline="-25000" dirty="0"/>
              <a:t>2</a:t>
            </a:r>
            <a:r>
              <a:rPr lang="en-US" sz="3091" dirty="0"/>
              <a:t>)</a:t>
            </a:r>
            <a:r>
              <a:rPr lang="en-US" sz="3091" baseline="-25000" dirty="0"/>
              <a:t>4</a:t>
            </a:r>
            <a:r>
              <a:rPr lang="en-US" sz="3091" dirty="0"/>
              <a:t>) (97%), acetic acid (99.7%) and ethylene glycol (99.0%). The mixture was kept at 100 °C for 24 hours until complete gelation, after that the obtained gel was dried at 110°C and then calcined at 400 °C. The molar ratio of </a:t>
            </a:r>
            <a:r>
              <a:rPr lang="en-US" sz="3091" dirty="0" err="1"/>
              <a:t>alkoxide:acid:glycol</a:t>
            </a:r>
            <a:r>
              <a:rPr lang="en-US" sz="3091" dirty="0"/>
              <a:t> was ﬁxed at 1:10:11 - this catalyst was further referred to TiO2-S, TiO2 obtained from Degussa as P25 and methylene blue as organic dye</a:t>
            </a:r>
            <a:r>
              <a:rPr lang="en-US" sz="3329" dirty="0"/>
              <a:t>.</a:t>
            </a:r>
            <a:endParaRPr lang="pt-BR" sz="3329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297801" y="16006811"/>
            <a:ext cx="15092014" cy="4381917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</p:spPr>
        <p:txBody>
          <a:bodyPr wrap="square" rtlCol="0">
            <a:noAutofit/>
          </a:bodyPr>
          <a:lstStyle/>
          <a:p>
            <a:pPr algn="just"/>
            <a:r>
              <a:rPr lang="pt-BR" sz="3091" b="1" dirty="0"/>
              <a:t>Resultados e Discussões</a:t>
            </a:r>
          </a:p>
          <a:p>
            <a:pPr algn="just"/>
            <a:r>
              <a:rPr lang="pt-PT" sz="3091" dirty="0"/>
              <a:t>Figura 1 (ac) exibe imagens SEM de CNT, TiO2-S e TiO2-10CNT. Amostras de TiO2-S são formados por partículas secundárias além de 500 partículas primárias nm e aglomerados com cerca de 10 nm. A superfície CNT foi revestido com nanopartículas de TiO2 em compósitos TiO2-10CNT. CNT incorporação ocorreu durante a formação de partículas secundárias. Figura 1 (df) mostra imagens SEM de C, TiO2-S e TiO2-10C. A amostra C apresenta estruturas esféricas de carbono e lamelar, com cerca de 2 m. A incorporação de partículas ocorre por C intercalada crescimento de TiO2 (rutilo fase) e de carbono durante a síntese de sol-gel.</a:t>
            </a:r>
            <a:endParaRPr lang="pt-BR" sz="3091" dirty="0"/>
          </a:p>
          <a:p>
            <a:pPr algn="just">
              <a:lnSpc>
                <a:spcPct val="150000"/>
              </a:lnSpc>
            </a:pPr>
            <a:endParaRPr lang="pt-BR" sz="3804" dirty="0"/>
          </a:p>
          <a:p>
            <a:endParaRPr lang="pt-BR" sz="3804" b="1" dirty="0"/>
          </a:p>
        </p:txBody>
      </p:sp>
      <p:grpSp>
        <p:nvGrpSpPr>
          <p:cNvPr id="7" name="Grupo 6"/>
          <p:cNvGrpSpPr>
            <a:grpSpLocks noChangeAspect="1"/>
          </p:cNvGrpSpPr>
          <p:nvPr/>
        </p:nvGrpSpPr>
        <p:grpSpPr>
          <a:xfrm>
            <a:off x="18269107" y="16006805"/>
            <a:ext cx="8275922" cy="6201022"/>
            <a:chOff x="11125574" y="18394130"/>
            <a:chExt cx="10261226" cy="7688580"/>
          </a:xfrm>
        </p:grpSpPr>
        <p:pic>
          <p:nvPicPr>
            <p:cNvPr id="2069" name="Picture 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25574" y="18394130"/>
              <a:ext cx="10258425" cy="3867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70" name="Picture 2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950" y="22215560"/>
              <a:ext cx="10229850" cy="3867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8" name="Tabela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51732133"/>
              </p:ext>
            </p:extLst>
          </p:nvPr>
        </p:nvGraphicFramePr>
        <p:xfrm>
          <a:off x="18285940" y="23435503"/>
          <a:ext cx="8253850" cy="43484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1243"/>
                <a:gridCol w="1581482"/>
                <a:gridCol w="1168355"/>
                <a:gridCol w="1287879"/>
                <a:gridCol w="1287879"/>
                <a:gridCol w="1287012"/>
              </a:tblGrid>
              <a:tr h="310607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Sample</a:t>
                      </a:r>
                      <a:endParaRPr lang="pt-BR" sz="1300" dirty="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Adsorption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Sonodegradation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1060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Pseudo-second-order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Apparent-first-order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1060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 (mg.g</a:t>
                      </a:r>
                      <a:r>
                        <a:rPr lang="en-US" sz="1400" baseline="30000">
                          <a:effectLst/>
                        </a:rPr>
                        <a:t>-1</a:t>
                      </a:r>
                      <a:r>
                        <a:rPr lang="en-US" sz="1400">
                          <a:effectLst/>
                        </a:rPr>
                        <a:t>.min</a:t>
                      </a:r>
                      <a:r>
                        <a:rPr lang="en-US" sz="1400" baseline="30000">
                          <a:effectLst/>
                        </a:rPr>
                        <a:t>-1</a:t>
                      </a:r>
                      <a:r>
                        <a:rPr lang="en-US" sz="1400">
                          <a:effectLst/>
                        </a:rPr>
                        <a:t>)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</a:t>
                      </a:r>
                      <a:r>
                        <a:rPr lang="en-US" sz="1400" baseline="-25000">
                          <a:effectLst/>
                        </a:rPr>
                        <a:t>e</a:t>
                      </a:r>
                      <a:r>
                        <a:rPr lang="en-US" sz="1400">
                          <a:effectLst/>
                        </a:rPr>
                        <a:t> (mg.g</a:t>
                      </a:r>
                      <a:r>
                        <a:rPr lang="en-US" sz="1400" baseline="30000">
                          <a:effectLst/>
                        </a:rPr>
                        <a:t>-1</a:t>
                      </a:r>
                      <a:r>
                        <a:rPr lang="en-US" sz="1400">
                          <a:effectLst/>
                        </a:rPr>
                        <a:t>)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</a:t>
                      </a:r>
                      <a:r>
                        <a:rPr lang="en-US" sz="1400" baseline="30000">
                          <a:effectLst/>
                        </a:rPr>
                        <a:t>2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</a:t>
                      </a:r>
                      <a:r>
                        <a:rPr lang="en-US" sz="1400" baseline="-25000">
                          <a:effectLst/>
                        </a:rPr>
                        <a:t>app</a:t>
                      </a:r>
                      <a:r>
                        <a:rPr lang="en-US" sz="1400">
                          <a:effectLst/>
                        </a:rPr>
                        <a:t> (min</a:t>
                      </a:r>
                      <a:r>
                        <a:rPr lang="en-US" sz="1400" baseline="30000">
                          <a:effectLst/>
                        </a:rPr>
                        <a:t>-1</a:t>
                      </a:r>
                      <a:r>
                        <a:rPr lang="en-US" sz="1400">
                          <a:effectLst/>
                        </a:rPr>
                        <a:t>)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</a:t>
                      </a:r>
                      <a:r>
                        <a:rPr lang="en-US" sz="1400" baseline="30000">
                          <a:effectLst/>
                        </a:rPr>
                        <a:t>2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</a:tr>
              <a:tr h="3106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TiO</a:t>
                      </a:r>
                      <a:r>
                        <a:rPr lang="en-US" sz="1400" baseline="-25000" dirty="0">
                          <a:effectLst/>
                        </a:rPr>
                        <a:t>2</a:t>
                      </a:r>
                      <a:r>
                        <a:rPr lang="en-US" sz="1400" dirty="0">
                          <a:effectLst/>
                        </a:rPr>
                        <a:t>-S</a:t>
                      </a:r>
                      <a:endParaRPr lang="pt-BR" sz="1300" dirty="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0.5363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0.1446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0.9838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0.0030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0.9982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</a:tr>
              <a:tr h="3106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P25</a:t>
                      </a:r>
                      <a:endParaRPr lang="pt-BR" sz="1300" dirty="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2.4311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0.1992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0.9943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0.0030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0.9891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</a:tr>
              <a:tr h="3106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TiO</a:t>
                      </a:r>
                      <a:r>
                        <a:rPr lang="en-US" sz="1400" baseline="-25000">
                          <a:effectLst/>
                        </a:rPr>
                        <a:t>2</a:t>
                      </a:r>
                      <a:r>
                        <a:rPr lang="en-US" sz="1400">
                          <a:effectLst/>
                        </a:rPr>
                        <a:t>-0.5CNT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1.4134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0.3061</a:t>
                      </a:r>
                      <a:endParaRPr lang="pt-BR" sz="1300" dirty="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0.9981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0.0032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0.9936</a:t>
                      </a:r>
                      <a:endParaRPr lang="pt-BR" sz="1300" dirty="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</a:tr>
              <a:tr h="3106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TiO</a:t>
                      </a:r>
                      <a:r>
                        <a:rPr lang="en-US" sz="1400" baseline="-25000">
                          <a:effectLst/>
                        </a:rPr>
                        <a:t>2</a:t>
                      </a:r>
                      <a:r>
                        <a:rPr lang="en-US" sz="1400">
                          <a:effectLst/>
                        </a:rPr>
                        <a:t>-1.0CNT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0.2124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0.3725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0.9971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0.0037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0.9931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</a:tr>
              <a:tr h="3106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TiO</a:t>
                      </a:r>
                      <a:r>
                        <a:rPr lang="en-US" sz="1400" baseline="-25000">
                          <a:effectLst/>
                        </a:rPr>
                        <a:t>2</a:t>
                      </a:r>
                      <a:r>
                        <a:rPr lang="en-US" sz="1400">
                          <a:effectLst/>
                        </a:rPr>
                        <a:t>-2.0CNT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0.1160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0.7794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0.9955</a:t>
                      </a:r>
                      <a:endParaRPr lang="pt-BR" sz="1300" dirty="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0.0048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0.9673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</a:tr>
              <a:tr h="3106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TiO</a:t>
                      </a:r>
                      <a:r>
                        <a:rPr lang="en-US" sz="1400" baseline="-25000">
                          <a:effectLst/>
                        </a:rPr>
                        <a:t>2</a:t>
                      </a:r>
                      <a:r>
                        <a:rPr lang="en-US" sz="1400">
                          <a:effectLst/>
                        </a:rPr>
                        <a:t>-2.0AC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0.0500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0.7707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0.9581</a:t>
                      </a:r>
                      <a:endParaRPr lang="pt-BR" sz="1300" dirty="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0.0047</a:t>
                      </a:r>
                      <a:endParaRPr lang="pt-BR" sz="1300" dirty="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0.9662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</a:tr>
              <a:tr h="3106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TiO</a:t>
                      </a:r>
                      <a:r>
                        <a:rPr lang="en-US" sz="1400" baseline="-25000">
                          <a:effectLst/>
                        </a:rPr>
                        <a:t>2</a:t>
                      </a:r>
                      <a:r>
                        <a:rPr lang="en-US" sz="1400">
                          <a:effectLst/>
                        </a:rPr>
                        <a:t>-2.0AM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0.0507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1.1268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0.9845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0.0071</a:t>
                      </a:r>
                      <a:endParaRPr lang="pt-BR" sz="1300" dirty="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0.9532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</a:tr>
              <a:tr h="3106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TiO</a:t>
                      </a:r>
                      <a:r>
                        <a:rPr lang="en-US" sz="1400" baseline="-25000">
                          <a:effectLst/>
                        </a:rPr>
                        <a:t>2</a:t>
                      </a:r>
                      <a:r>
                        <a:rPr lang="en-US" sz="1400">
                          <a:effectLst/>
                        </a:rPr>
                        <a:t>-10CNT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0,0079</a:t>
                      </a:r>
                      <a:endParaRPr lang="pt-BR" sz="1300" dirty="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0.9102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</a:tr>
              <a:tr h="3106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TiO</a:t>
                      </a:r>
                      <a:r>
                        <a:rPr lang="en-US" sz="1400" baseline="-25000">
                          <a:effectLst/>
                        </a:rPr>
                        <a:t>2</a:t>
                      </a:r>
                      <a:r>
                        <a:rPr lang="en-US" sz="1400">
                          <a:effectLst/>
                        </a:rPr>
                        <a:t>-0.5C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0.00418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15.451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0.9972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0.0026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0.9899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</a:tr>
              <a:tr h="3106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TiO</a:t>
                      </a:r>
                      <a:r>
                        <a:rPr lang="en-US" sz="1400" baseline="-25000">
                          <a:effectLst/>
                        </a:rPr>
                        <a:t>2</a:t>
                      </a:r>
                      <a:r>
                        <a:rPr lang="en-US" sz="1400">
                          <a:effectLst/>
                        </a:rPr>
                        <a:t>-1.0C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0.01291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8.8028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0.9982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0.0030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0.9271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</a:tr>
              <a:tr h="3106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TiO</a:t>
                      </a:r>
                      <a:r>
                        <a:rPr lang="en-US" sz="1400" baseline="-25000" dirty="0">
                          <a:effectLst/>
                        </a:rPr>
                        <a:t>2</a:t>
                      </a:r>
                      <a:r>
                        <a:rPr lang="en-US" sz="1400" dirty="0">
                          <a:effectLst/>
                        </a:rPr>
                        <a:t>-2.0C</a:t>
                      </a:r>
                      <a:endParaRPr lang="pt-BR" sz="1300" dirty="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0.01634</a:t>
                      </a:r>
                      <a:endParaRPr lang="pt-BR" sz="130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7.8216</a:t>
                      </a:r>
                      <a:endParaRPr lang="pt-BR" sz="1300" dirty="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0.9956</a:t>
                      </a:r>
                      <a:endParaRPr lang="pt-BR" sz="1300" dirty="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0.0033</a:t>
                      </a:r>
                      <a:endParaRPr lang="pt-BR" sz="1300" dirty="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0.9394</a:t>
                      </a:r>
                      <a:endParaRPr lang="pt-BR" sz="1300" dirty="0">
                        <a:effectLst/>
                        <a:latin typeface="Calibri"/>
                      </a:endParaRPr>
                    </a:p>
                  </a:txBody>
                  <a:tcPr marL="81534" marR="81534" marT="0" marB="0" anchor="ctr"/>
                </a:tc>
              </a:tr>
            </a:tbl>
          </a:graphicData>
        </a:graphic>
      </p:graphicFrame>
      <p:sp>
        <p:nvSpPr>
          <p:cNvPr id="75" name="CaixaDeTexto 74"/>
          <p:cNvSpPr txBox="1"/>
          <p:nvPr/>
        </p:nvSpPr>
        <p:spPr>
          <a:xfrm>
            <a:off x="2307424" y="20796388"/>
            <a:ext cx="15092014" cy="4760844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</p:spPr>
        <p:txBody>
          <a:bodyPr wrap="square" rtlCol="0">
            <a:noAutofit/>
          </a:bodyPr>
          <a:lstStyle/>
          <a:p>
            <a:pPr algn="just"/>
            <a:r>
              <a:rPr lang="en-US" sz="3091" dirty="0"/>
              <a:t>Table 1 and Figure 2 show CNT enhances the degradation efficiency and  </a:t>
            </a:r>
            <a:r>
              <a:rPr lang="en-US" sz="3091" dirty="0" err="1"/>
              <a:t>k</a:t>
            </a:r>
            <a:r>
              <a:rPr lang="en-US" sz="3091" baseline="-25000" dirty="0" err="1"/>
              <a:t>app</a:t>
            </a:r>
            <a:r>
              <a:rPr lang="en-US" sz="3091" dirty="0"/>
              <a:t> increases greatly and rapidly.  The association of TiO</a:t>
            </a:r>
            <a:r>
              <a:rPr lang="en-US" sz="3091" baseline="-25000" dirty="0"/>
              <a:t>2</a:t>
            </a:r>
            <a:r>
              <a:rPr lang="en-US" sz="3091" dirty="0"/>
              <a:t> with CNTs increased the charge delocalization, reducing the recombination probability. Between 2-10% of CNT added to TiO</a:t>
            </a:r>
            <a:r>
              <a:rPr lang="en-US" sz="3091" baseline="-25000" dirty="0"/>
              <a:t>2</a:t>
            </a:r>
            <a:r>
              <a:rPr lang="en-US" sz="3091" dirty="0"/>
              <a:t>,  CNT decreased the degradation rate. Sample TiO</a:t>
            </a:r>
            <a:r>
              <a:rPr lang="en-US" sz="3091" baseline="-25000" dirty="0"/>
              <a:t>2</a:t>
            </a:r>
            <a:r>
              <a:rPr lang="en-US" sz="3091" dirty="0"/>
              <a:t>-2.0AM promote higher dispersion of CNT on TiO</a:t>
            </a:r>
            <a:r>
              <a:rPr lang="en-US" sz="3091" baseline="-25000" dirty="0"/>
              <a:t>2</a:t>
            </a:r>
            <a:r>
              <a:rPr lang="en-US" sz="3091" dirty="0"/>
              <a:t> matrix which enhances the adsorption and the degradation. The activated carbon (C), due its high surface area, acts as co-adsorbent which can facilitate the </a:t>
            </a:r>
            <a:r>
              <a:rPr lang="en-US" sz="3091" dirty="0" err="1"/>
              <a:t>sonocatalytic</a:t>
            </a:r>
            <a:r>
              <a:rPr lang="en-US" sz="3091" dirty="0"/>
              <a:t> efficiency. The value of </a:t>
            </a:r>
            <a:r>
              <a:rPr lang="en-US" sz="3091" dirty="0" err="1"/>
              <a:t>k</a:t>
            </a:r>
            <a:r>
              <a:rPr lang="en-US" sz="3091" baseline="-25000" dirty="0" err="1"/>
              <a:t>app</a:t>
            </a:r>
            <a:r>
              <a:rPr lang="en-US" sz="3091" dirty="0"/>
              <a:t> increases for TiO</a:t>
            </a:r>
            <a:r>
              <a:rPr lang="en-US" sz="3091" baseline="-25000" dirty="0"/>
              <a:t>2</a:t>
            </a:r>
            <a:r>
              <a:rPr lang="en-US" sz="3091" dirty="0"/>
              <a:t>-0.5C, TiO</a:t>
            </a:r>
            <a:r>
              <a:rPr lang="en-US" sz="3091" baseline="-25000" dirty="0"/>
              <a:t>2</a:t>
            </a:r>
            <a:r>
              <a:rPr lang="en-US" sz="3091" dirty="0"/>
              <a:t>-1.0C and TiO</a:t>
            </a:r>
            <a:r>
              <a:rPr lang="en-US" sz="3091" baseline="-25000" dirty="0"/>
              <a:t>2</a:t>
            </a:r>
            <a:r>
              <a:rPr lang="en-US" sz="3091" dirty="0"/>
              <a:t>-2.0C samples, however, reaction rate is smaller than CNT doped composites. Despite the reduced value of </a:t>
            </a:r>
            <a:r>
              <a:rPr lang="en-US" sz="3091" dirty="0" err="1"/>
              <a:t>k</a:t>
            </a:r>
            <a:r>
              <a:rPr lang="en-US" sz="3091" baseline="-25000" dirty="0" err="1"/>
              <a:t>app</a:t>
            </a:r>
            <a:r>
              <a:rPr lang="en-US" sz="3091" dirty="0"/>
              <a:t> the amount of catalysts used during the </a:t>
            </a:r>
            <a:r>
              <a:rPr lang="en-US" sz="3091" dirty="0" err="1"/>
              <a:t>sonodegradation</a:t>
            </a:r>
            <a:r>
              <a:rPr lang="en-US" sz="3091" dirty="0"/>
              <a:t> is ten times minor than CNT composites. </a:t>
            </a:r>
            <a:endParaRPr lang="pt-BR" sz="3091" dirty="0"/>
          </a:p>
        </p:txBody>
      </p:sp>
      <p:grpSp>
        <p:nvGrpSpPr>
          <p:cNvPr id="35" name="Grupo 34"/>
          <p:cNvGrpSpPr/>
          <p:nvPr/>
        </p:nvGrpSpPr>
        <p:grpSpPr>
          <a:xfrm>
            <a:off x="1898263" y="26191386"/>
            <a:ext cx="16306897" cy="8205973"/>
            <a:chOff x="101599" y="21007387"/>
            <a:chExt cx="13716001" cy="6902180"/>
          </a:xfrm>
        </p:grpSpPr>
        <p:graphicFrame>
          <p:nvGraphicFramePr>
            <p:cNvPr id="10" name="Objeto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7757184"/>
                </p:ext>
              </p:extLst>
            </p:nvPr>
          </p:nvGraphicFramePr>
          <p:xfrm>
            <a:off x="118308" y="21007387"/>
            <a:ext cx="4707692" cy="360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5" name="Graph" r:id="rId5" imgW="3920947" imgH="3001670" progId="Origin50.Graph">
                    <p:embed/>
                  </p:oleObj>
                </mc:Choice>
                <mc:Fallback>
                  <p:oleObj name="Graph" r:id="rId5" imgW="3920947" imgH="3001670" progId="Origin50.Graph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308" y="21007387"/>
                          <a:ext cx="4707692" cy="3600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to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7126697"/>
                </p:ext>
              </p:extLst>
            </p:nvPr>
          </p:nvGraphicFramePr>
          <p:xfrm>
            <a:off x="101599" y="24223343"/>
            <a:ext cx="4724401" cy="36127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6" name="Graph" r:id="rId7" imgW="3920947" imgH="3001670" progId="Origin50.Graph">
                    <p:embed/>
                  </p:oleObj>
                </mc:Choice>
                <mc:Fallback>
                  <p:oleObj name="Graph" r:id="rId7" imgW="3920947" imgH="3001670" progId="Origin50.Graph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599" y="24223343"/>
                          <a:ext cx="4724401" cy="361277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to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7610496"/>
                </p:ext>
              </p:extLst>
            </p:nvPr>
          </p:nvGraphicFramePr>
          <p:xfrm>
            <a:off x="8709492" y="21007387"/>
            <a:ext cx="5108108" cy="360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7" name="Graph" r:id="rId9" imgW="4276954" imgH="3022397" progId="Origin50.Graph">
                    <p:embed/>
                  </p:oleObj>
                </mc:Choice>
                <mc:Fallback>
                  <p:oleObj name="Graph" r:id="rId9" imgW="4276954" imgH="3022397" progId="Origin50.Graph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09492" y="21007387"/>
                          <a:ext cx="5108108" cy="3600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to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7327765"/>
                </p:ext>
              </p:extLst>
            </p:nvPr>
          </p:nvGraphicFramePr>
          <p:xfrm>
            <a:off x="8709492" y="24223343"/>
            <a:ext cx="5108108" cy="360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8" name="Graph" r:id="rId11" imgW="4276954" imgH="3022397" progId="Origin50.Graph">
                    <p:embed/>
                  </p:oleObj>
                </mc:Choice>
                <mc:Fallback>
                  <p:oleObj name="Graph" r:id="rId11" imgW="4276954" imgH="3022397" progId="Origin50.Graph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09492" y="24223343"/>
                          <a:ext cx="5108108" cy="3600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to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0082843"/>
                </p:ext>
              </p:extLst>
            </p:nvPr>
          </p:nvGraphicFramePr>
          <p:xfrm>
            <a:off x="4368800" y="21007387"/>
            <a:ext cx="4707692" cy="360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9" name="Graph" r:id="rId13" imgW="3920947" imgH="3001670" progId="Origin50.Graph">
                    <p:embed/>
                  </p:oleObj>
                </mc:Choice>
                <mc:Fallback>
                  <p:oleObj name="Graph" r:id="rId13" imgW="3920947" imgH="3001670" progId="Origin50.Graph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800" y="21007387"/>
                          <a:ext cx="4707692" cy="3600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to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1257779"/>
                </p:ext>
              </p:extLst>
            </p:nvPr>
          </p:nvGraphicFramePr>
          <p:xfrm>
            <a:off x="4348952" y="24223343"/>
            <a:ext cx="4820448" cy="3686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0" name="Graph" r:id="rId15" imgW="3920947" imgH="3001670" progId="Origin50.Graph">
                    <p:embed/>
                  </p:oleObj>
                </mc:Choice>
                <mc:Fallback>
                  <p:oleObj name="Graph" r:id="rId15" imgW="3920947" imgH="3001670" progId="Origin50.Graph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8952" y="24223343"/>
                          <a:ext cx="4820448" cy="368622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CaixaDeTexto 15"/>
          <p:cNvSpPr txBox="1"/>
          <p:nvPr/>
        </p:nvSpPr>
        <p:spPr>
          <a:xfrm>
            <a:off x="18157192" y="22167187"/>
            <a:ext cx="2568015" cy="96967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pt-BR" sz="3091" dirty="0"/>
              <a:t>Figura 1. SEM </a:t>
            </a:r>
            <a:r>
              <a:rPr lang="pt-BR" sz="3091" dirty="0" err="1"/>
              <a:t>images</a:t>
            </a:r>
            <a:r>
              <a:rPr lang="pt-BR" sz="3091" dirty="0"/>
              <a:t> </a:t>
            </a:r>
            <a:r>
              <a:rPr lang="pt-BR" sz="3091" dirty="0" err="1"/>
              <a:t>of</a:t>
            </a:r>
            <a:r>
              <a:rPr lang="pt-BR" sz="3091" dirty="0"/>
              <a:t> </a:t>
            </a:r>
            <a:r>
              <a:rPr lang="pt-BR" sz="3091" dirty="0" err="1"/>
              <a:t>samples</a:t>
            </a:r>
            <a:r>
              <a:rPr lang="pt-BR" sz="3329" dirty="0"/>
              <a:t> </a:t>
            </a:r>
            <a:r>
              <a:rPr lang="pt-BR" sz="3091" dirty="0"/>
              <a:t> </a:t>
            </a:r>
            <a:endParaRPr lang="pt-BR" sz="7005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18205155" y="22922043"/>
            <a:ext cx="1302259" cy="96967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pt-BR" sz="3091" dirty="0"/>
              <a:t>Tabela  1. </a:t>
            </a:r>
            <a:r>
              <a:rPr lang="pt-BR" sz="3091" dirty="0" err="1"/>
              <a:t>Kinetics</a:t>
            </a:r>
            <a:r>
              <a:rPr lang="pt-BR" sz="3091" dirty="0"/>
              <a:t> </a:t>
            </a:r>
            <a:r>
              <a:rPr lang="pt-BR" sz="3091" dirty="0" err="1"/>
              <a:t>of</a:t>
            </a:r>
            <a:r>
              <a:rPr lang="pt-BR" sz="3091" dirty="0"/>
              <a:t> </a:t>
            </a:r>
            <a:r>
              <a:rPr lang="pt-BR" sz="3091" dirty="0" err="1"/>
              <a:t>adsorption</a:t>
            </a:r>
            <a:r>
              <a:rPr lang="pt-BR" sz="3091" dirty="0"/>
              <a:t> </a:t>
            </a:r>
            <a:r>
              <a:rPr lang="pt-BR" sz="3091" dirty="0" err="1"/>
              <a:t>and</a:t>
            </a:r>
            <a:r>
              <a:rPr lang="pt-BR" sz="3091" dirty="0"/>
              <a:t> </a:t>
            </a:r>
            <a:r>
              <a:rPr lang="pt-BR" sz="3091" dirty="0" err="1"/>
              <a:t>degradation</a:t>
            </a:r>
            <a:r>
              <a:rPr lang="pt-BR" sz="3091" dirty="0"/>
              <a:t> </a:t>
            </a:r>
            <a:endParaRPr lang="pt-BR" sz="3329" dirty="0"/>
          </a:p>
          <a:p>
            <a:r>
              <a:rPr lang="pt-BR" sz="3091" dirty="0"/>
              <a:t>  </a:t>
            </a:r>
            <a:endParaRPr lang="pt-BR" sz="7005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2804197" y="34061843"/>
            <a:ext cx="6341571" cy="96967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pt-BR" sz="3091" dirty="0"/>
              <a:t>Figura 2. </a:t>
            </a:r>
            <a:r>
              <a:rPr lang="pt-BR" sz="3091" dirty="0" err="1"/>
              <a:t>Kinetic</a:t>
            </a:r>
            <a:r>
              <a:rPr lang="pt-BR" sz="3091" dirty="0"/>
              <a:t> curves </a:t>
            </a:r>
            <a:r>
              <a:rPr lang="pt-BR" sz="3091" dirty="0" err="1"/>
              <a:t>of</a:t>
            </a:r>
            <a:r>
              <a:rPr lang="pt-BR" sz="3091" dirty="0"/>
              <a:t> </a:t>
            </a:r>
            <a:r>
              <a:rPr lang="pt-BR" sz="3091" dirty="0" err="1"/>
              <a:t>all</a:t>
            </a:r>
            <a:r>
              <a:rPr lang="pt-BR" sz="3091" dirty="0"/>
              <a:t> </a:t>
            </a:r>
            <a:r>
              <a:rPr lang="pt-BR" sz="3091" dirty="0" err="1"/>
              <a:t>samples</a:t>
            </a:r>
            <a:endParaRPr lang="pt-BR" sz="7005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1"/>
          </p:nvPr>
        </p:nvSpPr>
        <p:spPr>
          <a:xfrm>
            <a:off x="4658186" y="3898154"/>
            <a:ext cx="19176954" cy="3773170"/>
          </a:xfrm>
          <a:solidFill>
            <a:schemeClr val="bg1">
              <a:alpha val="75000"/>
            </a:schemeClr>
          </a:solidFill>
        </p:spPr>
        <p:txBody>
          <a:bodyPr vert="horz" wrap="square" lIns="0" tIns="0" rIns="0" bIns="0" rtlCol="0" anchor="ctr" anchorCtr="1">
            <a:normAutofit/>
          </a:bodyPr>
          <a:lstStyle/>
          <a:p>
            <a:pPr algn="ctr"/>
            <a:r>
              <a:rPr lang="pt-BR" sz="4280" dirty="0"/>
              <a:t>NomePrimeiroAutor, NomeSegundoautor</a:t>
            </a:r>
          </a:p>
          <a:p>
            <a:pPr algn="ctr"/>
            <a:r>
              <a:rPr lang="pt-BR" sz="4280" dirty="0"/>
              <a:t>Instituto Tecnológico de Aeronáutica - ITA, Brasil</a:t>
            </a:r>
          </a:p>
          <a:p>
            <a:pPr algn="ctr"/>
            <a:r>
              <a:rPr lang="pt-BR" sz="4280" dirty="0"/>
              <a:t>Programa Institucional de Bolsa de Iniciação Cientifica (PIBIC)</a:t>
            </a:r>
          </a:p>
          <a:p>
            <a:pPr algn="ctr"/>
            <a:r>
              <a:rPr lang="pt-BR" sz="4280" dirty="0" smtClean="0"/>
              <a:t>XXIII </a:t>
            </a:r>
            <a:r>
              <a:rPr lang="pt-BR" sz="4280" dirty="0"/>
              <a:t>Encontro de Iniciação Cientifica - ENCITA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60515" y="34702510"/>
            <a:ext cx="4884927" cy="604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329" dirty="0"/>
              <a:t>Agradecimentos: ITA, CNPq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85" y="170042"/>
            <a:ext cx="6145293" cy="2357066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8315" y="6"/>
            <a:ext cx="5375236" cy="2733171"/>
          </a:xfrm>
          <a:prstGeom prst="rect">
            <a:avLst/>
          </a:prstGeom>
        </p:spPr>
      </p:pic>
      <p:sp>
        <p:nvSpPr>
          <p:cNvPr id="52" name="CaixaDeTexto 51"/>
          <p:cNvSpPr txBox="1"/>
          <p:nvPr/>
        </p:nvSpPr>
        <p:spPr>
          <a:xfrm>
            <a:off x="18294413" y="29053303"/>
            <a:ext cx="8280787" cy="4555806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2378" b="1" dirty="0"/>
              <a:t>References (</a:t>
            </a:r>
            <a:r>
              <a:rPr lang="en-US" sz="2378" b="1" dirty="0" err="1"/>
              <a:t>exemplos</a:t>
            </a:r>
            <a:r>
              <a:rPr lang="en-US" sz="2378" b="1" dirty="0"/>
              <a:t>)</a:t>
            </a:r>
          </a:p>
          <a:p>
            <a:endParaRPr lang="en-US" sz="1664" dirty="0"/>
          </a:p>
          <a:p>
            <a:r>
              <a:rPr lang="en-US" sz="1664" dirty="0"/>
              <a:t>N. Shimizu, C. </a:t>
            </a:r>
            <a:r>
              <a:rPr lang="en-US" sz="1664" dirty="0" err="1"/>
              <a:t>Ogino</a:t>
            </a:r>
            <a:r>
              <a:rPr lang="en-US" sz="1664" dirty="0"/>
              <a:t>, M. F. </a:t>
            </a:r>
            <a:r>
              <a:rPr lang="en-US" sz="1664" dirty="0" err="1"/>
              <a:t>Dadjour</a:t>
            </a:r>
            <a:r>
              <a:rPr lang="en-US" sz="1664" dirty="0"/>
              <a:t>, and T. Murata,  </a:t>
            </a:r>
            <a:r>
              <a:rPr lang="en-US" sz="1664" dirty="0" err="1"/>
              <a:t>Ultrasonics</a:t>
            </a:r>
            <a:r>
              <a:rPr lang="en-US" sz="1664" dirty="0"/>
              <a:t> </a:t>
            </a:r>
            <a:r>
              <a:rPr lang="en-US" sz="1664" dirty="0" err="1"/>
              <a:t>sonochemistry</a:t>
            </a:r>
            <a:r>
              <a:rPr lang="en-US" sz="1664" dirty="0"/>
              <a:t>,  1</a:t>
            </a:r>
          </a:p>
          <a:p>
            <a:r>
              <a:rPr lang="en-US" sz="1664" dirty="0"/>
              <a:t>4,  2, pp. 184, 2007.</a:t>
            </a:r>
            <a:endParaRPr lang="pt-BR" sz="1664" dirty="0"/>
          </a:p>
          <a:p>
            <a:endParaRPr lang="pt-BR" sz="1664" dirty="0"/>
          </a:p>
          <a:p>
            <a:r>
              <a:rPr lang="en-US" sz="1664" dirty="0"/>
              <a:t>F. Adam, L. </a:t>
            </a:r>
            <a:r>
              <a:rPr lang="en-US" sz="1664" dirty="0" err="1"/>
              <a:t>Muniandy</a:t>
            </a:r>
            <a:r>
              <a:rPr lang="en-US" sz="1664" dirty="0"/>
              <a:t>, and R. </a:t>
            </a:r>
            <a:r>
              <a:rPr lang="en-US" sz="1664" dirty="0" err="1"/>
              <a:t>Thankappan</a:t>
            </a:r>
            <a:r>
              <a:rPr lang="en-US" sz="1664" dirty="0"/>
              <a:t>,  Journal of Colloid And Interface Science, </a:t>
            </a:r>
          </a:p>
          <a:p>
            <a:r>
              <a:rPr lang="en-US" sz="1664" dirty="0"/>
              <a:t>406, pp. 209–216, 2013.</a:t>
            </a:r>
            <a:endParaRPr lang="pt-BR" sz="1664" dirty="0"/>
          </a:p>
          <a:p>
            <a:endParaRPr lang="pt-BR" sz="1664" dirty="0"/>
          </a:p>
          <a:p>
            <a:r>
              <a:rPr lang="en-US" sz="1664" dirty="0"/>
              <a:t>Y. L. Pang and A. Z. Abdullah, </a:t>
            </a:r>
            <a:r>
              <a:rPr lang="en-US" sz="1664" dirty="0" err="1"/>
              <a:t>Ultrasonics</a:t>
            </a:r>
            <a:r>
              <a:rPr lang="en-US" sz="1664" dirty="0"/>
              <a:t> </a:t>
            </a:r>
            <a:r>
              <a:rPr lang="en-US" sz="1664" dirty="0" err="1"/>
              <a:t>Sonochemistry</a:t>
            </a:r>
            <a:r>
              <a:rPr lang="en-US" sz="1664" dirty="0"/>
              <a:t>,  </a:t>
            </a:r>
          </a:p>
          <a:p>
            <a:r>
              <a:rPr lang="en-US" sz="1664" dirty="0"/>
              <a:t>19, 3, pp. 642, 2012.</a:t>
            </a:r>
          </a:p>
          <a:p>
            <a:endParaRPr lang="en-US" sz="1664" dirty="0"/>
          </a:p>
          <a:p>
            <a:r>
              <a:rPr lang="en-US" sz="1664" dirty="0"/>
              <a:t>Y. L. Pang and A. Z. Abdullah, Applied Catalysis B, Environmental, </a:t>
            </a:r>
          </a:p>
          <a:p>
            <a:r>
              <a:rPr lang="en-US" sz="1664" dirty="0"/>
              <a:t>129, pp. 473–481, 2013.</a:t>
            </a:r>
          </a:p>
          <a:p>
            <a:endParaRPr lang="en-US" sz="1664" dirty="0"/>
          </a:p>
          <a:p>
            <a:endParaRPr lang="pt-BR" sz="1664" dirty="0"/>
          </a:p>
        </p:txBody>
      </p:sp>
    </p:spTree>
    <p:extLst>
      <p:ext uri="{BB962C8B-B14F-4D97-AF65-F5344CB8AC3E}">
        <p14:creationId xmlns:p14="http://schemas.microsoft.com/office/powerpoint/2010/main" val="316969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822</Words>
  <Application>Microsoft Office PowerPoint</Application>
  <PresentationFormat>Personalizar</PresentationFormat>
  <Paragraphs>108</Paragraphs>
  <Slides>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Office Theme</vt:lpstr>
      <vt:lpstr>Graph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 make a scientific poster</dc:title>
  <dc:subject>How To Make A Scientific Poster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Vanessa</cp:lastModifiedBy>
  <cp:revision>46</cp:revision>
  <dcterms:created xsi:type="dcterms:W3CDTF">2012-08-06T20:12:21Z</dcterms:created>
  <dcterms:modified xsi:type="dcterms:W3CDTF">2017-06-26T13:14:35Z</dcterms:modified>
  <cp:category>templates for scientific poster</cp:category>
</cp:coreProperties>
</file>