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swald Bold" charset="1" panose="00000800000000000000"/>
      <p:regular r:id="rId15"/>
    </p:embeddedFont>
    <p:embeddedFont>
      <p:font typeface="Montserrat Classic Bold" charset="1" panose="00000800000000000000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Oswald" charset="1" panose="00000500000000000000"/>
      <p:regular r:id="rId20"/>
    </p:embeddedFont>
    <p:embeddedFont>
      <p:font typeface="Montserrat Light" charset="1" panose="000004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39A0D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090500" y="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36347" y="4511450"/>
            <a:ext cx="9815307" cy="2257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07"/>
              </a:lnSpc>
            </a:pPr>
            <a:r>
              <a:rPr lang="en-US" sz="13338" spc="1307">
                <a:solidFill>
                  <a:srgbClr val="183446"/>
                </a:solidFill>
                <a:latin typeface="Oswald Bold"/>
              </a:rPr>
              <a:t>BOBONIORT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553147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183446"/>
                </a:solidFill>
                <a:latin typeface="Oswald Bold"/>
              </a:rPr>
              <a:t>MUTUELLE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183446"/>
                </a:solidFill>
                <a:latin typeface="Montserrat Classic Bold"/>
              </a:rPr>
              <a:t>PROJET SIMPLON APPRENANTS COBOL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210983">
            <a:off x="-3993542" y="517276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33292" y="2368266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A7DF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3934" y="54166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3E9DB7"/>
                </a:solidFill>
                <a:latin typeface="Oswald Bold"/>
              </a:rPr>
              <a:t>MENU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90500" y="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29781">
            <a:off x="10593354" y="1712933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45325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45325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45325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45325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64926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64926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FFFFFF"/>
                </a:solidFill>
                <a:latin typeface="Oswald Bold"/>
              </a:rPr>
              <a:t>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49747" y="3323612"/>
            <a:ext cx="7664176" cy="42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2520" spc="246">
                <a:solidFill>
                  <a:srgbClr val="183446"/>
                </a:solidFill>
                <a:latin typeface="DM Sans"/>
              </a:rPr>
              <a:t>PRESENTATION GÉNÉRALE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49747" y="5008512"/>
            <a:ext cx="5154598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183446"/>
                </a:solidFill>
                <a:latin typeface="DM Sans"/>
              </a:rPr>
              <a:t>L’ÉQUIPE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49747" y="5805631"/>
            <a:ext cx="4911888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83446"/>
                </a:solidFill>
                <a:latin typeface="DM Sans"/>
              </a:rPr>
              <a:t>PRESENTATION DETAILLEE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49747" y="6595655"/>
            <a:ext cx="5154598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83446"/>
                </a:solidFill>
                <a:latin typeface="DM Sans"/>
              </a:rPr>
              <a:t>LE LOGICIEL - DEMO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49747" y="7428972"/>
            <a:ext cx="5154598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83446"/>
                </a:solidFill>
                <a:latin typeface="DM Sans"/>
              </a:rPr>
              <a:t>QUESTIONS / REPONSES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48041" y="4127355"/>
            <a:ext cx="4911888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83446"/>
                </a:solidFill>
                <a:latin typeface="DM Sans"/>
              </a:rPr>
              <a:t>OBJECTIF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A7DF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746" t="0" r="-4974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85426" y="3845643"/>
            <a:ext cx="7132181" cy="349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50"/>
              </a:lnSpc>
              <a:spcBef>
                <a:spcPct val="0"/>
              </a:spcBef>
            </a:pPr>
            <a:r>
              <a:rPr lang="en-US" sz="2500" spc="245">
                <a:solidFill>
                  <a:srgbClr val="183446"/>
                </a:solidFill>
                <a:latin typeface="DM Sans"/>
              </a:rPr>
              <a:t>La mutuelle BoBoNiort souhaite développer un ensemble d'applications de gestion en COBOL pour améliorer l'efficacité de ses opérations internes. Ces applications visent à rationaliser les processus métier, à améliorer la gestion des adhérents et à fournir un service clientèle de qualité.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6617" y="5027921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65333" y="2032200"/>
            <a:ext cx="835227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5000" spc="490">
                <a:solidFill>
                  <a:srgbClr val="183446"/>
                </a:solidFill>
                <a:latin typeface="Oswald Bold"/>
              </a:rPr>
              <a:t>PRESENTATION DU PROJET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60037" y="2065289"/>
            <a:ext cx="81715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5000" spc="490">
                <a:solidFill>
                  <a:srgbClr val="183446"/>
                </a:solidFill>
                <a:latin typeface="Oswald Bold"/>
              </a:rPr>
              <a:t>OBJECTIF DU PROJET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52742" y="4041085"/>
            <a:ext cx="10049810" cy="393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500" spc="245">
                <a:solidFill>
                  <a:srgbClr val="183446"/>
                </a:solidFill>
                <a:latin typeface="DM Sans"/>
              </a:rPr>
              <a:t>L’objectif est de développer une application de gestion en COBOL pour </a:t>
            </a:r>
            <a:r>
              <a:rPr lang="en-US" sz="2500" spc="245">
                <a:solidFill>
                  <a:srgbClr val="183446"/>
                </a:solidFill>
                <a:latin typeface="DM Sans Bold"/>
              </a:rPr>
              <a:t>la gestion des adhérents</a:t>
            </a:r>
            <a:r>
              <a:rPr lang="en-US" sz="2500" spc="245">
                <a:solidFill>
                  <a:srgbClr val="183446"/>
                </a:solidFill>
                <a:latin typeface="DM Sans"/>
              </a:rPr>
              <a:t>, </a:t>
            </a:r>
            <a:r>
              <a:rPr lang="en-US" sz="2500" spc="245">
                <a:solidFill>
                  <a:srgbClr val="183446"/>
                </a:solidFill>
                <a:latin typeface="DM Sans Bold"/>
              </a:rPr>
              <a:t>des cotisations, des remboursements et des prestations de la mutuelle</a:t>
            </a:r>
            <a:r>
              <a:rPr lang="en-US" sz="2500" spc="245">
                <a:solidFill>
                  <a:srgbClr val="183446"/>
                </a:solidFill>
                <a:latin typeface="DM Sans"/>
              </a:rPr>
              <a:t>. </a:t>
            </a:r>
          </a:p>
          <a:p>
            <a:pPr algn="l" marL="0" indent="0" lvl="0">
              <a:lnSpc>
                <a:spcPts val="3450"/>
              </a:lnSpc>
              <a:spcBef>
                <a:spcPct val="0"/>
              </a:spcBef>
            </a:pPr>
            <a:r>
              <a:rPr lang="en-US" sz="2500" spc="245">
                <a:solidFill>
                  <a:srgbClr val="183446"/>
                </a:solidFill>
                <a:latin typeface="DM Sans"/>
              </a:rPr>
              <a:t>Afin d’automatiser les processus manuels pour réduire les erreurs et améliorer l'efficacité opérationnelle. Il faudra fournir </a:t>
            </a:r>
            <a:r>
              <a:rPr lang="en-US" sz="2500" spc="245">
                <a:solidFill>
                  <a:srgbClr val="183446"/>
                </a:solidFill>
                <a:latin typeface="DM Sans Bold"/>
              </a:rPr>
              <a:t>une interface conviviale</a:t>
            </a:r>
            <a:r>
              <a:rPr lang="en-US" sz="2500" spc="245">
                <a:solidFill>
                  <a:srgbClr val="183446"/>
                </a:solidFill>
                <a:latin typeface="DM Sans"/>
              </a:rPr>
              <a:t> pour les utilisateurs internes afin de faciliter l'accès aux informations et d'accélérer la prise de décision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07881" y="5225875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90500" y="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2714">
            <a:off x="-7419212" y="-899231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2198761" y="6150412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24244" y="336141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183446"/>
                </a:solidFill>
                <a:latin typeface="Oswald Bold"/>
              </a:rPr>
              <a:t>L’EQUIPE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20095" y="5770487"/>
            <a:ext cx="3145217" cy="1721728"/>
            <a:chOff x="0" y="0"/>
            <a:chExt cx="862412" cy="4720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2412" cy="472094"/>
            </a:xfrm>
            <a:custGeom>
              <a:avLst/>
              <a:gdLst/>
              <a:ahLst/>
              <a:cxnLst/>
              <a:rect r="r" b="b" t="t" l="l"/>
              <a:pathLst>
                <a:path h="472094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472094"/>
                  </a:lnTo>
                  <a:lnTo>
                    <a:pt x="0" y="472094"/>
                  </a:lnTo>
                  <a:close/>
                </a:path>
              </a:pathLst>
            </a:custGeom>
            <a:solidFill>
              <a:srgbClr val="183446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2412" cy="519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20095" y="749221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31766" y="5923057"/>
            <a:ext cx="31452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 Bold"/>
              </a:rPr>
              <a:t>NICOLAS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1131766" y="6551707"/>
            <a:ext cx="334588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475233" y="6732681"/>
            <a:ext cx="245828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Coordinateur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32097" y="3410878"/>
            <a:ext cx="3145217" cy="1721728"/>
            <a:chOff x="0" y="0"/>
            <a:chExt cx="862412" cy="47209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62412" cy="472094"/>
            </a:xfrm>
            <a:custGeom>
              <a:avLst/>
              <a:gdLst/>
              <a:ahLst/>
              <a:cxnLst/>
              <a:rect r="r" b="b" t="t" l="l"/>
              <a:pathLst>
                <a:path h="472094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472094"/>
                  </a:lnTo>
                  <a:lnTo>
                    <a:pt x="0" y="472094"/>
                  </a:lnTo>
                  <a:close/>
                </a:path>
              </a:pathLst>
            </a:custGeom>
            <a:solidFill>
              <a:srgbClr val="183446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62412" cy="519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32097" y="5132606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43767" y="3563448"/>
            <a:ext cx="31452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 Bold"/>
              </a:rPr>
              <a:t>ALEXANDRE</a:t>
            </a:r>
          </a:p>
        </p:txBody>
      </p:sp>
      <p:sp>
        <p:nvSpPr>
          <p:cNvPr name="AutoShape 17" id="17"/>
          <p:cNvSpPr/>
          <p:nvPr/>
        </p:nvSpPr>
        <p:spPr>
          <a:xfrm flipV="true">
            <a:off x="1143767" y="4192098"/>
            <a:ext cx="334588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397640" y="4373072"/>
            <a:ext cx="263747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Chef de Projet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420697" y="2454153"/>
            <a:ext cx="3145217" cy="2550844"/>
            <a:chOff x="0" y="0"/>
            <a:chExt cx="862412" cy="6994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62412" cy="699436"/>
            </a:xfrm>
            <a:custGeom>
              <a:avLst/>
              <a:gdLst/>
              <a:ahLst/>
              <a:cxnLst/>
              <a:rect r="r" b="b" t="t" l="l"/>
              <a:pathLst>
                <a:path h="699436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99436"/>
                  </a:lnTo>
                  <a:lnTo>
                    <a:pt x="0" y="699436"/>
                  </a:lnTo>
                  <a:close/>
                </a:path>
              </a:pathLst>
            </a:custGeom>
            <a:solidFill>
              <a:srgbClr val="183446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62412" cy="747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420806" y="5004998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332368" y="2606723"/>
            <a:ext cx="31452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 Bold"/>
              </a:rPr>
              <a:t>ISABELLE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5332368" y="3235373"/>
            <a:ext cx="334588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6484983" y="3416348"/>
            <a:ext cx="839986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BDD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Dév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408696" y="5529602"/>
            <a:ext cx="3145217" cy="2550844"/>
            <a:chOff x="0" y="0"/>
            <a:chExt cx="862412" cy="69943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62412" cy="699436"/>
            </a:xfrm>
            <a:custGeom>
              <a:avLst/>
              <a:gdLst/>
              <a:ahLst/>
              <a:cxnLst/>
              <a:rect r="r" b="b" t="t" l="l"/>
              <a:pathLst>
                <a:path h="699436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99436"/>
                  </a:lnTo>
                  <a:lnTo>
                    <a:pt x="0" y="699436"/>
                  </a:lnTo>
                  <a:close/>
                </a:path>
              </a:pathLst>
            </a:custGeom>
            <a:solidFill>
              <a:srgbClr val="183446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862412" cy="747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378482" y="8063421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320366" y="5682171"/>
            <a:ext cx="31452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 Bold"/>
              </a:rPr>
              <a:t>SAFAA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5320366" y="6310821"/>
            <a:ext cx="334588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6472982" y="6491796"/>
            <a:ext cx="839986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BDD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Dév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9320985" y="2454153"/>
            <a:ext cx="3145217" cy="2550844"/>
            <a:chOff x="0" y="0"/>
            <a:chExt cx="862412" cy="69943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62412" cy="699436"/>
            </a:xfrm>
            <a:custGeom>
              <a:avLst/>
              <a:gdLst/>
              <a:ahLst/>
              <a:cxnLst/>
              <a:rect r="r" b="b" t="t" l="l"/>
              <a:pathLst>
                <a:path h="699436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99436"/>
                  </a:lnTo>
                  <a:lnTo>
                    <a:pt x="0" y="699436"/>
                  </a:lnTo>
                  <a:close/>
                </a:path>
              </a:pathLst>
            </a:custGeom>
            <a:solidFill>
              <a:srgbClr val="183446"/>
            </a:soli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862412" cy="747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232655" y="2606723"/>
            <a:ext cx="31452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 Bold"/>
              </a:rPr>
              <a:t>REMI</a:t>
            </a:r>
          </a:p>
        </p:txBody>
      </p:sp>
      <p:sp>
        <p:nvSpPr>
          <p:cNvPr name="AutoShape 37" id="37"/>
          <p:cNvSpPr/>
          <p:nvPr/>
        </p:nvSpPr>
        <p:spPr>
          <a:xfrm flipV="true">
            <a:off x="9232655" y="3235373"/>
            <a:ext cx="334588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9795852" y="3416348"/>
            <a:ext cx="2018824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Architecte 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Logiciel /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Dév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375495" y="5529602"/>
            <a:ext cx="3145217" cy="2550844"/>
            <a:chOff x="0" y="0"/>
            <a:chExt cx="862412" cy="69943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62412" cy="699436"/>
            </a:xfrm>
            <a:custGeom>
              <a:avLst/>
              <a:gdLst/>
              <a:ahLst/>
              <a:cxnLst/>
              <a:rect r="r" b="b" t="t" l="l"/>
              <a:pathLst>
                <a:path h="699436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99436"/>
                  </a:lnTo>
                  <a:lnTo>
                    <a:pt x="0" y="699436"/>
                  </a:lnTo>
                  <a:close/>
                </a:path>
              </a:pathLst>
            </a:custGeom>
            <a:solidFill>
              <a:srgbClr val="183446"/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862412" cy="747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9345280" y="8063421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9287165" y="5682171"/>
            <a:ext cx="31452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 Bold"/>
              </a:rPr>
              <a:t>MARTIAL</a:t>
            </a:r>
          </a:p>
        </p:txBody>
      </p:sp>
      <p:sp>
        <p:nvSpPr>
          <p:cNvPr name="AutoShape 44" id="44"/>
          <p:cNvSpPr/>
          <p:nvPr/>
        </p:nvSpPr>
        <p:spPr>
          <a:xfrm flipV="true">
            <a:off x="9287165" y="6310821"/>
            <a:ext cx="334588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0491692" y="6491796"/>
            <a:ext cx="73616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Doc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Dév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3171445" y="2454153"/>
            <a:ext cx="3145217" cy="2550844"/>
            <a:chOff x="0" y="0"/>
            <a:chExt cx="862412" cy="69943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62412" cy="699436"/>
            </a:xfrm>
            <a:custGeom>
              <a:avLst/>
              <a:gdLst/>
              <a:ahLst/>
              <a:cxnLst/>
              <a:rect r="r" b="b" t="t" l="l"/>
              <a:pathLst>
                <a:path h="699436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99436"/>
                  </a:lnTo>
                  <a:lnTo>
                    <a:pt x="0" y="699436"/>
                  </a:lnTo>
                  <a:close/>
                </a:path>
              </a:pathLst>
            </a:custGeom>
            <a:solidFill>
              <a:srgbClr val="183446"/>
            </a:solidFill>
            <a:ln cap="sq">
              <a:noFill/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862412" cy="747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3156283" y="5004998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3083115" y="2606723"/>
            <a:ext cx="31452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 Bold"/>
              </a:rPr>
              <a:t>BAFODE</a:t>
            </a:r>
          </a:p>
        </p:txBody>
      </p:sp>
      <p:sp>
        <p:nvSpPr>
          <p:cNvPr name="AutoShape 51" id="51"/>
          <p:cNvSpPr/>
          <p:nvPr/>
        </p:nvSpPr>
        <p:spPr>
          <a:xfrm flipV="true">
            <a:off x="13083115" y="3235373"/>
            <a:ext cx="334588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2" id="52"/>
          <p:cNvSpPr txBox="true"/>
          <p:nvPr/>
        </p:nvSpPr>
        <p:spPr>
          <a:xfrm rot="0">
            <a:off x="14287642" y="3416348"/>
            <a:ext cx="73616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Doc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Dév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3226063" y="5559884"/>
            <a:ext cx="3145217" cy="2550844"/>
            <a:chOff x="0" y="0"/>
            <a:chExt cx="862412" cy="69943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62412" cy="699436"/>
            </a:xfrm>
            <a:custGeom>
              <a:avLst/>
              <a:gdLst/>
              <a:ahLst/>
              <a:cxnLst/>
              <a:rect r="r" b="b" t="t" l="l"/>
              <a:pathLst>
                <a:path h="699436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99436"/>
                  </a:lnTo>
                  <a:lnTo>
                    <a:pt x="0" y="699436"/>
                  </a:lnTo>
                  <a:close/>
                </a:path>
              </a:pathLst>
            </a:custGeom>
            <a:solidFill>
              <a:srgbClr val="183446"/>
            </a:solidFill>
            <a:ln cap="sq">
              <a:noFill/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47625"/>
              <a:ext cx="862412" cy="747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0">
            <a:off x="13195849" y="809370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3137734" y="5712454"/>
            <a:ext cx="31452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 Bold"/>
              </a:rPr>
              <a:t>YVES</a:t>
            </a:r>
          </a:p>
        </p:txBody>
      </p:sp>
      <p:sp>
        <p:nvSpPr>
          <p:cNvPr name="AutoShape 58" id="58"/>
          <p:cNvSpPr/>
          <p:nvPr/>
        </p:nvSpPr>
        <p:spPr>
          <a:xfrm flipV="true">
            <a:off x="13137734" y="6341104"/>
            <a:ext cx="334588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9" id="59"/>
          <p:cNvSpPr txBox="true"/>
          <p:nvPr/>
        </p:nvSpPr>
        <p:spPr>
          <a:xfrm rot="0">
            <a:off x="14368644" y="6551095"/>
            <a:ext cx="78700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Test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</a:rPr>
              <a:t>Dév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9345280" y="5004998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6090500" y="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90500" y="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188239" y="-777252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90186" y="2802088"/>
            <a:ext cx="2932415" cy="3915514"/>
            <a:chOff x="0" y="0"/>
            <a:chExt cx="1075555" cy="14361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1436138"/>
            </a:xfrm>
            <a:custGeom>
              <a:avLst/>
              <a:gdLst/>
              <a:ahLst/>
              <a:cxnLst/>
              <a:rect r="r" b="b" t="t" l="l"/>
              <a:pathLst>
                <a:path h="1436138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1354294"/>
                  </a:lnTo>
                  <a:cubicBezTo>
                    <a:pt x="1075555" y="1376000"/>
                    <a:pt x="1066932" y="1396818"/>
                    <a:pt x="1051584" y="1412166"/>
                  </a:cubicBezTo>
                  <a:cubicBezTo>
                    <a:pt x="1036235" y="1427515"/>
                    <a:pt x="1015418" y="1436138"/>
                    <a:pt x="993712" y="1436138"/>
                  </a:cubicBezTo>
                  <a:lnTo>
                    <a:pt x="81844" y="1436138"/>
                  </a:lnTo>
                  <a:cubicBezTo>
                    <a:pt x="60137" y="1436138"/>
                    <a:pt x="39320" y="1427515"/>
                    <a:pt x="23971" y="1412166"/>
                  </a:cubicBezTo>
                  <a:cubicBezTo>
                    <a:pt x="8623" y="1396818"/>
                    <a:pt x="0" y="1376000"/>
                    <a:pt x="0" y="1354294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  <a:ln w="38100" cap="rnd">
              <a:solidFill>
                <a:srgbClr val="000000">
                  <a:alpha val="9882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75555" cy="1455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811739" y="6780565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339A0D">
                <a:alpha val="98824"/>
              </a:srgbClr>
            </a:solidFill>
            <a:ln w="38100" cap="rnd">
              <a:solidFill>
                <a:srgbClr val="000000">
                  <a:alpha val="98824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970158" y="4412066"/>
            <a:ext cx="2932415" cy="3173064"/>
            <a:chOff x="0" y="0"/>
            <a:chExt cx="1075555" cy="11638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1163821"/>
            </a:xfrm>
            <a:custGeom>
              <a:avLst/>
              <a:gdLst/>
              <a:ahLst/>
              <a:cxnLst/>
              <a:rect r="r" b="b" t="t" l="l"/>
              <a:pathLst>
                <a:path h="1163821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1081977"/>
                  </a:lnTo>
                  <a:cubicBezTo>
                    <a:pt x="1075555" y="1127178"/>
                    <a:pt x="1038913" y="1163821"/>
                    <a:pt x="993712" y="1163821"/>
                  </a:cubicBezTo>
                  <a:lnTo>
                    <a:pt x="81844" y="1163821"/>
                  </a:lnTo>
                  <a:cubicBezTo>
                    <a:pt x="60137" y="1163821"/>
                    <a:pt x="39320" y="1155198"/>
                    <a:pt x="23971" y="1139850"/>
                  </a:cubicBezTo>
                  <a:cubicBezTo>
                    <a:pt x="8623" y="1124501"/>
                    <a:pt x="0" y="1103684"/>
                    <a:pt x="0" y="1081977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  <a:ln w="38100" cap="rnd">
              <a:solidFill>
                <a:srgbClr val="000000">
                  <a:alpha val="98824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075555" cy="1182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922614" y="7693412"/>
            <a:ext cx="2932415" cy="847111"/>
            <a:chOff x="0" y="0"/>
            <a:chExt cx="1075555" cy="3107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339A0D">
                <a:alpha val="98824"/>
              </a:srgbClr>
            </a:solidFill>
            <a:ln w="38100" cap="rnd">
              <a:solidFill>
                <a:srgbClr val="000000">
                  <a:alpha val="9882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046312" y="3696538"/>
            <a:ext cx="2932415" cy="2351362"/>
            <a:chOff x="0" y="0"/>
            <a:chExt cx="1075555" cy="8624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  <a:ln w="38100" cap="rnd">
              <a:solidFill>
                <a:srgbClr val="000000">
                  <a:alpha val="98824"/>
                </a:srgbClr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046312" y="6157334"/>
            <a:ext cx="2932415" cy="847111"/>
            <a:chOff x="0" y="0"/>
            <a:chExt cx="1075555" cy="31070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339A0D">
                <a:alpha val="98824"/>
              </a:srgbClr>
            </a:solidFill>
            <a:ln w="38100" cap="rnd">
              <a:solidFill>
                <a:srgbClr val="000000">
                  <a:alpha val="98824"/>
                </a:srgbClr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885381">
            <a:off x="11103151" y="7334217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0"/>
                </a:moveTo>
                <a:lnTo>
                  <a:pt x="1776375" y="0"/>
                </a:lnTo>
                <a:lnTo>
                  <a:pt x="1776375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74254" y="1071604"/>
            <a:ext cx="8904094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000" spc="588">
                <a:solidFill>
                  <a:srgbClr val="339A0D"/>
                </a:solidFill>
                <a:latin typeface="Oswald Bold"/>
              </a:rPr>
              <a:t>LES PHASES DU PROJET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99655" y="6950307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FFFFFF"/>
                </a:solidFill>
                <a:latin typeface="Oswald"/>
              </a:rPr>
              <a:t>PHASE 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110530" y="7863154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FFFFFF"/>
                </a:solidFill>
                <a:latin typeface="Oswald"/>
              </a:rPr>
              <a:t>PHASE 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13033" y="4782043"/>
            <a:ext cx="2534389" cy="256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4"/>
              </a:lnSpc>
            </a:pPr>
            <a:r>
              <a:rPr lang="en-US" sz="1610" spc="157" u="sng">
                <a:solidFill>
                  <a:srgbClr val="183446"/>
                </a:solidFill>
                <a:latin typeface="DM Sans Bold"/>
              </a:rPr>
              <a:t>Contrat</a:t>
            </a:r>
            <a:r>
              <a:rPr lang="en-US" sz="1610" spc="157">
                <a:solidFill>
                  <a:srgbClr val="183446"/>
                </a:solidFill>
                <a:latin typeface="DM Sans Bold"/>
              </a:rPr>
              <a:t> :</a:t>
            </a:r>
          </a:p>
          <a:p>
            <a:pPr algn="r">
              <a:lnSpc>
                <a:spcPts val="2254"/>
              </a:lnSpc>
            </a:pPr>
            <a:r>
              <a:rPr lang="en-US" sz="1610" spc="157">
                <a:solidFill>
                  <a:srgbClr val="183446"/>
                </a:solidFill>
                <a:latin typeface="DM Sans"/>
              </a:rPr>
              <a:t>Modification</a:t>
            </a:r>
          </a:p>
          <a:p>
            <a:pPr algn="l">
              <a:lnSpc>
                <a:spcPts val="2254"/>
              </a:lnSpc>
            </a:pPr>
            <a:r>
              <a:rPr lang="en-US" sz="1610" spc="157" u="sng">
                <a:solidFill>
                  <a:srgbClr val="183446"/>
                </a:solidFill>
                <a:latin typeface="DM Sans Bold"/>
              </a:rPr>
              <a:t>Remboursement</a:t>
            </a:r>
            <a:r>
              <a:rPr lang="en-US" sz="1610" spc="157">
                <a:solidFill>
                  <a:srgbClr val="183446"/>
                </a:solidFill>
                <a:latin typeface="DM Sans"/>
              </a:rPr>
              <a:t> :</a:t>
            </a:r>
          </a:p>
          <a:p>
            <a:pPr algn="r">
              <a:lnSpc>
                <a:spcPts val="2254"/>
              </a:lnSpc>
            </a:pPr>
            <a:r>
              <a:rPr lang="en-US" sz="1610" spc="157">
                <a:solidFill>
                  <a:srgbClr val="183446"/>
                </a:solidFill>
                <a:latin typeface="DM Sans"/>
              </a:rPr>
              <a:t> Enregistrement</a:t>
            </a:r>
          </a:p>
          <a:p>
            <a:pPr algn="r">
              <a:lnSpc>
                <a:spcPts val="2254"/>
              </a:lnSpc>
            </a:pPr>
            <a:r>
              <a:rPr lang="en-US" sz="1610" spc="157">
                <a:solidFill>
                  <a:srgbClr val="183446"/>
                </a:solidFill>
                <a:latin typeface="DM Sans"/>
              </a:rPr>
              <a:t> Traitement</a:t>
            </a:r>
          </a:p>
          <a:p>
            <a:pPr algn="r">
              <a:lnSpc>
                <a:spcPts val="2254"/>
              </a:lnSpc>
            </a:pPr>
            <a:r>
              <a:rPr lang="en-US" sz="1610" spc="157">
                <a:solidFill>
                  <a:srgbClr val="183446"/>
                </a:solidFill>
                <a:latin typeface="DM Sans"/>
              </a:rPr>
              <a:t> Suivi</a:t>
            </a:r>
          </a:p>
          <a:p>
            <a:pPr algn="ctr">
              <a:lnSpc>
                <a:spcPts val="2254"/>
              </a:lnSpc>
            </a:pPr>
          </a:p>
          <a:p>
            <a:pPr algn="ctr">
              <a:lnSpc>
                <a:spcPts val="2254"/>
              </a:lnSpc>
            </a:pPr>
          </a:p>
          <a:p>
            <a:pPr algn="ctr">
              <a:lnSpc>
                <a:spcPts val="2254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3234228" y="6327076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FFFFFF"/>
                </a:solidFill>
                <a:latin typeface="Oswald"/>
              </a:rPr>
              <a:t>PHASE 3</a:t>
            </a:r>
          </a:p>
        </p:txBody>
      </p:sp>
      <p:sp>
        <p:nvSpPr>
          <p:cNvPr name="Freeform 28" id="28"/>
          <p:cNvSpPr/>
          <p:nvPr/>
        </p:nvSpPr>
        <p:spPr>
          <a:xfrm flipH="true" flipV="false" rot="-8970905">
            <a:off x="5945196" y="7195401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340438" y="2144119"/>
            <a:ext cx="8187907" cy="36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2186">
                <a:solidFill>
                  <a:srgbClr val="183446"/>
                </a:solidFill>
                <a:latin typeface="Montserrat Light"/>
              </a:rPr>
              <a:t>Le Logiciel est divisé en 3 phases de livraison :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887923">
            <a:off x="-5414125" y="71573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180428" y="2967726"/>
            <a:ext cx="1998905" cy="358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33"/>
              </a:lnSpc>
            </a:pPr>
            <a:r>
              <a:rPr lang="en-US" sz="1611" spc="157" u="sng">
                <a:solidFill>
                  <a:srgbClr val="183446"/>
                </a:solidFill>
                <a:latin typeface="DM Sans Bold"/>
              </a:rPr>
              <a:t>Adhérent </a:t>
            </a:r>
            <a:r>
              <a:rPr lang="en-US" sz="1611" spc="157">
                <a:solidFill>
                  <a:srgbClr val="183446"/>
                </a:solidFill>
                <a:latin typeface="DM Sans"/>
              </a:rPr>
              <a:t>: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 Rechercher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 Création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 Modification</a:t>
            </a:r>
          </a:p>
          <a:p>
            <a:pPr algn="l">
              <a:lnSpc>
                <a:spcPts val="1933"/>
              </a:lnSpc>
            </a:pPr>
            <a:r>
              <a:rPr lang="en-US" sz="1611" spc="157" u="sng">
                <a:solidFill>
                  <a:srgbClr val="183446"/>
                </a:solidFill>
                <a:latin typeface="DM Sans Bold"/>
              </a:rPr>
              <a:t>Contrat :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 Affectation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 Lecture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 </a:t>
            </a:r>
          </a:p>
          <a:p>
            <a:pPr algn="l">
              <a:lnSpc>
                <a:spcPts val="1933"/>
              </a:lnSpc>
            </a:pPr>
            <a:r>
              <a:rPr lang="en-US" sz="1611" spc="157" u="sng">
                <a:solidFill>
                  <a:srgbClr val="183446"/>
                </a:solidFill>
                <a:latin typeface="DM Sans Bold"/>
              </a:rPr>
              <a:t>Archivage</a:t>
            </a:r>
          </a:p>
          <a:p>
            <a:pPr algn="l">
              <a:lnSpc>
                <a:spcPts val="1933"/>
              </a:lnSpc>
            </a:pPr>
            <a:r>
              <a:rPr lang="en-US" sz="1611" spc="157" u="sng">
                <a:solidFill>
                  <a:srgbClr val="183446"/>
                </a:solidFill>
                <a:latin typeface="DM Sans Bold"/>
              </a:rPr>
              <a:t>Facture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Edition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Paiements</a:t>
            </a:r>
          </a:p>
          <a:p>
            <a:pPr algn="l">
              <a:lnSpc>
                <a:spcPts val="1933"/>
              </a:lnSpc>
            </a:pPr>
            <a:r>
              <a:rPr lang="en-US" sz="1611" spc="157" u="sng">
                <a:solidFill>
                  <a:srgbClr val="183446"/>
                </a:solidFill>
                <a:latin typeface="DM Sans Bold"/>
              </a:rPr>
              <a:t>Rapports </a:t>
            </a:r>
            <a:r>
              <a:rPr lang="en-US" sz="1611" spc="157">
                <a:solidFill>
                  <a:srgbClr val="183446"/>
                </a:solidFill>
                <a:latin typeface="DM Sans"/>
              </a:rPr>
              <a:t>:</a:t>
            </a:r>
          </a:p>
          <a:p>
            <a:pPr algn="r">
              <a:lnSpc>
                <a:spcPts val="1933"/>
              </a:lnSpc>
            </a:pPr>
            <a:r>
              <a:rPr lang="en-US" sz="1611" spc="157">
                <a:solidFill>
                  <a:srgbClr val="183446"/>
                </a:solidFill>
                <a:latin typeface="DM Sans"/>
              </a:rPr>
              <a:t> Statistiques</a:t>
            </a:r>
          </a:p>
          <a:p>
            <a:pPr algn="ctr">
              <a:lnSpc>
                <a:spcPts val="1933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3435415" y="3885733"/>
            <a:ext cx="2154209" cy="165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1"/>
              </a:lnSpc>
            </a:pPr>
            <a:r>
              <a:rPr lang="en-US" sz="1610" spc="157" u="sng">
                <a:solidFill>
                  <a:srgbClr val="183446"/>
                </a:solidFill>
                <a:latin typeface="DM Sans Bold"/>
              </a:rPr>
              <a:t>Statistiques</a:t>
            </a:r>
            <a:r>
              <a:rPr lang="en-US" sz="1610" spc="157">
                <a:solidFill>
                  <a:srgbClr val="183446"/>
                </a:solidFill>
                <a:latin typeface="DM Sans Bold"/>
              </a:rPr>
              <a:t> :</a:t>
            </a:r>
          </a:p>
          <a:p>
            <a:pPr algn="r">
              <a:lnSpc>
                <a:spcPts val="2221"/>
              </a:lnSpc>
            </a:pPr>
            <a:r>
              <a:rPr lang="en-US" sz="1610" spc="157">
                <a:solidFill>
                  <a:srgbClr val="183446"/>
                </a:solidFill>
                <a:latin typeface="DM Sans"/>
              </a:rPr>
              <a:t>       + de choix</a:t>
            </a:r>
          </a:p>
          <a:p>
            <a:pPr algn="just">
              <a:lnSpc>
                <a:spcPts val="2221"/>
              </a:lnSpc>
            </a:pPr>
            <a:r>
              <a:rPr lang="en-US" sz="1610" spc="157" u="sng">
                <a:solidFill>
                  <a:srgbClr val="183446"/>
                </a:solidFill>
                <a:latin typeface="DM Sans Bold"/>
              </a:rPr>
              <a:t>Facture </a:t>
            </a:r>
            <a:r>
              <a:rPr lang="en-US" sz="1610" spc="157">
                <a:solidFill>
                  <a:srgbClr val="183446"/>
                </a:solidFill>
                <a:latin typeface="DM Sans Bold"/>
              </a:rPr>
              <a:t>:</a:t>
            </a:r>
          </a:p>
          <a:p>
            <a:pPr algn="r">
              <a:lnSpc>
                <a:spcPts val="2221"/>
              </a:lnSpc>
            </a:pPr>
            <a:r>
              <a:rPr lang="en-US" sz="1610" spc="157">
                <a:solidFill>
                  <a:srgbClr val="183446"/>
                </a:solidFill>
                <a:latin typeface="DM Sans Bold"/>
              </a:rPr>
              <a:t>       </a:t>
            </a:r>
            <a:r>
              <a:rPr lang="en-US" sz="1610" spc="157">
                <a:solidFill>
                  <a:srgbClr val="183446"/>
                </a:solidFill>
                <a:latin typeface="DM Sans"/>
              </a:rPr>
              <a:t>Impression</a:t>
            </a:r>
          </a:p>
          <a:p>
            <a:pPr algn="r">
              <a:lnSpc>
                <a:spcPts val="2221"/>
              </a:lnSpc>
            </a:pPr>
            <a:r>
              <a:rPr lang="en-US" sz="1610" spc="157">
                <a:solidFill>
                  <a:srgbClr val="183446"/>
                </a:solidFill>
                <a:latin typeface="DM Sans"/>
              </a:rPr>
              <a:t>       </a:t>
            </a:r>
          </a:p>
          <a:p>
            <a:pPr algn="just" marL="0" indent="0" lvl="0">
              <a:lnSpc>
                <a:spcPts val="22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92226" y="-1019880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88100" y="2746441"/>
            <a:ext cx="5845287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spc="990">
                <a:solidFill>
                  <a:srgbClr val="183446"/>
                </a:solidFill>
                <a:latin typeface="Oswald Bold"/>
              </a:rPr>
              <a:t>LOGICIEL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090500" y="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01326" y="5789383"/>
            <a:ext cx="3588758" cy="487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183446"/>
                </a:solidFill>
                <a:latin typeface="DM Sans"/>
              </a:rPr>
              <a:t>DEMONSTRATION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7318" y="-1664031"/>
            <a:ext cx="19663964" cy="20124117"/>
            <a:chOff x="0" y="0"/>
            <a:chExt cx="1211838" cy="1240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838" cy="1240196"/>
            </a:xfrm>
            <a:custGeom>
              <a:avLst/>
              <a:gdLst/>
              <a:ahLst/>
              <a:cxnLst/>
              <a:rect r="r" b="b" t="t" l="l"/>
              <a:pathLst>
                <a:path h="1240196" w="1211838">
                  <a:moveTo>
                    <a:pt x="605919" y="0"/>
                  </a:moveTo>
                  <a:cubicBezTo>
                    <a:pt x="271279" y="0"/>
                    <a:pt x="0" y="277627"/>
                    <a:pt x="0" y="620098"/>
                  </a:cubicBezTo>
                  <a:cubicBezTo>
                    <a:pt x="0" y="962568"/>
                    <a:pt x="271279" y="1240196"/>
                    <a:pt x="605919" y="1240196"/>
                  </a:cubicBezTo>
                  <a:cubicBezTo>
                    <a:pt x="940558" y="1240196"/>
                    <a:pt x="1211838" y="962568"/>
                    <a:pt x="1211838" y="620098"/>
                  </a:cubicBezTo>
                  <a:cubicBezTo>
                    <a:pt x="1211838" y="277627"/>
                    <a:pt x="940558" y="0"/>
                    <a:pt x="605919" y="0"/>
                  </a:cubicBezTo>
                  <a:close/>
                </a:path>
              </a:pathLst>
            </a:custGeom>
            <a:solidFill>
              <a:srgbClr val="A7DF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3610" y="97218"/>
              <a:ext cx="984618" cy="1026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181428" y="-5924209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48783" y="2215776"/>
            <a:ext cx="7942168" cy="135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8000" spc="784">
                <a:solidFill>
                  <a:srgbClr val="183446"/>
                </a:solidFill>
                <a:latin typeface="Oswald Bold"/>
              </a:rPr>
              <a:t>QUESTIONS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79284" y="5584753"/>
            <a:ext cx="7202160" cy="135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4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swald Bold"/>
              </a:rPr>
              <a:t>REPONSES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580377">
            <a:off x="14173010" y="-14535987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08950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889179" y="-922779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243820"/>
            <a:ext cx="8097687" cy="239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9"/>
              </a:lnSpc>
            </a:pPr>
            <a:r>
              <a:rPr lang="en-US" sz="6999" spc="685">
                <a:solidFill>
                  <a:srgbClr val="183446"/>
                </a:solidFill>
                <a:latin typeface="Oswald Bold"/>
              </a:rPr>
              <a:t>MERCI POUR</a:t>
            </a:r>
          </a:p>
          <a:p>
            <a:pPr algn="l" marL="0" indent="0" lvl="0">
              <a:lnSpc>
                <a:spcPts val="9659"/>
              </a:lnSpc>
              <a:spcBef>
                <a:spcPct val="0"/>
              </a:spcBef>
            </a:pPr>
            <a:r>
              <a:rPr lang="en-US" sz="6999" spc="685">
                <a:solidFill>
                  <a:srgbClr val="183446"/>
                </a:solidFill>
                <a:latin typeface="Oswald Bold"/>
              </a:rPr>
              <a:t>VOTRE ATTENTION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90500" y="0"/>
            <a:ext cx="2197500" cy="2197500"/>
          </a:xfrm>
          <a:custGeom>
            <a:avLst/>
            <a:gdLst/>
            <a:ahLst/>
            <a:cxnLst/>
            <a:rect r="r" b="b" t="t" l="l"/>
            <a:pathLst>
              <a:path h="2197500" w="2197500">
                <a:moveTo>
                  <a:pt x="0" y="0"/>
                </a:moveTo>
                <a:lnTo>
                  <a:pt x="2197500" y="0"/>
                </a:lnTo>
                <a:lnTo>
                  <a:pt x="2197500" y="2197500"/>
                </a:lnTo>
                <a:lnTo>
                  <a:pt x="0" y="2197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DAGIZb-ducQ</dc:identifier>
  <dcterms:modified xsi:type="dcterms:W3CDTF">2011-08-01T06:04:30Z</dcterms:modified>
  <cp:revision>1</cp:revision>
  <dc:title>MUTUELLE</dc:title>
</cp:coreProperties>
</file>