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Noto Sans Symbol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xrend1i592LgMgPVDNiqFUczr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56B615-3F21-41C2-A9BF-71E0ABC9B578}">
  <a:tblStyle styleId="{B456B615-3F21-41C2-A9BF-71E0ABC9B5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otoSansSymbols-bold.fntdata"/><Relationship Id="rId30" Type="http://schemas.openxmlformats.org/officeDocument/2006/relationships/font" Target="fonts/NotoSansSymbol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pt-BR/docs/Web/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1ddfc2f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f1ddfc2f1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2a25697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f2a256977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2a25697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f2a256977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2a256977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f2a256977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2a25697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f2a256977c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Referência;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https://developer.mozilla.org/pt-BR/docs/Web/HTML</a:t>
            </a:r>
            <a:br>
              <a:rPr lang="en-US"/>
            </a:br>
            <a:br>
              <a:rPr lang="en-US"/>
            </a:br>
            <a:r>
              <a:rPr lang="en-US"/>
              <a:t>data:image/jpeg;base64,/9j/4AAQSkZJRgABAQAAAQABAAD/2wCEAAkGBxISEhUTEhMWFRUXFRgZFxcWFhkVFxgXFxYZFhgYGBUYHiggGBolIBgXITEhJSktMC4uGB8zOTMtNyguLi0BCgoKDg0OGxAQGi0lHyUtLS0tLS0tLS0tLS0tLSstLS0tLS0tLS0tLS0tLS0tLS0tLS0tLS0tLS0tLS0tLS0tLf/AABEIANsA5gMBIgACEQEDEQH/xAAcAAEAAwEBAQEBAAAAAAAAAAAABQYHBAMCAQj/xABMEAACAQIDBAUHBwgHCAMAAAABAgMAEQQSIQUGMVETIkFhkQcycYGSocEUI1JTcrHRFRYXM0JiouEkNFRjgrLCQ0Rzg5Oz0vBko+L/xAAaAQEAAgMBAAAAAAAAAAAAAAAAAgMEBQYB/8QAOREAAgIBAQMKBAMHBQAAAAAAAAECAxEEBRIhIjEyQVFhcZGhsYHB0fAVQlITM0NistLhFCM0cvH/2gAMAwEAAhEDEQA/ANxpSlAKi9sbajwxgDhj0+ISBMoBs7qzAtciy2Q8LnhpUpVW362A2NXCIFDJHjI5ZQWy/NKkitYjUnrjQUB2YzeFUllgSCaaWKOKQrGEuyyuyDLndRcZCTe2nOoYeUaH5HLjmwuKSCOwzMsV3Jm6AhAJTqrXve3DS9dW7+7AwmPxEsUYSCSCFV6xYmRHkLaMSRoy1Gwbr4kbITCFV6UYkSFcwy5Pyh8oPW4eZ2eqgJnaW+WFhOCUln+XMqwZAp0fLZ2uRZeuvC/HhXfsPbceK6Yxhh0OIlw7ZgBd4iAxWxPV10vY91UWHcfFLJGTkZMPjYBhxmsUwUU0kxJv+110S3aIVqZ3WweNwkuJjbCq0U+PnnEonUFY5XBBMeW5IAva9AXelKUApSlAKquK31iWSVEw+JmSFxHNLBEJI430up6wdytxmCK1r1aqouGwW0cG2Jiw0EMqT4mSeKd5cixGYhmE0VszZWvbKdRbhQEqu9aGdoY8PiZVSVYZJo41aJJGCnK13D2XOuZgpAvcnjX7g97EmnMUeGxLoszwmcRr0IkjuHBOfOFBBGbLa/bVd25u5i5MWZIMMkMpmiYY2HEvGDEjKWE2G/2rlQy2II148027mLOOEsOGTDN8qEkmJhxTCOaAOSyyYW1mlZdCbcdc1AaNSlKAUpSgFKUoDynmVFZ2NlUFieQAuTUDjt9cBCsbSYgASxCVLK7nom4SsqqSkf7zADjXzvhtdoY2jGGxE3SwyhWgjMoD5cqowXVb384jLpxqnY/Z02FiwpWPHxYuPZ0MPS4SNcTE7xqfmZoiGHVbUMQAc562lAajFIGUMpBVgCCNQQRcEd1etR+w3mbDwnEqFnMSGVRawkKjOBYkcb9tSFAKUpQClKUApSlAVbbO+MeHlaJonYi2oIAN1B7fTXF+kOL6l/aWoTyipbF+mJD72Hwqr1qbtVbGbSfX2HT6XZmmsphJx4tLrZoP6RI/qX9ofhX5+kSP6hvbH4Vn9u6vqIG40qp6239XsZH4Tpv0er+pfv0iJ9Q3tj8K/D5RF+ob/qD/AMap3Rjl7qdGOXuqH4hZ+r2PPwvS/o9ZfUuB8oq/2c/9Qf8AjVn2BtT5TCJsmQEsLXzeabXvYcqyLEgAcO2tT3Ljy4KHvDH2nY1maLUWWz5T4Y7voa7aejoopUoRw28c77H2slNo4noopJMubIjNlGhOUE2v6qov6VIv7O/tr+FXvHx5opF+kjDxUiv5yFdHoNPXapb65sHH7Q1NlLjuPnz6Gp/pTi/s7+2tfX6Uof7O/tLWW5DyPhTIeR8Kz/w+js9TX/iV/avI1L9KcP1D+0tP0pw/UP7S1Q9jYcMrZkv1u0X7BUh8jT6sezUXoaOz1PHtS9dfoW39KUP1D+0tfUPlNhZlUQPdmAHWXiTaqgcGn1Y9mubZ0AOPgQAAdLHcDT9oE+6vJaGhJvD82Sr2lfOSWVx7kbtUbtjaBhCkKDckam1SVQm9K/NqeTfeK5nWSlCiUoPDSOlgk5JM5fzlb6se0fwp+czfVj2v5VA0rm/xHVfrflH6GZ+xh2E+N5j9WPa/lT85j9UPa/lUBUth1GVdBwHZUJbV1KWd/wBI/Q9VEOw6vznP1Q9v+VPzo/uv4/8A8145F5Dwp0a8h4VH8Y1P6/SP0Pf9NDs9zv2ftzpZAnR2vfXNfgL8LVNVVN3VviCeQY+8D41a66PZ11ltO/Y8vL7Plgw7oqMsIUpSs8qFKUoDOPKatp4m5xEeDH/yrh3CktiSOcbD3qfhUt5UY/6u3/EH+Q1XtzXtjI+/MPFGrUT5Oq+K9kdRTy9m4/ll6ZNHxmMhisZXRL8MxAvblXhFtrCXHz0XtCojfvBPJFH0aM5DnRQWNip7B6BVOi2Lisw+Yl4/Vt+FZV+psrk4xjnzNdo9nUX1Kcp4eXw4fPiat+WsL9fF7Qrnxm2sN0b5ZoycjWAYXJsbAVn35HxP1Ev/AE2/CvOXZk6As0MiqOJKMAPSSKxXtC7HQ9zJWydPlcv2I7Fdla9u8mXCwD+6T3qDWPYs/GtrwSZY0XkijwAFe7NXP4L3/wAEtty5EF2tv2+p0V/OOJQxyMvajEey1vhX9HV/P+88WXF4heUz+Bcke411ey3ypLw+/U4faq5MJd7+/Q0Jd4sKR+vTxP4V9fnBhfr18apmxdz5JlWR3CIwBFus5B7uA9fhVy2XsHDwapGC3026zeonh6rVjXU6avgpNvux74Mmi7U2cXFJd+fbPvgs+78odCwNwTpoR2DnUrUXsp8qObE68ALk6DhUZtPaWPOkGHKD6TZWb1Lew99Y1dTm8LC8WkZFt6rWZZfgm/b5nRvrKFwkg7WKge0CfcKzTdVM+1IRycn2IyfhUptXB4pbSYkNqbBmYHWxNhrpwNcvk5TNtK/0RK3+n/VW4qrVWnnh54PivDBopWvUayDaa5lh8/Btmw1E7yLeAnkyn32+NS1R+21vBJ6AfAg1zmrWaJr+V+x0sHiSfeUylKVxjfA2JY7f0f8A5VdW7o+b8Purm/3f/l107u/q/D7q6d/8uj/q/wClmF/Dl4neZUGhIrm2hMvRmxF9PvqNxfnt9o1zyGwJ7jWr1O2JS36d1fmjnL8Ml9emSxLJ6brL8457vvP8qs1V7dNdJD9kffVhrcbLWNLH4+7Ma/psUpStgVClKUBTPKYnzEbcpbeKE/CqNsTEiKeKRvNVwTbXTgdPRWh+UWO+Ev8ARkQ+IK/6qzBDYg99afWPduyu46rZSU9Juvta8/8A00j878J9J/Yr9h3xwmYdZ+P0a9dvbLiOGl6OGPNkJXJGM1xrpYXvWaiIqwDAg34MCD4Gr79RdS8PHr9TB0eh0mqi5RUljqbX9pqsG9eGdlRWa7MFHVPEmwr73ye2Ek78o/jFUjdvDO2IhORiocEkKSBbXU8Bwq27+vbDAc5FHuY/CvIaidmnslL74ELNHVTq6oQ7U3zdpm2TNIi8yo9prVt9Y1shM2LgX+9j9zA/Ctlps1cmT8Pv1LNty5Vce5/L6CsK39TLtDED99T7SK3xrdaxjyoR5ccx+kiN7sv+mui2a8Wtd3zRyG1I5pXj9Tt2JvXh4oI0cvmVbGy3GhNtb8rV3fnnheb+z/OuLc7Y+HmwwaSJWbOwJN+zh299VfeXCCLEyIq5VuMo7LFQdL+mr46fT23ShiWVnrXb1dfWUy1GoqpjPMcPC5n2dfV1GmbG30wuVtX876Pd6an9kbbixJYR3uoBOYW46Dt7qxnYfmt9r4VpO4GFdelZkKghACwIvbNe1+NQ1WjqqrclnPVl96IaTaF116g8Y45wu5956+UR/m4h+8T4Lb41VvJGmbEzPyjI9pwfganvKVL+qHJZD/l/Co3yOxf1lv8AhqP4yfhXseToX3/3Hr5W0fDH9OTS65toreJx+433GumvOVbgjmCPEVqJLeTRukUCle2Cw/SMFva99ePAXrrl2PIOFm9BsfA1xtemusr34RbXd4L49ZsnOKeGyT/3f/l/Cujdz9X4V4OpGHIOhEeo9VcuCdgihSdQOH8q3Gr1C099NjTeIvgu9YMeuO/GSXaWEwpe5UXPbao7eCwj8fur4w2FkzKSNBY6+mvnehuoB/7xFLr5WaOyTr3OKXjlrjzLrEYKNkVnJ9brL82x5v8AcBU3UVu0loB3lj77fCpWtloVjTQ8F68Si18tilKVlEBSlKAgN9482Cl7sh8JFNZLWzbfwzS4aZFF2aMhRwu3Zqe+smxmx8RF+shdRzykr7Q099avXwe+njqOk2JbFVODazvZS6+ZdXwLngN88PlUSB0IABOXMLgfum/uqYwu2MJKRaWNu5iB7mtWT1+xNqKhHX2JcUmWW7FobzFuPr78fU17Fby4WP8A2obuS7e8aVVN6N4Y8SqpGrAK2a7WF9COAJ51VmnHpr8jkdjZFJPIAsfAVRbrLbYuLSSZZp9l00yU1ltdr4fIk90482Pi7mJ8FY1rlZzuVsTEJiRLJEyKFbVurqRYDKde09laNWx0EXGviud/JGo2xZGdyUWnhY4cetisl8r0VsVE30ogPZdvxFa1WeeVTZM0xgeKJ5AocNkGYi5UjQa8/CtxoZqN6z3+xzu0IuVDSXZ7orO6O8cWHjaOXNq2YMBcC4A11v2VcMNtXCziyyRtf9lrA+y2tZM6FSQQQRxBFiPSK+K2l2ghZJzy035ffxNVRtGyuKjhNI3jYWBhjDuI40N9WCqvZzr1xm8eGj4ygnkvWPu0FY5sie0ZDP1Q2gZtBoOANesu1YxwJb0D4msdbOWeXJv778lk9rSxiuCX32LBYN9dsLibsgYBYyvWtckk62Hqqa8kUNsNI3OW3sov4ms8bGyT3jijZiexQXbwArWPJ7s6SDBqkqFHLuxU8Rc2F/UBUtbGNWnUF2r5jZ7nZqHbLvzw4FnpSladc5viiCQxyErxDMNfWKkYdufTT1r+B/GuHauHZZXJUgF7gkGxub6GuSuQhqbtNOUIPHF8PmbDcjNZZYZtoxvG4DalTodDwr22HOqR9Y24fdVYqWw5ARb8qlZtO39pG1pZimuvHHPf8xGhbriTsm01HAE+4VCbcxZdQSLa2+Neb4xB239Fck8xlsqqTrwGp8BVF2v1Oo5M3w7Evt+pKNUIcUWvYi2gj9F/Ek131zYBCsaKeIUA+m1dNdfTHdriuxL2NdJ8WKUpVh4KUpQClcW1sWYYZJQpcopIUWBY8hfS576r8m82Iv1cMPMxLZHaz5sPMkKqWXMgz9Ipvc2sePYBOYvY2Hl8+GNjzygH2hrUJidxMKxupkTuBDD+IE++uzZe8PSzNDInQNf5tZGAkeyhj1eYBBIBNu2vs7fyozOlrGws19eoCCbaavy7LcaqnTXPpRRfVqrquhNr48PI8sFudhI+MZc85GLe7Qe6pvD4ZIxZFVRyUBR4CovGbYMbWyXGVGCizSHM6qeqp0IB5WP0uyvJt4gMx6M5VuDqNSGVQb3sAbk9917SQJxhGPRWCFl1lnTk34ssFKhY9tXOUx2YsygZhf8AWOim3GxyXJ7MwGvGpPCzZ0V7EZgDY8Rfs0qRWe9KUoDjx+zoZhaaJJB+8oPgTwqsbR8nODk1jzwn91sy+y1/cRUptjbjQyNGBGMsPSL0j9H0p+cukZOnVyAsSdA4vYa147K3jaaUpkX9SZFs1yxBAOgvlFzoTowsVZhe1ld1lfQk0VWU12dOKZVo/Ja2frYkZOYjOY+otYem5qxbN8n+Ci1KNIebtp7K2HjepD8u2Cloz1mAXKQQQc3ae3q+u44C9vqXbBSVkK3AdV6tiQCpOZiD1deOYDQEi41q2esulwcvLh7FVeiog8qK9/fJJYXCpGMsaKi8lUKPAV71wYDH9KbZSvVuCe2xytpxGvPiDUhWMZQpSlAfhrhxGyYX4oAea9X7q4NrbwLBKI7BrRlnOcL0fXiSPOToitnc3P1ZAv2c53tTLm6GQaoDnsmrr0gVST1nyFDlH0rcQQITrjYsTSa7+J6m1zHpPu19B/Uw+I/CviLdpj58g/wgn3nhX5HvajEKIjmJAALKLs0vRAL9PKbFytwoZeN68Zd77F0EWZ0kVWGdUABliRnPEhQst8xFiUYaVhvZmmznd9XjyLFdPHOTEGw4F/ZzH94393CpCKMKLKAB3C1RmI2qUdwY7qhIJU3Y9WIghdOJkIt+7e/ZXhNt05YmVBaTNxYfsOq9U3F73JFgW083ll1011rEIpeCK5Sb52T1KgjvCtr5GHUD2uM2UhW82/JwL8MwI7LmUwc+dc1spzMpHHVGKHXtFxpVh4dNKUoBSlKAUpSgFV/a++Wz8K5jnxUaOOK3LMv2lQEr666t5secPhMROASY4ZHAU2N1QkWJBse+x9BqG3N3Gw+ChXOiy4hhmlmcZ2LnVspa9hfx4m5oCW2LvNg8ZcYbEJIQLlQbNbnkaxt32qZqn747pRyocRhlWHGwgyQyoApLqCQj285W8037DyuDZNk4zpoIprW6SJHtyzqGt76A7KUpQClKUArlx+NihQyTOqIOLMbDuHee6uqs43/w6YjFpFM5SOGEP54UM8zuoFjoCBEddSc3Z2xnLdWSUI7zwTqeUHZxbL05HeYpQvtFbW76seHnSRQ8bB1YXVlIII5gjjWNbQ3TiMfSQTpxsBI6gMeSycL6HQ+IqxeSvp4Xkw8ljG6GVMrrIAVcRvYoSBe40v8As99Vwsy8Fk60lk0qlKVcUilKUApSlAK8EiVSxAALG7EAAscoW5PabKovyUDsrz2niOjid+S6aX17NKzXFbbd2J497ak/h6KhKeOouqpdnMarSqDuzt9xIqNwY2t2eoHge3xq/V7GWSNlbg8MUpSpFYpSlAKUpQClKUBXd/tnT4nATw4Y2lZRYXy5gHVnS/ZmUMvrqHwmzYRIdsLi8TJEUabolJZSpjIydGNTa5snYwHKr1WVbWEmz8acPgmjkGKdphEzhegcAs/ndVVfUjh5luVATG09lRQyPtdsXicmTpFgLWRi8XRpGEOupIsn0iKsG5eAmw+Bw8OIbNKkQDm+a3Jc3blFlv25apW7ETbTxKviWRVwcp+YV85eZQAJCOBRSDZhe5v2XvqVAKUpQClKUAqjb1LkxXXYgYiLIjA2IZAbqG/ZY9IWXvBq81Xt7Nmw42Awu9jfMjAZsjgGx7xqQRyJqq1xUeLwShLdlkgMDtvC3aM4mMOTlsJFDX4Gxv53xqT3fZZMWxRiwghETtfNd3IbKW/aYBAT3v6aoSbDx7IMKZI+iuBe7ebe9iLcO3h660zdPZsOEgWCJrm5LMRlLueLW8AByAqivdUlxRfdJYwT1KUrMMYUpSgFKUoCL3gDGEhRcXGb7I1v4gVn8uzVNyrWFxpa4s1iLeoitRkQEEHgRY+g1Q9qYBoXKixF1I17C+lxb08vWLWotynvIytNZjMTl2dhAj9W7OCMunbodB6xWjjhrVY3Z2Yb9M/flHrNz7z6z2WFWmpVJ4yyGonvS8BSlKtKBSlKAUpSgFKVDb3Y0wYHEyjQrBIV+0VIX3kUBmm9W80+KzTFp4dnKWWM4cdbEsrlDeUaRqSDbN2fsseHXsXARYabAmOPDRPIymRWlXph0q6LFJKxMjWfUxgZhcAA1XX2U74fAYNSwQRxzzAX1+XYuOGO4H7So1x3A1ouz4pmnEg6qB16pkxEKCPMAgCiSWCVrWHVy5jy7AKTi8JBJhZcW8UEkiSlycLOoYRvIFzdPCTEZVzAm69Y3sBVg3L3hxETwpM0suExBCwTzpkkSUhmWJySelBCmzgkXtrrYdWI2ZM4eGUkrNEyNZ8RiFGdeoyyzSJGtmynqRsTawtVAgkkXZxJuXwkuExsYN/1WJjU5V5KGKE27b0B/QNK84pAyhhwIBHoIuK9KAUpSgIza8vBPWfh8ajBXvtCT5xrkA9guOHZXFio5Dl6NwmvWuua6nlyPI+6ud1Ldlzzw6uPcRZ8R7RiZ+jDda7C1mGqkg6kW/ZPh6K66i4cHOGBaVGF1v1ADoDfgOJJvXTgYpVB6WTpDcWNgthYA8AO376jZXWlyXnz+iQLFsyW62PEfd2V21CbIk65A1017uVTdbrRycqVnnXDy/wSQpSlZQFKVx7WkywyG9uqRf06fGvG8HqWXgrm1tvuzFY2yrzAOY+Gt+4W4i51F4PEs5v597i5uOwjiBe1+8164WElWe2vVB7Dd+sdewfs+hedfhXTS5F14dVfOHDn6aw22+c2EYxjwR9YbGSR6q7rrrc5h6yuq/4lNWzYW1enBDWzAX9I56erhpqCONVVEuwBvfhrbMAdDY8GXhca/cK6thnosUF5lkPp7PX1gP8ABUq5NMhZBST8y80pSsswRSlKAUpSgFVDyoANgGiYyKJpIkYxRmWQLnEj5Yxqxyo3oFz2Vb6qe+uIKzYCzEWxErm2lxHg8Q2vdQEEMCk2D2ljInOWVR8nYK0TImCjHRgBrMpWVJNdOF+VUPd/b+JxOMwiTTvIvymI5bgKWDggsqgBj3m5rR9hgw7v5pAZCcHLKwcm7mVXlOZjc9bPqe+ubdXFYLGEzSMZHXEZ4g8AjbBqE6VYjLHp0Q6JusSFNgLXoDLsLvBi0QQx4h1WxVRfVQ2lkY9ZB3KRWob47JggljaRmSCbBSYFgkbysXGV4MscYPWAWQ3OgCW7aj97sXgsCipBdUME6nCdBbpWzGNZpZZAHGVkYg6lrAjTU2TylZhBhZ1YjocdhpCQbdVmMRFx2HpLHmCRQE1ufMWwOGJzXEKK2dcjZkGRiynzTdTcdlTVV3chm+TyBiSVxeMW5NzYYuW2p7rVYqAUpSgKnjk6XFFewsB6gBf413Y79Y3p+Arl2embGMeTyH3kfEV4YjbOGMsi/KIcyuysvSIGBViCCpN7gitVrIylXwX5vqTt5ku46q6MCgZip4MrA+u1R5x0X1sftr+Nfey9sYc4hIlniaRswCK6sxIUsdAdNFJrC0sJfto8HzlKPrYByzFT9Fh6wQfgatFVnDrlxlv32PtKT8as1b2ro4L7efIpSlWlYqD3ve2GK3tmIX1cT91TlVnfc/NoO9m9hC1vdUJvksspWZpHxh8JbBMxGrHOe23W1Ho87xqAmHPU3XiMzecNe4d3bVwxaZcHb9xR4kX++qe7HUAHiOFr3uOJbS/IeisexYwu4yKpN5b7Tv2TGGljHZmHDzdNeB806Wt39vZ6bfj6HFpIOBdX8DY/ex9Qr42Ow6ZD25wCeHcLjsOv3V178RaxN9rXllGf3i4r2K5DfeS/ipdqZbaV5xNdQeYFelZRgilKUApSlAKo3lGxCI0AdJ2zR4lVMCB+jMkaw9I9yAqKJDr31eap2/mA6Xos0zwIyvC0iSGPKZZIdW1CsMiSgBgdWXSgOnfSARbKnjXRUw+QegAL91ZTi8Fg02VFiFSVZ5WMV+kujGNruzLfzSBYAdtu8nS98IWj2PMj3zLCqm7FyLMoALnVzawzHU1Q4sHnh2Hhzwkkmdh+606Mf4c1AR+2MHg/yXFiUSU4iRxEzvJcB41Jfq3sVIGnaBbvvrW8eFWXZsquSF+ThyVALDo1EgIB0JBUEXrIujJ2LKrcYdo6914AhHiTWu7W2f8AKMAsRcojRp0jK5RljyXLBh2jRrHQ2INwSKA+tycak0MsiRzRBsRK2SdOjkBchzdbnQ5rg9t6sdV3crDOmGBkd3ZyrFpHMjFhFGjnMSdCyMQOGtWKgFKUoCv7AAMszdt9PQWJP3CsB3jfNi8UeeKnP/3PX9B7MwWWVzqCrHnZkcdXu4g1/Om0nzTStzlkPi5NZ+yE1vP752Wt8eBzWHdVl8mr22phPtuPGCQfGoWXZ7rAk5tkeR411ObNGFLXFrW6wtr2HhUjuNJl2jhD/fqPauvxra2verlx6mjxs3TFADGIR22v6bFfutU/UI+B/pKkam5djyGgUeINTdcvDPHxPJdQpSlWEBVX3wsWw6HgzkHuVikbEns0c1aKgd48IHaFmBKZmjewvZZRlBPdmCg+moWdEsqaU033+x2bf/UN6V/ziqOFL2GmvWN78TY2NuQIHoNW3bsZTBFS2ZlRQW5kAXPuvUBsuLM7W+rc/wAMlvcyeFU2rMi+h7sGzz2VITLFe98yg35qy29ZDf8Atqn99IwcPftDgDmcwKEDnoxPqqvbPHz0X/GB97E/518Kse8+ELoHFyyqyooHGSUqin1DMD3MTpalfQZ7PhbEltnteKM80U+KiumvHCQ5EVPoqF8BavaslGGKUpQClKUArxxGHSRSkiq6nirAMp7dQdDXtSgKr5TjbZeJ+yv/AHEqo7HwrflDY8TKQYcB0jAixBeORSDyIbLV28oIP5OxTKSGSIyKRxDRkSAjvuoqs7t/KPyjhhiMamLvg5pIyiKmVJHhs3VAuHtp3JQFWxOHf5LtuFVJ6PFxuAATocQwPDkov6K2HZUYbDRBgCDCgIIuCCguCDxFZdtqfEo+1ngxyYeOGXPJEUUs7SQoqkMQSM7DINeIrWNnxZIo0+iijwUCgPdVA0Ggr6pSgFKUoD8Jr+YsTu9jIrCXDSq1hfqFvetxX9PVVd5FtN6UB95Hwq6rVy06bSTzgnWsvBmG0tmyfkPCkRvn+VyXUIxax6UXK2uPNX3VHbpbDxhxeHkXDS2SeJmJQqAokXMetbQC9bXi/wCpr6E++vjddetIe5R4k/hVi2lNZjurlZfn1dRLd5LZYa/aUrFKhSlKAUpSgIjen+rP6Kid1Eu7aWIjyn15be63jUxvMl8LKO74io3dM3kmP2P8oNUSX+6jIh+5l99hC4b+sQjk4v8AaNtPBRWgVRMGt8Qg/wDkAn1JV7r2nmY1H5fA/aUpVxjilKUApSlAKUpQEVvRDnwWJT6WHlHjGwrP9xDfHbPPPYcf8MtvjWoYiPMjKf2lI8Ras33DwUqzbNd43Ufkl0YspFmE0RCm40JBvblQEPvBBmfbQ+nidnJ4yr+NbLWX4vZsrYjHERuVfaeztcpsVjaJnPoF9TWoUApSlAKUpQCq3vQvXQ81I8D/ADqyVTN99u4aGSOOWZUfIWsQfNY2BuBbireFV29FllTxNEtjB/Q1+yn3im646rnvA8B/Oo3Hbfwo2dHMZk6N8qI+tmdWIZRpxGR/Zr33H2tBPHJ0MgfK4zWB0zLpqR3GopPfXge55DXeWilKVcVClKUApSlAcW1lvDJ9gnwF6gty+Mp7o/8AtLVh2j+qk+w3+U1Abm+diPtgD0AFf9NUy6aLo/upfA4dkL/TAP35D4IlXaqdsIf0x+4m3+JbfCrjXtXM/E9vfKXghSlKtKBSlKAUpSgFKUoCvbVlxrNlhBjS7AlY0kksB1XVpJFQA/RyseHDWoLczdiTCyxSdJjXbo2SVcTIjRICoPzaqTY5kQCxIy37qv1KAzjaW687TviBLjlmOJDhIniOGyLIoRuicgE9GiEhj5w4HSrbsefFXyzrcXazZBGQo83MA7qxbXzSLaaVNUoBSlKAUpSgKZvzs7a0zR/k7ERwxhW6QMcrsxIsc3RtoByI49tZ9jPJjtaZs80sUj/SkxEjm1ybAlDYanQaC9bpSgMlxvk8xz7Lw2CDQZ4sRLK3zj5bP0hUKejuT84eIFROzvJxtrDtmgnjiPb0eIkUH7ShLNx7Qa3ClAVncjB7RiiddozJM+e8ZQ3ITKLhiES+tzwPHjVmpSgFKUoBSlKAhsZsMSsWeWTjotwAOVrC4t3GvfZuyVhJKsTpa1gNL37KkqVFQjnOCW/LGM8CAbdiM/tt6rA+PbUngMGYgQZGcdma2nosK7KV4oRTykHOTWGxSlKmRFKUoD//2Q==</a:t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1ddfc2f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Referência; https://developer.mozilla.org/pt-BR/docs/Web/HTML</a:t>
            </a:r>
            <a:endParaRPr/>
          </a:p>
        </p:txBody>
      </p:sp>
      <p:sp>
        <p:nvSpPr>
          <p:cNvPr id="130" name="Google Shape;130;g1f1ddfc2f1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ddfc2f1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1f1ddfc2f14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99f20a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https://www.dio.me/articles/o-que-e-o-fetch</a:t>
            </a:r>
            <a:endParaRPr/>
          </a:p>
        </p:txBody>
      </p:sp>
      <p:sp>
        <p:nvSpPr>
          <p:cNvPr id="156" name="Google Shape;156;g2b99f20ab6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idx="1"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hyperlink" Target="https://www.youtube.com/watch?v=lCemyQeSCV8" TargetMode="External"/><Relationship Id="rId5" Type="http://schemas.openxmlformats.org/officeDocument/2006/relationships/hyperlink" Target="https://www.typescriptlang.org/" TargetMode="External"/><Relationship Id="rId6" Type="http://schemas.openxmlformats.org/officeDocument/2006/relationships/hyperlink" Target="https://dev.to/nascimento_/introducao-ao-typescript-3ek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000" y="3081600"/>
            <a:ext cx="5783040" cy="68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988560" y="3032640"/>
            <a:ext cx="71665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0" y="6140880"/>
            <a:ext cx="9143640" cy="40968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277200" y="23040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Inferência ou annotation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521280" y="1214640"/>
            <a:ext cx="8229240" cy="15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175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Podemos declarar as variáveis de duas formas: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Inferência</a:t>
            </a:r>
            <a:r>
              <a:rPr lang="en-US"/>
              <a:t>: o tipo é inferido pelo valor atribuído, sem a necessidade de informar a tipagem.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Annotation</a:t>
            </a:r>
            <a:r>
              <a:rPr lang="en-US"/>
              <a:t>: o tipo é explicitamente declarado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Perceba a diferença, na variável sobrenome foi incluída a annotation “string”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538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474800" y="3789360"/>
            <a:ext cx="2448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50" y="1774775"/>
            <a:ext cx="34004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50" y="2859800"/>
            <a:ext cx="44862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f1ddfc2f1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f1ddfc2f14_0_1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f1ddfc2f14_0_1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f1ddfc2f14_0_1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f1ddfc2f14_0_1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f1ddfc2f14_0_1"/>
          <p:cNvSpPr/>
          <p:nvPr/>
        </p:nvSpPr>
        <p:spPr>
          <a:xfrm>
            <a:off x="277200" y="23040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Tipos de annotation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f1ddfc2f14_0_1"/>
          <p:cNvSpPr txBox="1"/>
          <p:nvPr/>
        </p:nvSpPr>
        <p:spPr>
          <a:xfrm>
            <a:off x="4474800" y="3789360"/>
            <a:ext cx="244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f1ddfc2f14_0_1"/>
          <p:cNvSpPr/>
          <p:nvPr/>
        </p:nvSpPr>
        <p:spPr>
          <a:xfrm>
            <a:off x="528000" y="1046628"/>
            <a:ext cx="81384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E1165A"/>
                </a:solidFill>
                <a:highlight>
                  <a:srgbClr val="FFFFFF"/>
                </a:highlight>
              </a:rPr>
              <a:t>Existem vários tipos de annotations, vamos a alguns deles</a:t>
            </a:r>
            <a:endParaRPr b="1" sz="1800">
              <a:solidFill>
                <a:srgbClr val="E1165A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E1165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Tipos básicos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Arrays: 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array em TypeScript é uma estrutura de dados que permite armazenar uma coleção ordenada.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f1ddfc2f1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50" y="2252500"/>
            <a:ext cx="27432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f1ddfc2f14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50" y="4246275"/>
            <a:ext cx="32099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f1ddfc2f14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875" y="4246263"/>
            <a:ext cx="32861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1f2a256977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f2a256977c_0_28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f2a256977c_0_28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f2a256977c_0_28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f2a256977c_0_28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f2a256977c_0_28"/>
          <p:cNvSpPr/>
          <p:nvPr/>
        </p:nvSpPr>
        <p:spPr>
          <a:xfrm>
            <a:off x="277200" y="23040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Tipos de annotation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f2a256977c_0_28"/>
          <p:cNvSpPr txBox="1"/>
          <p:nvPr/>
        </p:nvSpPr>
        <p:spPr>
          <a:xfrm>
            <a:off x="4474800" y="3789360"/>
            <a:ext cx="244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f2a256977c_0_28"/>
          <p:cNvSpPr/>
          <p:nvPr/>
        </p:nvSpPr>
        <p:spPr>
          <a:xfrm>
            <a:off x="528000" y="1046628"/>
            <a:ext cx="81384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Tipos complexos</a:t>
            </a:r>
            <a:endParaRPr b="1"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É um objeto composto por uma estrutura de dados;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Pode combinar estruturas primitivas (básicas), especiais, arrays entre outros.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Tuplas </a:t>
            </a:r>
            <a:endParaRPr b="1"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As tuplas permitem expressar um array com um número fixo de elementos cujos tipos são conhecidos;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Podemos utilizar tipos diferentes dentro das tuplas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8" name="Google Shape;208;g1f2a256977c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00" y="2053025"/>
            <a:ext cx="40290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f2a256977c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00" y="4481600"/>
            <a:ext cx="24003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f2a256977c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f2a256977c_0_46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f2a256977c_0_46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f2a256977c_0_46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f2a256977c_0_46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f2a256977c_0_46"/>
          <p:cNvSpPr/>
          <p:nvPr/>
        </p:nvSpPr>
        <p:spPr>
          <a:xfrm>
            <a:off x="277200" y="23040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Inteface</a:t>
            </a: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f2a256977c_0_46"/>
          <p:cNvSpPr txBox="1"/>
          <p:nvPr/>
        </p:nvSpPr>
        <p:spPr>
          <a:xfrm>
            <a:off x="4474800" y="3789360"/>
            <a:ext cx="244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f2a256977c_0_46"/>
          <p:cNvSpPr/>
          <p:nvPr/>
        </p:nvSpPr>
        <p:spPr>
          <a:xfrm>
            <a:off x="528000" y="1046628"/>
            <a:ext cx="81384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Uma </a:t>
            </a:r>
            <a:r>
              <a:rPr b="1" lang="en-US" sz="1600">
                <a:solidFill>
                  <a:schemeClr val="dk1"/>
                </a:solidFill>
              </a:rPr>
              <a:t>interface</a:t>
            </a:r>
            <a:r>
              <a:rPr lang="en-US" sz="1600">
                <a:solidFill>
                  <a:schemeClr val="dk1"/>
                </a:solidFill>
              </a:rPr>
              <a:t> no TypeScript define um contrato para a estrutura de um objeto, garantindo que ele tenha propriedades específicas com tipos determinados.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2" name="Google Shape;222;g1f2a256977c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00" y="2007700"/>
            <a:ext cx="4270720" cy="20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f2a256977c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475" y="1951888"/>
            <a:ext cx="3518599" cy="216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988560" y="3032640"/>
            <a:ext cx="71665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0" y="6140880"/>
            <a:ext cx="9143640" cy="40968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 – Dependências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683640" y="1694520"/>
            <a:ext cx="5432040" cy="62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683640" y="27468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Comandos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12"/>
          <p:cNvGraphicFramePr/>
          <p:nvPr/>
        </p:nvGraphicFramePr>
        <p:xfrm>
          <a:off x="683650" y="13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{B456B615-3F21-41C2-A9BF-71E0ABC9B578}</a:tableStyleId>
              </a:tblPr>
              <a:tblGrid>
                <a:gridCol w="3175000"/>
                <a:gridCol w="317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Descrição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comando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Instalar o typescript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npm i -g typescript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Verificar versão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tsc -v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Executar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tsc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Executar a auto compilação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tsc -w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Executar o arquivo js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node nome_arquivo.js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tsc -- init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iniciar arquivo de configuração do typescript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node nome_arquivo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executar arquivo .ts (typescript)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Liberar a pasta do npm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Set-ExecutionPolicy Unrestricted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1f2a256977c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f2a256977c_0_63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f2a256977c_0_63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f2a256977c_0_63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 – Dependências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f2a256977c_0_63"/>
          <p:cNvSpPr/>
          <p:nvPr/>
        </p:nvSpPr>
        <p:spPr>
          <a:xfrm>
            <a:off x="683640" y="1694520"/>
            <a:ext cx="5432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https://www.youtube.com/watch?v=lCemyQeSCV8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https://www.typescriptlang.org/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https://dev.to/nascimento_/introducao-ao-typescript-3ekh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f2a256977c_0_63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f2a256977c_0_63"/>
          <p:cNvSpPr/>
          <p:nvPr/>
        </p:nvSpPr>
        <p:spPr>
          <a:xfrm>
            <a:off x="683640" y="27468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f2a256977c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f2a256977c_0_81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f2a256977c_0_81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f2a256977c_0_81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f2a256977c_0_81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f2a256977c_0_81"/>
          <p:cNvSpPr/>
          <p:nvPr/>
        </p:nvSpPr>
        <p:spPr>
          <a:xfrm>
            <a:off x="277200" y="23040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Exercício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f2a256977c_0_81"/>
          <p:cNvSpPr/>
          <p:nvPr/>
        </p:nvSpPr>
        <p:spPr>
          <a:xfrm>
            <a:off x="521275" y="1214672"/>
            <a:ext cx="8229300" cy="49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Imagine um sistema voltado para a organização de campeonatos de futebol amador e profissional. Ele permitirá que administradores e equipes cadastrem campeonatos, partidas e jogadores, além de gerenciar partidas, resultados e estatísticas. O objetivo principal é facilitar a gestão do torneio e fornecer informações precisas para os envolvidos.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Utilizando o typescript, HTML e Localstorage crie: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</a:t>
            </a:r>
            <a:r>
              <a:rPr lang="en-US"/>
              <a:t>ício 1 - Cadastro de campeonato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Criar um novo campeonato informando nome, categoria (amador, profissional), tipo de torneio (mata-mata, pontos corridos), data de início e término.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2 - Cadastro de partida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Criar um cadastro de partida, cada partida terá, time mandante e visitante (pode ser caracter, não precisa criar o cadastro de time. Também será necessário amarrar a um campeonato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</a:t>
            </a:r>
            <a:r>
              <a:rPr lang="en-US"/>
              <a:t>ício 3 - Cadastro de time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Criar um cadastro de time informando nome e nome curto (exemplo: SAO, COR, FLU, etc).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2538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f2a256977c_0_81"/>
          <p:cNvSpPr txBox="1"/>
          <p:nvPr/>
        </p:nvSpPr>
        <p:spPr>
          <a:xfrm>
            <a:off x="4474800" y="3789360"/>
            <a:ext cx="244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21428" r="22055" t="0"/>
          <a:stretch/>
        </p:blipFill>
        <p:spPr>
          <a:xfrm>
            <a:off x="0" y="2630880"/>
            <a:ext cx="9155160" cy="27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988560" y="3032640"/>
            <a:ext cx="71665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748080" y="3144960"/>
            <a:ext cx="71640" cy="1726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0" y="6140880"/>
            <a:ext cx="9143640" cy="40968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 - Introdução </a:t>
            </a: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011960" y="4367160"/>
            <a:ext cx="5432040" cy="62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Thiago Xavier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988560" y="3032640"/>
            <a:ext cx="71665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0" y="6140880"/>
            <a:ext cx="9143640" cy="40968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11960" y="4367160"/>
            <a:ext cx="5432040" cy="62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Thiago Xavier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83640" y="27468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Planejamento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683640" y="1519660"/>
            <a:ext cx="48294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3427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Typescript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7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Qual a função do typescript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7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Instalação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7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Tipos de variáveis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988560" y="3032640"/>
            <a:ext cx="71665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0" y="6140880"/>
            <a:ext cx="9143640" cy="40968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83640" y="27468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O que é o Typescript?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521280" y="1214640"/>
            <a:ext cx="822924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chemeClr val="dk1"/>
                </a:solidFill>
              </a:rPr>
              <a:t>É um superset para Javascript; 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chemeClr val="dk1"/>
                </a:solidFill>
              </a:rPr>
              <a:t>Auxilia a declaração de tipos no javascript; 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chemeClr val="dk1"/>
                </a:solidFill>
              </a:rPr>
              <a:t>Utilizado em diversos frameworks ou libs: express, react, angular, etc; 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chemeClr val="dk1"/>
                </a:solidFill>
              </a:rPr>
              <a:t>Mantido pela Microsoft;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chemeClr val="dk1"/>
                </a:solidFill>
              </a:rPr>
              <a:t>Será transpilado para javascript.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800" y="33197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988560" y="3032640"/>
            <a:ext cx="71665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0" y="6140880"/>
            <a:ext cx="9143640" cy="40968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683640" y="27468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Utilização do Typescript?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521280" y="1214640"/>
            <a:ext cx="8229240" cy="227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>
                <a:solidFill>
                  <a:schemeClr val="dk1"/>
                </a:solidFill>
              </a:rPr>
              <a:t>Deixa o javascript mais explícito, isso ajuda na visualização de bugs; 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>
                <a:solidFill>
                  <a:schemeClr val="dk1"/>
                </a:solidFill>
              </a:rPr>
              <a:t>Implementa interfaces (contratos); </a:t>
            </a:r>
            <a:endParaRPr sz="18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>
                <a:solidFill>
                  <a:schemeClr val="dk1"/>
                </a:solidFill>
              </a:rPr>
              <a:t>Permite visualizar erros em tempo de desenvolvimento de código.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8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625" y="317055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/>
          <p:nvPr/>
        </p:nvSpPr>
        <p:spPr>
          <a:xfrm>
            <a:off x="0" y="0"/>
            <a:ext cx="9143640" cy="78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988560" y="3032640"/>
            <a:ext cx="71665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0" y="6140880"/>
            <a:ext cx="9143640" cy="40968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277200" y="23040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Instalação do typescript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4474800" y="3789360"/>
            <a:ext cx="2448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486000" y="1076040"/>
            <a:ext cx="8138520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Precisamos</a:t>
            </a: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 do npm para instalar o typescript; </a:t>
            </a:r>
            <a:endParaRPr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O pacote para instalação é o typescript; </a:t>
            </a:r>
            <a:endParaRPr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Após fazer a instalação, podemos executar o typescript utilizando comando tsc. </a:t>
            </a:r>
            <a:endParaRPr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503275" y="2482775"/>
            <a:ext cx="76518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23232"/>
                </a:solidFill>
                <a:highlight>
                  <a:srgbClr val="FFFFFF"/>
                </a:highlight>
              </a:rPr>
              <a:t>comando: </a:t>
            </a:r>
            <a:endParaRPr b="1"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npm i -g typescript</a:t>
            </a:r>
            <a:endParaRPr sz="1600"/>
          </a:p>
        </p:txBody>
      </p:sp>
      <p:pic>
        <p:nvPicPr>
          <p:cNvPr id="127" name="Google Shape;12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150" y="4030550"/>
            <a:ext cx="1905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f1ddfc2f1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f1ddfc2f14_0_19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f1ddfc2f14_0_19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f1ddfc2f14_0_19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f1ddfc2f14_0_19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f1ddfc2f14_0_19"/>
          <p:cNvSpPr/>
          <p:nvPr/>
        </p:nvSpPr>
        <p:spPr>
          <a:xfrm>
            <a:off x="234800" y="224525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Configurar o typescript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f1ddfc2f14_0_19"/>
          <p:cNvSpPr txBox="1"/>
          <p:nvPr/>
        </p:nvSpPr>
        <p:spPr>
          <a:xfrm>
            <a:off x="4474800" y="3789360"/>
            <a:ext cx="244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f1ddfc2f14_0_19"/>
          <p:cNvSpPr/>
          <p:nvPr/>
        </p:nvSpPr>
        <p:spPr>
          <a:xfrm>
            <a:off x="486000" y="1076040"/>
            <a:ext cx="8138400" cy="4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116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que é?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Vamos criar um arquivo typescript; </a:t>
            </a:r>
            <a:endParaRPr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configurar a inicialização; </a:t>
            </a:r>
            <a:endParaRPr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tsc --init</a:t>
            </a:r>
            <a:endParaRPr sz="1600">
              <a:solidFill>
                <a:srgbClr val="323232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323232"/>
                </a:solidFill>
                <a:highlight>
                  <a:srgbClr val="FFFFFF"/>
                </a:highlight>
              </a:rPr>
              <a:t>      </a:t>
            </a:r>
            <a:endParaRPr b="0" i="0" sz="1600" u="none" cap="none" strike="noStrike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f1ddfc2f14_0_19"/>
          <p:cNvSpPr/>
          <p:nvPr/>
        </p:nvSpPr>
        <p:spPr>
          <a:xfrm>
            <a:off x="585800" y="2758200"/>
            <a:ext cx="76518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E1165A"/>
                </a:solidFill>
                <a:highlight>
                  <a:srgbClr val="FFFFFF"/>
                </a:highlight>
              </a:rPr>
              <a:t>Resultado esperado</a:t>
            </a:r>
            <a:r>
              <a:rPr b="1" i="0" lang="en-US" sz="1800" u="none" cap="none" strike="noStrike">
                <a:solidFill>
                  <a:srgbClr val="E116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f1ddfc2f14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00" y="3333500"/>
            <a:ext cx="5109025" cy="22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f1ddfc2f14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f1ddfc2f14_1_2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f1ddfc2f14_1_2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f1ddfc2f14_1_2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f1ddfc2f14_1_2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f1ddfc2f14_1_2"/>
          <p:cNvSpPr/>
          <p:nvPr/>
        </p:nvSpPr>
        <p:spPr>
          <a:xfrm>
            <a:off x="683640" y="27468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Arquivos iniciais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f1ddfc2f14_1_2"/>
          <p:cNvSpPr/>
          <p:nvPr/>
        </p:nvSpPr>
        <p:spPr>
          <a:xfrm>
            <a:off x="521280" y="1214640"/>
            <a:ext cx="82293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E1165A"/>
                </a:solidFill>
                <a:highlight>
                  <a:schemeClr val="lt1"/>
                </a:highlight>
              </a:rPr>
              <a:t>Para começarmos, podemos criar dois arquivos: index.ts e index.html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f1ddfc2f14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75" y="1804875"/>
            <a:ext cx="8304473" cy="348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2b99f20ab6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20" y="329400"/>
            <a:ext cx="996840" cy="2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99f20ab69_0_0"/>
          <p:cNvSpPr/>
          <p:nvPr/>
        </p:nvSpPr>
        <p:spPr>
          <a:xfrm>
            <a:off x="0" y="0"/>
            <a:ext cx="9143700" cy="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99f20ab69_0_0"/>
          <p:cNvSpPr/>
          <p:nvPr/>
        </p:nvSpPr>
        <p:spPr>
          <a:xfrm>
            <a:off x="988560" y="3032640"/>
            <a:ext cx="716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99f20ab69_0_0"/>
          <p:cNvSpPr/>
          <p:nvPr/>
        </p:nvSpPr>
        <p:spPr>
          <a:xfrm>
            <a:off x="0" y="6140880"/>
            <a:ext cx="9143700" cy="4098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Microsserviços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b99f20ab69_0_0"/>
          <p:cNvSpPr/>
          <p:nvPr/>
        </p:nvSpPr>
        <p:spPr>
          <a:xfrm>
            <a:off x="1011960" y="3801960"/>
            <a:ext cx="7952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99f20ab69_0_0"/>
          <p:cNvSpPr/>
          <p:nvPr/>
        </p:nvSpPr>
        <p:spPr>
          <a:xfrm>
            <a:off x="683640" y="274680"/>
            <a:ext cx="800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US" sz="2500">
                <a:latin typeface="Montserrat"/>
                <a:ea typeface="Montserrat"/>
                <a:cs typeface="Montserrat"/>
                <a:sym typeface="Montserrat"/>
              </a:rPr>
              <a:t>Declarar variáveis tipadas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b99f20ab69_0_0"/>
          <p:cNvSpPr/>
          <p:nvPr/>
        </p:nvSpPr>
        <p:spPr>
          <a:xfrm>
            <a:off x="521280" y="1214640"/>
            <a:ext cx="82293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1950" lvl="0" marL="45720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-US" sz="2100"/>
              <a:t>O javascript não possui variáveis tipadas, ou seja, a gente pode declarar uma variável e atribuir o valor sem informar o tipo. </a:t>
            </a:r>
            <a:endParaRPr sz="2100"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O typescript nos ajuda permitindo a tipagem das variáveis.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53820" lvl="0" marL="343080" marR="0" rtl="0" algn="l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2b99f20ab6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50" y="2137725"/>
            <a:ext cx="46767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b99f20ab6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650" y="3729013"/>
            <a:ext cx="49625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Thiago Souza Xavier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