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4"/>
  </p:sldMasterIdLst>
  <p:notesMasterIdLst>
    <p:notesMasterId r:id="rId24"/>
  </p:notesMasterIdLst>
  <p:sldIdLst>
    <p:sldId id="275" r:id="rId5"/>
    <p:sldId id="393" r:id="rId6"/>
    <p:sldId id="392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379" r:id="rId15"/>
    <p:sldId id="401" r:id="rId16"/>
    <p:sldId id="402" r:id="rId17"/>
    <p:sldId id="403" r:id="rId18"/>
    <p:sldId id="404" r:id="rId19"/>
    <p:sldId id="405" r:id="rId20"/>
    <p:sldId id="406" r:id="rId21"/>
    <p:sldId id="381" r:id="rId22"/>
    <p:sldId id="407" r:id="rId23"/>
  </p:sldIdLst>
  <p:sldSz cx="9144000" cy="6858000" type="screen4x3"/>
  <p:notesSz cx="7559675" cy="106918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3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E3A646-B328-4265-9783-41110DA79107}" v="1" dt="2021-03-16T10:44:13.104"/>
    <p1510:client id="{95AF7466-4E1C-4CCE-891A-22568D6120EE}" v="2" dt="2021-04-29T18:29:33.807"/>
    <p1510:client id="{BFE6155F-4B6C-4DC8-8FE1-036CF28FCCCD}" v="3" dt="2021-03-16T10:36:38.417"/>
  </p1510:revLst>
</p1510:revInfo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Symons" userId="S::21713170@bucks.ac.uk::65720e7a-c49a-4643-b1d8-63ba534ee973" providerId="AD" clId="Web-{95AF7466-4E1C-4CCE-891A-22568D6120EE}"/>
    <pc:docChg chg="sldOrd">
      <pc:chgData name="Louis Symons" userId="S::21713170@bucks.ac.uk::65720e7a-c49a-4643-b1d8-63ba534ee973" providerId="AD" clId="Web-{95AF7466-4E1C-4CCE-891A-22568D6120EE}" dt="2021-04-29T18:29:33.807" v="1"/>
      <pc:docMkLst>
        <pc:docMk/>
      </pc:docMkLst>
      <pc:sldChg chg="ord">
        <pc:chgData name="Louis Symons" userId="S::21713170@bucks.ac.uk::65720e7a-c49a-4643-b1d8-63ba534ee973" providerId="AD" clId="Web-{95AF7466-4E1C-4CCE-891A-22568D6120EE}" dt="2021-04-29T18:29:33.807" v="1"/>
        <pc:sldMkLst>
          <pc:docMk/>
          <pc:sldMk cId="0" sldId="398"/>
        </pc:sldMkLst>
      </pc:sldChg>
    </pc:docChg>
  </pc:docChgLst>
  <pc:docChgLst>
    <pc:chgData name="Atish Appadu" userId="S::22026242@bucks.ac.uk::c5b3e364-d16e-483f-8052-75258fb3816d" providerId="AD" clId="Web-{53E3A646-B328-4265-9783-41110DA79107}"/>
    <pc:docChg chg="modSld">
      <pc:chgData name="Atish Appadu" userId="S::22026242@bucks.ac.uk::c5b3e364-d16e-483f-8052-75258fb3816d" providerId="AD" clId="Web-{53E3A646-B328-4265-9783-41110DA79107}" dt="2021-03-16T10:44:13.104" v="0" actId="14100"/>
      <pc:docMkLst>
        <pc:docMk/>
      </pc:docMkLst>
      <pc:sldChg chg="modSp">
        <pc:chgData name="Atish Appadu" userId="S::22026242@bucks.ac.uk::c5b3e364-d16e-483f-8052-75258fb3816d" providerId="AD" clId="Web-{53E3A646-B328-4265-9783-41110DA79107}" dt="2021-03-16T10:44:13.104" v="0" actId="14100"/>
        <pc:sldMkLst>
          <pc:docMk/>
          <pc:sldMk cId="0" sldId="400"/>
        </pc:sldMkLst>
        <pc:picChg chg="mod">
          <ac:chgData name="Atish Appadu" userId="S::22026242@bucks.ac.uk::c5b3e364-d16e-483f-8052-75258fb3816d" providerId="AD" clId="Web-{53E3A646-B328-4265-9783-41110DA79107}" dt="2021-03-16T10:44:13.104" v="0" actId="14100"/>
          <ac:picMkLst>
            <pc:docMk/>
            <pc:sldMk cId="0" sldId="400"/>
            <ac:picMk id="10242" creationId="{4FE6C23E-34FD-4C78-9D4C-590EA6BE2DE8}"/>
          </ac:picMkLst>
        </pc:picChg>
      </pc:sldChg>
    </pc:docChg>
  </pc:docChgLst>
  <pc:docChgLst>
    <pc:chgData name="Atish Appadu" userId="S::22026242@bucks.ac.uk::c5b3e364-d16e-483f-8052-75258fb3816d" providerId="AD" clId="Web-{BFE6155F-4B6C-4DC8-8FE1-036CF28FCCCD}"/>
    <pc:docChg chg="modSld">
      <pc:chgData name="Atish Appadu" userId="S::22026242@bucks.ac.uk::c5b3e364-d16e-483f-8052-75258fb3816d" providerId="AD" clId="Web-{BFE6155F-4B6C-4DC8-8FE1-036CF28FCCCD}" dt="2021-03-16T10:36:38.417" v="2" actId="14100"/>
      <pc:docMkLst>
        <pc:docMk/>
      </pc:docMkLst>
      <pc:sldChg chg="modSp">
        <pc:chgData name="Atish Appadu" userId="S::22026242@bucks.ac.uk::c5b3e364-d16e-483f-8052-75258fb3816d" providerId="AD" clId="Web-{BFE6155F-4B6C-4DC8-8FE1-036CF28FCCCD}" dt="2021-03-16T10:36:38.417" v="2" actId="14100"/>
        <pc:sldMkLst>
          <pc:docMk/>
          <pc:sldMk cId="0" sldId="398"/>
        </pc:sldMkLst>
        <pc:picChg chg="mod ord">
          <ac:chgData name="Atish Appadu" userId="S::22026242@bucks.ac.uk::c5b3e364-d16e-483f-8052-75258fb3816d" providerId="AD" clId="Web-{BFE6155F-4B6C-4DC8-8FE1-036CF28FCCCD}" dt="2021-03-16T10:36:38.417" v="2" actId="14100"/>
          <ac:picMkLst>
            <pc:docMk/>
            <pc:sldMk cId="0" sldId="398"/>
            <ac:picMk id="8194" creationId="{11C1DB71-E274-4580-AE5B-DF9D2703CA4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3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742950" marR="0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11430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6002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20574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4290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8006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6294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742950" marR="0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11430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6002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20574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4290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8006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6294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742950" marR="0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11430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6002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20574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4290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8006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6294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marR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025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299" cy="4811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02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424C88-B79E-449F-B7B5-8B08008CE9EB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20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1C1C1E-873E-470E-B9E2-672865F0B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C3E04-2732-4F2E-A83E-CAF8AE15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7FDBD40-62AB-4BE6-ABA8-49BD01577B76}" type="datetime1">
              <a:rPr lang="en-US" altLang="en-US" smtClean="0"/>
              <a:pPr>
                <a:defRPr/>
              </a:pPr>
              <a:t>4/29/2021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65554-69C7-4658-9D86-1EA4C18A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F3080-49C8-4C3F-AE4E-D6D1D2C0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848C5C-9A34-4F2C-93F0-57D7853D441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6" descr="A picture containing umbrella, outdoor, accessory, sky&#10;&#10;Description generated with very high confidence">
            <a:extLst>
              <a:ext uri="{FF2B5EF4-FFF2-40B4-BE49-F238E27FC236}">
                <a16:creationId xmlns:a16="http://schemas.microsoft.com/office/drawing/2014/main" id="{0A19A98D-E548-4E07-BBF2-7543841C26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498" t="2379" r="17451" b="2379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10" name="Picture 4" descr="Bucks New University logo">
            <a:extLst>
              <a:ext uri="{FF2B5EF4-FFF2-40B4-BE49-F238E27FC236}">
                <a16:creationId xmlns:a16="http://schemas.microsoft.com/office/drawing/2014/main" id="{2117ECBF-354E-407E-B6D0-660023936C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72279"/>
            <a:ext cx="2226754" cy="74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5E7E482-F7AF-461E-AD5F-D7A9271A98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088" y="3357563"/>
            <a:ext cx="6192837" cy="2735262"/>
          </a:xfrm>
        </p:spPr>
        <p:txBody>
          <a:bodyPr>
            <a:normAutofit/>
          </a:bodyPr>
          <a:lstStyle>
            <a:lvl1pPr marL="0" indent="0">
              <a:buNone/>
              <a:defRPr sz="4400" spc="-1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993892"/>
      </p:ext>
    </p:extLst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1C1C1E-873E-470E-B9E2-672865F0B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C3E04-2732-4F2E-A83E-CAF8AE15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7FDBD40-62AB-4BE6-ABA8-49BD01577B76}" type="datetime1">
              <a:rPr lang="en-US" altLang="en-US" smtClean="0"/>
              <a:pPr>
                <a:defRPr/>
              </a:pPr>
              <a:t>4/29/2021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65554-69C7-4658-9D86-1EA4C18A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F3080-49C8-4C3F-AE4E-D6D1D2C0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848C5C-9A34-4F2C-93F0-57D7853D441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6" descr="A picture containing umbrella, outdoor, accessory, sky&#10;&#10;Description generated with very high confidence">
            <a:extLst>
              <a:ext uri="{FF2B5EF4-FFF2-40B4-BE49-F238E27FC236}">
                <a16:creationId xmlns:a16="http://schemas.microsoft.com/office/drawing/2014/main" id="{0A19A98D-E548-4E07-BBF2-7543841C26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498" t="2379" r="17451" b="2379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10" name="Picture 4" descr="Bucks New University logo">
            <a:extLst>
              <a:ext uri="{FF2B5EF4-FFF2-40B4-BE49-F238E27FC236}">
                <a16:creationId xmlns:a16="http://schemas.microsoft.com/office/drawing/2014/main" id="{2117ECBF-354E-407E-B6D0-660023936C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72279"/>
            <a:ext cx="2226754" cy="74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5E7E482-F7AF-461E-AD5F-D7A9271A98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088" y="3357563"/>
            <a:ext cx="6192837" cy="2735262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9071305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umbrella, outdoor, accessory, sky&#10;&#10;Description generated with very high confidence">
            <a:extLst>
              <a:ext uri="{FF2B5EF4-FFF2-40B4-BE49-F238E27FC236}">
                <a16:creationId xmlns:a16="http://schemas.microsoft.com/office/drawing/2014/main" id="{A354C6C3-F9E6-4422-94DD-CFE64384FC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498" t="56127" r="17451" b="2379"/>
          <a:stretch/>
        </p:blipFill>
        <p:spPr>
          <a:xfrm>
            <a:off x="-1" y="2262656"/>
            <a:ext cx="9144001" cy="298782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C80E2-DC19-4CEE-B0EE-04720ADB4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37336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4D7AD172-152B-4AFC-B1EC-E839EFD9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5642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9159"/>
      </p:ext>
    </p:extLst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9BAF-D236-4E5A-96CE-5F104B16A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Summary</a:t>
            </a:r>
            <a:endParaRPr lang="en-GB"/>
          </a:p>
        </p:txBody>
      </p:sp>
      <p:pic>
        <p:nvPicPr>
          <p:cNvPr id="3" name="Picture 2" descr="A picture containing umbrella, outdoor, accessory, sky&#10;&#10;Description generated with very high confidence">
            <a:extLst>
              <a:ext uri="{FF2B5EF4-FFF2-40B4-BE49-F238E27FC236}">
                <a16:creationId xmlns:a16="http://schemas.microsoft.com/office/drawing/2014/main" id="{130F0436-BF63-4300-B703-1CA6E454E1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498" t="61127" r="17451" b="19253"/>
          <a:stretch/>
        </p:blipFill>
        <p:spPr>
          <a:xfrm>
            <a:off x="-1" y="5445223"/>
            <a:ext cx="9144001" cy="1412777"/>
          </a:xfrm>
          <a:prstGeom prst="rect">
            <a:avLst/>
          </a:prstGeom>
        </p:spPr>
      </p:pic>
      <p:pic>
        <p:nvPicPr>
          <p:cNvPr id="1026" name="Picture 2" descr="Bucks New University logo">
            <a:extLst>
              <a:ext uri="{FF2B5EF4-FFF2-40B4-BE49-F238E27FC236}">
                <a16:creationId xmlns:a16="http://schemas.microsoft.com/office/drawing/2014/main" id="{3DDC95F0-0660-4E37-9800-94B462C5D5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880148"/>
            <a:ext cx="16287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610649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3358-0FAB-40AE-86C3-7EDFC7DB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5642"/>
          </a:xfrm>
        </p:spPr>
        <p:txBody>
          <a:bodyPr>
            <a:normAutofit/>
          </a:bodyPr>
          <a:lstStyle>
            <a:lvl1pPr>
              <a:defRPr sz="4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69A7-D594-403F-8817-F0D53D35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0808"/>
            <a:ext cx="7886700" cy="4476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974833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umbrella, outdoor, accessory, sky&#10;&#10;Description generated with very high confidence">
            <a:extLst>
              <a:ext uri="{FF2B5EF4-FFF2-40B4-BE49-F238E27FC236}">
                <a16:creationId xmlns:a16="http://schemas.microsoft.com/office/drawing/2014/main" id="{A354C6C3-F9E6-4422-94DD-CFE64384FC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498" t="56127" r="17451" b="2379"/>
          <a:stretch/>
        </p:blipFill>
        <p:spPr>
          <a:xfrm>
            <a:off x="-1" y="2262656"/>
            <a:ext cx="9144001" cy="298782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C80E2-DC19-4CEE-B0EE-04720ADB4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3437336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3600" spc="-1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4D7AD172-152B-4AFC-B1EC-E839EFD9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5642"/>
          </a:xfrm>
        </p:spPr>
        <p:txBody>
          <a:bodyPr>
            <a:normAutofit/>
          </a:bodyPr>
          <a:lstStyle>
            <a:lvl1pPr>
              <a:defRPr sz="4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0966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ADFF-F7A9-4BDD-9488-B641A933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5642"/>
          </a:xfrm>
        </p:spPr>
        <p:txBody>
          <a:bodyPr>
            <a:normAutofit/>
          </a:bodyPr>
          <a:lstStyle>
            <a:lvl1pPr>
              <a:defRPr sz="4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B2818-B8ED-41EE-AED6-79ED610EC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DDD66-97DE-420B-A3C3-A905D9181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346757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F10D-4FFC-4C9A-AEB8-B1615B89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3634"/>
          </a:xfrm>
        </p:spPr>
        <p:txBody>
          <a:bodyPr>
            <a:normAutofit/>
          </a:bodyPr>
          <a:lstStyle>
            <a:lvl1pPr>
              <a:defRPr sz="4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039394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540746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D653-7DD9-4DE9-BF1B-4B7EF26801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315616"/>
          </a:xfrm>
        </p:spPr>
        <p:txBody>
          <a:bodyPr anchor="b"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64FD-D72E-4011-B2C9-FBE3C8F26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28018-9A62-40DC-A9DD-E03A31B48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203657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9BAF-D236-4E5A-96CE-5F104B16A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 spc="-1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SUMMARY</a:t>
            </a:r>
            <a:endParaRPr lang="en-GB"/>
          </a:p>
        </p:txBody>
      </p:sp>
      <p:pic>
        <p:nvPicPr>
          <p:cNvPr id="3" name="Picture 2" descr="A picture containing umbrella, outdoor, accessory, sky&#10;&#10;Description generated with very high confidence">
            <a:extLst>
              <a:ext uri="{FF2B5EF4-FFF2-40B4-BE49-F238E27FC236}">
                <a16:creationId xmlns:a16="http://schemas.microsoft.com/office/drawing/2014/main" id="{130F0436-BF63-4300-B703-1CA6E454E1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498" t="61127" r="17451" b="19253"/>
          <a:stretch/>
        </p:blipFill>
        <p:spPr>
          <a:xfrm>
            <a:off x="-1" y="5445223"/>
            <a:ext cx="9144001" cy="1412777"/>
          </a:xfrm>
          <a:prstGeom prst="rect">
            <a:avLst/>
          </a:prstGeom>
        </p:spPr>
      </p:pic>
      <p:pic>
        <p:nvPicPr>
          <p:cNvPr id="1026" name="Picture 2" descr="Bucks New University logo">
            <a:extLst>
              <a:ext uri="{FF2B5EF4-FFF2-40B4-BE49-F238E27FC236}">
                <a16:creationId xmlns:a16="http://schemas.microsoft.com/office/drawing/2014/main" id="{3DDC95F0-0660-4E37-9800-94B462C5D5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880148"/>
            <a:ext cx="16287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444621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898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E0EF0-FBF6-437C-8E66-F93F34CA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5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F608C-914C-495C-867A-017D617B2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4" descr="Bucks New University logo">
            <a:extLst>
              <a:ext uri="{FF2B5EF4-FFF2-40B4-BE49-F238E27FC236}">
                <a16:creationId xmlns:a16="http://schemas.microsoft.com/office/drawing/2014/main" id="{3DF66E87-9514-44F3-8E6A-F65426EE16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093296"/>
            <a:ext cx="1657396" cy="55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52" r:id="rId10"/>
    <p:sldLayoutId id="2147483654" r:id="rId11"/>
    <p:sldLayoutId id="2147483659" r:id="rId12"/>
  </p:sldLayoutIdLst>
  <p:transition spd="slow">
    <p:wipe dir="d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200" kern="1200" spc="-15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umbrella, outdoor, accessory, sky&#10;&#10;Description generated with very high confidence">
            <a:extLst>
              <a:ext uri="{FF2B5EF4-FFF2-40B4-BE49-F238E27FC236}">
                <a16:creationId xmlns:a16="http://schemas.microsoft.com/office/drawing/2014/main" id="{D3AC7B67-2334-4705-84DA-67A990494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98" t="2379" r="17451" b="2379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91" name="Shape 91"/>
          <p:cNvSpPr txBox="1">
            <a:spLocks noGrp="1"/>
          </p:cNvSpPr>
          <p:nvPr>
            <p:ph type="title" idx="4294967295"/>
          </p:nvPr>
        </p:nvSpPr>
        <p:spPr>
          <a:xfrm>
            <a:off x="603849" y="3774027"/>
            <a:ext cx="6805480" cy="1143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000000"/>
              </a:buClr>
              <a:buSzPct val="25000"/>
            </a:pPr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CO458 – </a:t>
            </a:r>
            <a:r>
              <a:rPr lang="en-US" sz="4000" b="1">
                <a:solidFill>
                  <a:schemeClr val="bg1"/>
                </a:solidFill>
                <a:ea typeface="Calibri"/>
                <a:sym typeface="Calibri"/>
              </a:rPr>
              <a:t>XML</a:t>
            </a:r>
            <a:b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</a:br>
            <a:b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</a:br>
            <a:r>
              <a:rPr lang="en-GB" sz="3200" b="1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XSL in greate</a:t>
            </a:r>
            <a:r>
              <a:rPr lang="en-GB" sz="3200" b="1">
                <a:solidFill>
                  <a:schemeClr val="bg1"/>
                </a:solidFill>
                <a:ea typeface="Calibri"/>
                <a:sym typeface="Calibri"/>
              </a:rPr>
              <a:t>r depth</a:t>
            </a:r>
            <a:endParaRPr lang="en-US" sz="3200">
              <a:solidFill>
                <a:schemeClr val="bg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1028" name="Picture 4" descr="Bucks New University logo">
            <a:extLst>
              <a:ext uri="{FF2B5EF4-FFF2-40B4-BE49-F238E27FC236}">
                <a16:creationId xmlns:a16="http://schemas.microsoft.com/office/drawing/2014/main" id="{638CC845-9340-4629-B52F-F24C40407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195" y="572279"/>
            <a:ext cx="16287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099192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4FE6C23E-34FD-4C78-9D4C-590EA6BE2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1591948"/>
            <a:ext cx="3962400" cy="3688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>
            <a:extLst>
              <a:ext uri="{FF2B5EF4-FFF2-40B4-BE49-F238E27FC236}">
                <a16:creationId xmlns:a16="http://schemas.microsoft.com/office/drawing/2014/main" id="{115CDFCA-5803-4B3B-A11B-6959AEB4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r>
              <a:rPr lang="en-GB" altLang="en-US"/>
              <a:t>XSL – choosing alternatives (if-else)</a:t>
            </a:r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id="{84928625-CFB3-4CA3-B09E-DC440753F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9088"/>
            <a:ext cx="3900488" cy="2268537"/>
          </a:xfrm>
        </p:spPr>
        <p:txBody>
          <a:bodyPr/>
          <a:lstStyle/>
          <a:p>
            <a:r>
              <a:rPr lang="en-GB" altLang="en-US" sz="2000"/>
              <a:t>Also using XSL &lt;xsl:for-each&gt; …</a:t>
            </a:r>
          </a:p>
          <a:p>
            <a:r>
              <a:rPr lang="en-GB" altLang="en-US" sz="2000"/>
              <a:t>We may also apply a choice of rules with &lt;xsl:choose&gt; tests</a:t>
            </a:r>
          </a:p>
          <a:p>
            <a:r>
              <a:rPr lang="en-GB" altLang="en-US" sz="2000"/>
              <a:t>The key elements involved are these …</a:t>
            </a:r>
          </a:p>
          <a:p>
            <a:r>
              <a:rPr lang="en-GB" altLang="en-US" sz="2000"/>
              <a:t>How does this work?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 sz="2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DDAA4-0FF8-48BD-A2D1-35C5B43A78B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D9F1933-803E-49C1-8792-359763771C37}" type="datetime1">
              <a:rPr lang="en-GB" smtClean="0"/>
              <a:pPr>
                <a:defRPr/>
              </a:pPr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9551C-7865-4C60-894B-6EE743CE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Richard Mather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7437-5CFA-4BC7-9B38-5F60C058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E205842-E508-412A-A6E9-00C7087B34B3}" type="slidenum">
              <a:rPr lang="en-GB" altLang="en-US" smtClean="0"/>
              <a:pPr eaLnBrk="1" hangingPunct="1"/>
              <a:t>10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5450FA-3B44-401C-8473-612026D8DDBD}"/>
              </a:ext>
            </a:extLst>
          </p:cNvPr>
          <p:cNvCxnSpPr/>
          <p:nvPr/>
        </p:nvCxnSpPr>
        <p:spPr>
          <a:xfrm flipV="1">
            <a:off x="1857375" y="2857500"/>
            <a:ext cx="3071813" cy="214313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9" name="TextBox 26">
            <a:extLst>
              <a:ext uri="{FF2B5EF4-FFF2-40B4-BE49-F238E27FC236}">
                <a16:creationId xmlns:a16="http://schemas.microsoft.com/office/drawing/2014/main" id="{77671BE7-C899-4537-B2AA-5C9BDF22C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6049963"/>
            <a:ext cx="1643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 i="1">
                <a:solidFill>
                  <a:srgbClr val="FF0000"/>
                </a:solidFill>
                <a:latin typeface="Arial" panose="020B0604020202020204" pitchFamily="34" charset="0"/>
              </a:rPr>
              <a:t>Transformation =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C3DC97EC-FEC4-4FA5-A242-C68E30BAC4C6}"/>
              </a:ext>
            </a:extLst>
          </p:cNvPr>
          <p:cNvCxnSpPr/>
          <p:nvPr/>
        </p:nvCxnSpPr>
        <p:spPr>
          <a:xfrm rot="5400000">
            <a:off x="3286125" y="4714875"/>
            <a:ext cx="1357313" cy="1357313"/>
          </a:xfrm>
          <a:prstGeom prst="curvedConnector3">
            <a:avLst>
              <a:gd name="adj1" fmla="val 131757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9A279A-C581-4F9E-9FFC-8C1E94CE641C}"/>
              </a:ext>
            </a:extLst>
          </p:cNvPr>
          <p:cNvCxnSpPr/>
          <p:nvPr/>
        </p:nvCxnSpPr>
        <p:spPr>
          <a:xfrm>
            <a:off x="1857375" y="3143250"/>
            <a:ext cx="3071813" cy="1588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C78CDA-8014-4C0B-9418-E1094175D8D5}"/>
              </a:ext>
            </a:extLst>
          </p:cNvPr>
          <p:cNvCxnSpPr/>
          <p:nvPr/>
        </p:nvCxnSpPr>
        <p:spPr>
          <a:xfrm>
            <a:off x="1857375" y="3214688"/>
            <a:ext cx="3000375" cy="1143000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3" name="Picture 3">
            <a:extLst>
              <a:ext uri="{FF2B5EF4-FFF2-40B4-BE49-F238E27FC236}">
                <a16:creationId xmlns:a16="http://schemas.microsoft.com/office/drawing/2014/main" id="{955388FB-63BE-40B9-91CE-536DB8D3F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5357813"/>
            <a:ext cx="2871788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7488C09E-A70F-40E8-A795-321BB5BFD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pPr eaLnBrk="1" hangingPunct="1"/>
            <a:r>
              <a:rPr lang="en-GB" altLang="en-US"/>
              <a:t>Also … &amp; summarising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F2401C23-FC2A-459F-868D-B0CD967E9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4525963"/>
          </a:xfrm>
        </p:spPr>
        <p:txBody>
          <a:bodyPr/>
          <a:lstStyle/>
          <a:p>
            <a:pPr eaLnBrk="1" hangingPunct="1"/>
            <a:r>
              <a:rPr lang="en-GB" altLang="en-US" sz="2000"/>
              <a:t>Can also apply multiple templates and create string pointers (e.g. to image files) using a “concat” attribute (see McGrath, 2007)</a:t>
            </a:r>
          </a:p>
          <a:p>
            <a:pPr eaLnBrk="1" hangingPunct="1"/>
            <a:r>
              <a:rPr lang="en-GB" altLang="en-US" sz="2000"/>
              <a:t>Summarising</a:t>
            </a:r>
          </a:p>
          <a:p>
            <a:pPr lvl="1" eaLnBrk="1" hangingPunct="1"/>
            <a:r>
              <a:rPr lang="en-GB" altLang="en-US" sz="1800"/>
              <a:t>XSL is for document transformation</a:t>
            </a:r>
          </a:p>
          <a:p>
            <a:pPr lvl="1" eaLnBrk="1" hangingPunct="1"/>
            <a:r>
              <a:rPr lang="en-GB" altLang="en-US" sz="1800"/>
              <a:t>XSL stylesheets are XML documents and therefore follow the same rules</a:t>
            </a:r>
          </a:p>
          <a:p>
            <a:pPr lvl="1" eaLnBrk="1" hangingPunct="1"/>
            <a:r>
              <a:rPr lang="en-GB" altLang="en-US" sz="1800"/>
              <a:t>The root element of an XSL stylesheet is &lt;xsl:stylesheet&gt;</a:t>
            </a:r>
          </a:p>
          <a:p>
            <a:pPr lvl="1" eaLnBrk="1" hangingPunct="1"/>
            <a:r>
              <a:rPr lang="en-GB" altLang="en-US" sz="1800"/>
              <a:t>XSL stylesheet rules are defined by &lt;xsl:template&gt;  and associated to elements with a “match” attribute</a:t>
            </a:r>
          </a:p>
          <a:p>
            <a:pPr eaLnBrk="1" hangingPunct="1"/>
            <a:r>
              <a:rPr lang="en-GB" altLang="en-US" sz="2000"/>
              <a:t>&lt;xsl: value of&gt; and the select attribute allow for selection of XML data</a:t>
            </a:r>
          </a:p>
          <a:p>
            <a:pPr eaLnBrk="1" hangingPunct="1"/>
            <a:r>
              <a:rPr lang="en-GB" altLang="en-US" sz="2000"/>
              <a:t>&lt;xsl:for each&gt; allows for iteration and may be used to form more complex selections and ‘sorts’ in combination with &lt;xsl:sort&gt;, &lt;xsl:if&gt;, &lt;xsl:choose&gt;, &lt;xsl:when&gt; and &lt;xsl:otherwise&gt;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D135D-F099-4C0A-A48C-0FB263AC66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D9F1933-803E-49C1-8792-359763771C37}" type="datetime1">
              <a:rPr lang="en-GB" smtClean="0"/>
              <a:pPr>
                <a:defRPr/>
              </a:pPr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64FA4-C93C-487E-AF1F-FD8B8ED4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Richard Mather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D71C8-F03D-4587-AD96-ABCA6D8E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E205842-E508-412A-A6E9-00C7087B34B3}" type="slidenum">
              <a:rPr lang="en-GB" altLang="en-US" smtClean="0"/>
              <a:pPr eaLnBrk="1" hangingPunct="1"/>
              <a:t>11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7241C6ED-8D22-41BC-81E1-462FD39C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Key points 1 - XSL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9CF35A74-8FF7-4C33-A2BD-3922D4F98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b="1">
                <a:solidFill>
                  <a:schemeClr val="accent1"/>
                </a:solidFill>
              </a:rPr>
              <a:t>XSLT</a:t>
            </a:r>
            <a:r>
              <a:rPr lang="en-GB" altLang="en-US"/>
              <a:t> = XSL Transformations (into other formats, e.g. PDF and XHTML) </a:t>
            </a:r>
          </a:p>
          <a:p>
            <a:r>
              <a:rPr lang="en-GB" altLang="en-US" b="1">
                <a:solidFill>
                  <a:schemeClr val="accent1"/>
                </a:solidFill>
              </a:rPr>
              <a:t>XSL </a:t>
            </a:r>
            <a:r>
              <a:rPr lang="en-GB" altLang="en-US"/>
              <a:t>is to XML as CSS is to HTML</a:t>
            </a:r>
          </a:p>
          <a:p>
            <a:r>
              <a:rPr lang="en-GB" altLang="en-US" b="1">
                <a:solidFill>
                  <a:schemeClr val="accent1"/>
                </a:solidFill>
              </a:rPr>
              <a:t>XSL </a:t>
            </a:r>
            <a:r>
              <a:rPr lang="en-GB" altLang="en-US"/>
              <a:t>includes XSLT, XPath (the means for navigating XML data trees) and XSL-FO (Formatting Objects)</a:t>
            </a:r>
          </a:p>
          <a:p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F617-46AF-494B-A757-09134129F2B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D9F1933-803E-49C1-8792-359763771C37}" type="datetime1">
              <a:rPr lang="en-GB" smtClean="0"/>
              <a:pPr>
                <a:defRPr/>
              </a:pPr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8FD7D-40DC-4DD3-892B-792A883D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Richard Mather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28BF8-67F4-4870-84BB-4E0FC642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E205842-E508-412A-A6E9-00C7087B34B3}" type="slidenum">
              <a:rPr lang="en-GB" altLang="en-US" smtClean="0"/>
              <a:pPr eaLnBrk="1" hangingPunct="1"/>
              <a:t>12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2E37B84-1BBF-486D-BFD2-D7D3394A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Key points 2 -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D1F0F-43FF-49F7-89D5-9E2BBA447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9525"/>
            <a:ext cx="8229600" cy="4525963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GB" sz="2800" b="1"/>
              <a:t>XSLT requires </a:t>
            </a:r>
            <a:endParaRPr lang="en-GB" sz="2800"/>
          </a:p>
          <a:p>
            <a:pPr>
              <a:buFont typeface="Arial" charset="0"/>
              <a:buChar char="•"/>
              <a:defRPr/>
            </a:pPr>
            <a:r>
              <a:rPr lang="en-GB" sz="2800"/>
              <a:t>an *.</a:t>
            </a:r>
            <a:r>
              <a:rPr lang="en-GB" sz="2800" err="1"/>
              <a:t>xsl</a:t>
            </a:r>
            <a:r>
              <a:rPr lang="en-GB" sz="2800"/>
              <a:t> stylesheet with one or other synonymous declaration</a:t>
            </a:r>
          </a:p>
          <a:p>
            <a:pPr lvl="1">
              <a:buFont typeface="Arial" charset="0"/>
              <a:buChar char="–"/>
              <a:defRPr/>
            </a:pPr>
            <a:r>
              <a:rPr lang="en-GB" sz="2400"/>
              <a:t>&lt;</a:t>
            </a:r>
            <a:r>
              <a:rPr lang="en-GB" sz="2400" err="1"/>
              <a:t>xsl:</a:t>
            </a:r>
            <a:r>
              <a:rPr lang="en-GB" sz="2400" b="1" i="1" err="1">
                <a:solidFill>
                  <a:schemeClr val="accent1"/>
                </a:solidFill>
              </a:rPr>
              <a:t>stylesheet</a:t>
            </a:r>
            <a:r>
              <a:rPr lang="en-GB" sz="2400"/>
              <a:t> version="1.0" </a:t>
            </a:r>
            <a:r>
              <a:rPr lang="en-GB" sz="2400" err="1"/>
              <a:t>xmlns:xsl</a:t>
            </a:r>
            <a:r>
              <a:rPr lang="en-GB" sz="2400"/>
              <a:t>="http://www.w3.org/1999/XSL/Transform"&gt; 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GB" sz="2400"/>
              <a:t>or:</a:t>
            </a:r>
          </a:p>
          <a:p>
            <a:pPr lvl="1">
              <a:buFont typeface="Arial" charset="0"/>
              <a:buChar char="–"/>
              <a:defRPr/>
            </a:pPr>
            <a:r>
              <a:rPr lang="en-GB" sz="2400"/>
              <a:t>&lt;</a:t>
            </a:r>
            <a:r>
              <a:rPr lang="en-GB" sz="2400" err="1"/>
              <a:t>xsl:</a:t>
            </a:r>
            <a:r>
              <a:rPr lang="en-GB" sz="2400" b="1" i="1" err="1">
                <a:solidFill>
                  <a:schemeClr val="accent1"/>
                </a:solidFill>
              </a:rPr>
              <a:t>transform</a:t>
            </a:r>
            <a:r>
              <a:rPr lang="en-GB" sz="2400"/>
              <a:t> version="1.0" </a:t>
            </a:r>
            <a:r>
              <a:rPr lang="en-GB" sz="2400" err="1"/>
              <a:t>xmlns:xsl</a:t>
            </a:r>
            <a:r>
              <a:rPr lang="en-GB" sz="2400"/>
              <a:t>="http://www.w3.org/1999/XSL/Transform"&gt;</a:t>
            </a:r>
          </a:p>
          <a:p>
            <a:pPr>
              <a:buFont typeface="Arial" charset="0"/>
              <a:buChar char="•"/>
              <a:defRPr/>
            </a:pPr>
            <a:r>
              <a:rPr lang="en-GB" sz="2800"/>
              <a:t>an XML document to transform with a link to the *.</a:t>
            </a:r>
            <a:r>
              <a:rPr lang="en-GB" sz="2800" err="1"/>
              <a:t>xsl</a:t>
            </a:r>
            <a:endParaRPr lang="en-GB" sz="2800"/>
          </a:p>
          <a:p>
            <a:pPr lvl="1">
              <a:buFont typeface="Arial" charset="0"/>
              <a:buChar char="–"/>
              <a:defRPr/>
            </a:pPr>
            <a:r>
              <a:rPr lang="en-GB" sz="2400"/>
              <a:t>&lt;?xml-stylesheet type="text/</a:t>
            </a:r>
            <a:r>
              <a:rPr lang="en-GB" sz="2400" err="1"/>
              <a:t>xsl</a:t>
            </a:r>
            <a:r>
              <a:rPr lang="en-GB" sz="2400"/>
              <a:t>" </a:t>
            </a:r>
            <a:r>
              <a:rPr lang="en-GB" sz="2400" err="1"/>
              <a:t>href</a:t>
            </a:r>
            <a:r>
              <a:rPr lang="en-GB" sz="2400"/>
              <a:t>="cdcatalog.xsl"?&gt;</a:t>
            </a:r>
          </a:p>
          <a:p>
            <a:pPr>
              <a:buFont typeface="Arial" charset="0"/>
              <a:buChar char="•"/>
              <a:defRPr/>
            </a:pPr>
            <a:endParaRPr lang="en-GB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ED27C-CDE6-43D6-8722-8BAD0A8551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D9F1933-803E-49C1-8792-359763771C37}" type="datetime1">
              <a:rPr lang="en-GB" smtClean="0"/>
              <a:pPr>
                <a:defRPr/>
              </a:pPr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52D49-3847-4127-9712-20F01EFD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Richard Mather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2C279-56AB-41F3-811B-E071BC4B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E205842-E508-412A-A6E9-00C7087B34B3}" type="slidenum">
              <a:rPr lang="en-GB" altLang="en-US" smtClean="0"/>
              <a:pPr eaLnBrk="1" hangingPunct="1"/>
              <a:t>13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88EBF66-69FA-4D14-8D41-7DDE410F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Key points 3 – template ‘match’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E74B-3912-46D7-97FD-21E54139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GB" b="1"/>
              <a:t>XSL &lt;template&gt; </a:t>
            </a:r>
            <a:endParaRPr lang="en-GB"/>
          </a:p>
          <a:p>
            <a:pPr>
              <a:buFont typeface="Arial" charset="0"/>
              <a:buChar char="•"/>
              <a:defRPr/>
            </a:pPr>
            <a:r>
              <a:rPr lang="en-US"/>
              <a:t>&lt;</a:t>
            </a:r>
            <a:r>
              <a:rPr lang="en-US" err="1"/>
              <a:t>xsl:template</a:t>
            </a:r>
            <a:r>
              <a:rPr lang="en-US"/>
              <a:t> </a:t>
            </a:r>
            <a:r>
              <a:rPr lang="en-US" b="1" i="1">
                <a:solidFill>
                  <a:schemeClr val="accent1"/>
                </a:solidFill>
              </a:rPr>
              <a:t>match</a:t>
            </a:r>
            <a:r>
              <a:rPr lang="en-US"/>
              <a:t>="/"&gt; where the value of the match attribute is the XPath expression.</a:t>
            </a:r>
          </a:p>
          <a:p>
            <a:pPr>
              <a:buFont typeface="Arial" charset="0"/>
              <a:buChar char="•"/>
              <a:defRPr/>
            </a:pPr>
            <a:r>
              <a:rPr lang="en-US"/>
              <a:t>Having ‘matched’ a template, it is often necessary to ‘</a:t>
            </a:r>
            <a:r>
              <a:rPr lang="en-US" b="1" i="1">
                <a:solidFill>
                  <a:schemeClr val="accent1"/>
                </a:solidFill>
              </a:rPr>
              <a:t>apply</a:t>
            </a:r>
            <a:r>
              <a:rPr lang="en-US"/>
              <a:t>’ further templates for nested items (</a:t>
            </a:r>
            <a:r>
              <a:rPr lang="en-US" i="1"/>
              <a:t>next slide</a:t>
            </a:r>
            <a:r>
              <a:rPr lang="en-US"/>
              <a:t>)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D59A4-ED61-44A5-9053-2B176FA7E3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D9F1933-803E-49C1-8792-359763771C37}" type="datetime1">
              <a:rPr lang="en-GB" smtClean="0"/>
              <a:pPr>
                <a:defRPr/>
              </a:pPr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75DB8-A04D-4A8A-BE85-A85EDEEF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Richard Mather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FE5F5-583B-455F-9D97-A0C1D2F2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E205842-E508-412A-A6E9-00C7087B34B3}" type="slidenum">
              <a:rPr lang="en-GB" altLang="en-US" smtClean="0"/>
              <a:pPr eaLnBrk="1" hangingPunct="1"/>
              <a:t>14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010DD88-B01D-4D46-8FB1-4CFC0990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Key points 4 – template ‘apply’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141EE104-25C5-4C0A-89BE-2D20FAE2B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3988"/>
            <a:ext cx="8229600" cy="4525962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2000" b="1"/>
              <a:t>Syntax example for &lt;xsl:apply-templates&gt;</a:t>
            </a:r>
            <a:r>
              <a:rPr lang="en-GB" altLang="en-US" sz="2000"/>
              <a:t> ...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GB" altLang="en-US" sz="2000"/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2000"/>
              <a:t>&lt;xsl:template </a:t>
            </a:r>
            <a:r>
              <a:rPr lang="en-GB" altLang="en-US" sz="2000" b="1" i="1">
                <a:solidFill>
                  <a:schemeClr val="accent1"/>
                </a:solidFill>
              </a:rPr>
              <a:t>match</a:t>
            </a:r>
            <a:r>
              <a:rPr lang="en-GB" altLang="en-US" sz="2000"/>
              <a:t>="cd"&gt;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2000"/>
              <a:t>  &lt;p&gt;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2000"/>
              <a:t>  &lt;xsl:</a:t>
            </a:r>
            <a:r>
              <a:rPr lang="en-GB" altLang="en-US" sz="2000" b="1" i="1">
                <a:solidFill>
                  <a:schemeClr val="accent1"/>
                </a:solidFill>
              </a:rPr>
              <a:t>apply-templates</a:t>
            </a:r>
            <a:r>
              <a:rPr lang="en-GB" altLang="en-US" sz="2000"/>
              <a:t> select="title"/&gt;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2000"/>
              <a:t>  &lt;xsl:</a:t>
            </a:r>
            <a:r>
              <a:rPr lang="en-GB" altLang="en-US" sz="2000" b="1" i="1">
                <a:solidFill>
                  <a:schemeClr val="accent1"/>
                </a:solidFill>
              </a:rPr>
              <a:t>apply-templates</a:t>
            </a:r>
            <a:r>
              <a:rPr lang="en-GB" altLang="en-US" sz="2000"/>
              <a:t> select="artist"/&gt;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2000"/>
              <a:t>  &lt;/p&gt;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2000"/>
              <a:t>&lt;/xsl:template&gt;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2000"/>
              <a:t> 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2000"/>
              <a:t>&lt;xsl:template </a:t>
            </a:r>
            <a:r>
              <a:rPr lang="en-GB" altLang="en-US" sz="2000" b="1" i="1">
                <a:solidFill>
                  <a:schemeClr val="accent1"/>
                </a:solidFill>
              </a:rPr>
              <a:t>match</a:t>
            </a:r>
            <a:r>
              <a:rPr lang="en-GB" altLang="en-US" sz="2000"/>
              <a:t>="title"&gt;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2000"/>
              <a:t>  Title: &lt;span style="color:#ff0000"&gt;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2000"/>
              <a:t>  &lt;xsl:value-of select="."/&gt;&lt;/span&gt;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2000"/>
              <a:t>  &lt;br /&gt;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2000"/>
              <a:t>&lt;/xsl:template&gt;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GB" alt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55DB-58C7-4DC4-87A6-A3E28DD801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D9F1933-803E-49C1-8792-359763771C37}" type="datetime1">
              <a:rPr lang="en-GB" smtClean="0"/>
              <a:pPr>
                <a:defRPr/>
              </a:pPr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1D31F-D5E9-479C-903C-C6A5D51C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Richard Mather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41CF8-8060-424E-9AC3-F0121DED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E205842-E508-412A-A6E9-00C7087B34B3}" type="slidenum">
              <a:rPr lang="en-GB" altLang="en-US" smtClean="0"/>
              <a:pPr eaLnBrk="1" hangingPunct="1"/>
              <a:t>15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3EB11CA0-82AF-4F44-849F-5842F838B714}"/>
              </a:ext>
            </a:extLst>
          </p:cNvPr>
          <p:cNvSpPr/>
          <p:nvPr/>
        </p:nvSpPr>
        <p:spPr>
          <a:xfrm>
            <a:off x="4859338" y="2708275"/>
            <a:ext cx="1944687" cy="2160588"/>
          </a:xfrm>
          <a:prstGeom prst="curvedLeftArrow">
            <a:avLst>
              <a:gd name="adj1" fmla="val 11947"/>
              <a:gd name="adj2" fmla="val 50000"/>
              <a:gd name="adj3" fmla="val 11282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D262FB0-194E-411E-AB8B-A84E8B37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Key points 5 – processing items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AA3CF0A6-BB65-4947-84DF-3553CA069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 b="1" i="1">
                <a:solidFill>
                  <a:schemeClr val="accent1"/>
                </a:solidFill>
              </a:rPr>
              <a:t>&lt;xsl:value-of&gt;</a:t>
            </a:r>
            <a:r>
              <a:rPr lang="en-GB" altLang="en-US" sz="2400" b="1"/>
              <a:t> to extract data </a:t>
            </a:r>
            <a:endParaRPr lang="en-GB" altLang="en-US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/>
              <a:t>e.g. &lt;td&gt;&lt;xsl:value-of select="catalog/cd/title"/&gt;&lt;/td&gt;  </a:t>
            </a:r>
            <a:r>
              <a:rPr lang="en-US" altLang="en-US" sz="2400"/>
              <a:t>where the value of the select attribute is the XPath expression.</a:t>
            </a:r>
            <a:endParaRPr lang="en-GB" altLang="en-US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/>
              <a:t>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 b="1" i="1">
                <a:solidFill>
                  <a:schemeClr val="accent1"/>
                </a:solidFill>
              </a:rPr>
              <a:t>&lt;xsl:for-each&gt;</a:t>
            </a:r>
            <a:r>
              <a:rPr lang="en-GB" altLang="en-US" sz="2400" b="1"/>
              <a:t>  to iterate</a:t>
            </a:r>
            <a:endParaRPr lang="en-GB" altLang="en-US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/>
              <a:t>e.g. </a:t>
            </a:r>
            <a:r>
              <a:rPr lang="en-US" altLang="en-US" sz="2400"/>
              <a:t>&lt;xsl:for-each select="catalog/cd"&gt; where the value of the select attribute is the XPath expression.</a:t>
            </a:r>
            <a:endParaRPr lang="en-GB" altLang="en-US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/>
              <a:t>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 b="1" i="1">
                <a:solidFill>
                  <a:schemeClr val="accent1"/>
                </a:solidFill>
              </a:rPr>
              <a:t>&lt;xsl:sort &gt;</a:t>
            </a:r>
            <a:r>
              <a:rPr lang="en-GB" altLang="en-US" sz="2400" b="1"/>
              <a:t> for alphanumeric sorting</a:t>
            </a:r>
            <a:endParaRPr lang="en-GB" altLang="en-US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/>
              <a:t>e.g.  &lt;xsl:sort select="artist"/&gt; </a:t>
            </a:r>
            <a:r>
              <a:rPr lang="en-US" altLang="en-US" sz="2400"/>
              <a:t>where the value of the select attribute is the XPath expression.</a:t>
            </a:r>
            <a:endParaRPr lang="en-GB" alt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3533F-47BA-497B-A12F-F94AB4B242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D9F1933-803E-49C1-8792-359763771C37}" type="datetime1">
              <a:rPr lang="en-GB" smtClean="0"/>
              <a:pPr>
                <a:defRPr/>
              </a:pPr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E8787-DA1F-4DBB-BB55-EA5B2AFF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Richard Mather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BF9E1-AACA-4ACA-862F-DD6ADA0D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E205842-E508-412A-A6E9-00C7087B34B3}" type="slidenum">
              <a:rPr lang="en-GB" altLang="en-US" smtClean="0"/>
              <a:pPr eaLnBrk="1" hangingPunct="1"/>
              <a:t>16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98508DC-94C5-42F2-8BB8-E7773C5D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Key points 5 – making choices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08030DF2-CBC2-41A5-8B4B-A8334F53D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5425"/>
            <a:ext cx="8229600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b="1">
                <a:solidFill>
                  <a:schemeClr val="accent1"/>
                </a:solidFill>
              </a:rPr>
              <a:t>&lt;xsl: if&gt; conditional test</a:t>
            </a:r>
            <a:endParaRPr lang="en-GB" altLang="en-US" sz="200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/>
              <a:t>e.g. &lt;xsl:if test="price &amp;gt; 10"&gt;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/>
              <a:t>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b="1">
                <a:solidFill>
                  <a:schemeClr val="accent1"/>
                </a:solidFill>
              </a:rPr>
              <a:t>&lt;xsl:choose&gt; … syntax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/>
              <a:t>&lt;xsl:choose&gt;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/>
              <a:t>  &lt;xsl:when test="expression"&gt;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/>
              <a:t>    ... some output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/>
              <a:t>  &lt;/xsl:when&gt;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/>
              <a:t>  &lt;xsl:otherwise&gt;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/>
              <a:t>    ... some output ....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/>
              <a:t>  &lt;/xsl:otherwise&gt;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/>
              <a:t>&lt;/xsl:choose&gt;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C9BC8-58DD-4D88-81A8-C1F6634AA4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D9F1933-803E-49C1-8792-359763771C37}" type="datetime1">
              <a:rPr lang="en-GB" smtClean="0"/>
              <a:pPr>
                <a:defRPr/>
              </a:pPr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1B4A5-1ADA-4F20-9643-62817E35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Richard Mather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7B834-8E30-4A05-9B5F-50986993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E205842-E508-412A-A6E9-00C7087B34B3}" type="slidenum">
              <a:rPr lang="en-GB" altLang="en-US" smtClean="0"/>
              <a:pPr eaLnBrk="1" hangingPunct="1"/>
              <a:t>17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EB357-3B9B-4359-B25A-D449C5598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4800"/>
              <a:t>Practical</a:t>
            </a:r>
          </a:p>
        </p:txBody>
      </p:sp>
    </p:spTree>
    <p:extLst>
      <p:ext uri="{BB962C8B-B14F-4D97-AF65-F5344CB8AC3E}">
        <p14:creationId xmlns:p14="http://schemas.microsoft.com/office/powerpoint/2010/main" val="3530344368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A3B700-31FE-49C4-AA1A-FD7BD83C1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Practice using the examples provided (use cars.xml and recreate the examples in slide numbers 5-9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might the above techniques be applied to differentiating between ‘resume’ and full chronological CVs?</a:t>
            </a:r>
            <a:endParaRPr kumimoji="0" lang="en-GB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715560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>
                <a:latin typeface="Arial" panose="020B0604020202020204" pitchFamily="34" charset="0"/>
                <a:cs typeface="Arial" panose="020B0604020202020204" pitchFamily="34" charset="0"/>
              </a:rPr>
              <a:t>Module Schedule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489DEC-76C7-4903-BAFF-FD2E15975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368631"/>
              </p:ext>
            </p:extLst>
          </p:nvPr>
        </p:nvGraphicFramePr>
        <p:xfrm>
          <a:off x="750067" y="1396998"/>
          <a:ext cx="7643866" cy="460377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73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1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90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Wk.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90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Lecture/subject area(s)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90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Practical 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90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Reading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(McGrath, 2007; Moseley, 2007)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1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Introduction to XML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XML exercises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Mosely Ch 8.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2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XSL, XSLT – quick start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XSL and XSLT exercises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Mosely Ch 9.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3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Web services, RSS, Blogs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Continue ‘quick start’ exercises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Mosely Ch 10.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4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XML documents – 1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Designing and writing XML documents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McGrath Ch 1.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5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XML documents – 2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Designing and writing XML documents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McGrath Ch 1.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6</a:t>
                      </a:r>
                    </a:p>
                  </a:txBody>
                  <a:tcPr marL="22375" marR="22375" marT="4683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XSD schemas –1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Designing schemas and schema validation 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McGrath Ch 3.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5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7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XSD schemas – 2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Designing schemas and schema validation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McGrath Ch 3.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3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8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XSD schema restriction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Imposing fine restriction controls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McGrath Ch 4.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9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XML namespaces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Using namespaces in XML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McGrath Ch 5.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3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10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XSL stylesheets – 1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Designing and applying stylesheets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McGrath Ch 6.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5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11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XSL stylesheets – 2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Designing and applying stylesheets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McGrath Ch 6.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3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12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XPath expressions – 1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Writing and using XPath for advanced element selection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McGrath Ch 7.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65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13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XPath expressions – 2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Writing and using XPath for advanced element selection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McGrath Ch 7.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65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14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XPath expressions – 2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Writing and using XPath for advanced element selection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b="1"/>
                        <a:t>McGrath Ch 7.</a:t>
                      </a:r>
                      <a:endParaRPr lang="en-GB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2375" marR="22375" marT="4683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751333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2EE7-CBCC-45C8-8A6D-08741C3D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Two Weeks Ago…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28E79-3BE0-45EE-B200-E6BF4C9B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/>
              <a:t>More advanced XSD schema for restricting</a:t>
            </a:r>
          </a:p>
          <a:p>
            <a:pPr lvl="1" eaLnBrk="1" hangingPunct="1"/>
            <a:r>
              <a:rPr lang="en-GB" altLang="en-US" sz="1800">
                <a:solidFill>
                  <a:schemeClr val="accent1"/>
                </a:solidFill>
              </a:rPr>
              <a:t>Numeric content</a:t>
            </a:r>
          </a:p>
          <a:p>
            <a:pPr lvl="1" eaLnBrk="1" hangingPunct="1"/>
            <a:r>
              <a:rPr lang="en-GB" altLang="en-US" sz="1800">
                <a:solidFill>
                  <a:schemeClr val="accent1"/>
                </a:solidFill>
              </a:rPr>
              <a:t>Date content</a:t>
            </a:r>
          </a:p>
          <a:p>
            <a:pPr lvl="1" eaLnBrk="1" hangingPunct="1"/>
            <a:r>
              <a:rPr lang="en-GB" altLang="en-US" sz="1800">
                <a:solidFill>
                  <a:schemeClr val="accent1"/>
                </a:solidFill>
              </a:rPr>
              <a:t>Creating custom data types</a:t>
            </a:r>
          </a:p>
          <a:p>
            <a:pPr lvl="1" eaLnBrk="1" hangingPunct="1"/>
            <a:r>
              <a:rPr lang="en-GB" altLang="en-US" sz="1800"/>
              <a:t>Restricting by ‘range’</a:t>
            </a:r>
          </a:p>
          <a:p>
            <a:pPr lvl="1" eaLnBrk="1" hangingPunct="1"/>
            <a:r>
              <a:rPr lang="en-GB" altLang="en-US" sz="1800"/>
              <a:t>Restricting string length</a:t>
            </a:r>
          </a:p>
          <a:p>
            <a:pPr lvl="1" eaLnBrk="1" hangingPunct="1"/>
            <a:r>
              <a:rPr lang="en-GB" altLang="en-US" sz="1800"/>
              <a:t>Restricting digit length</a:t>
            </a:r>
          </a:p>
          <a:p>
            <a:pPr lvl="1" eaLnBrk="1" hangingPunct="1"/>
            <a:r>
              <a:rPr lang="en-GB" altLang="en-US" sz="1800">
                <a:solidFill>
                  <a:schemeClr val="accent1"/>
                </a:solidFill>
              </a:rPr>
              <a:t>Pattern (</a:t>
            </a:r>
            <a:r>
              <a:rPr lang="en-GB" altLang="en-US" sz="1800" err="1">
                <a:solidFill>
                  <a:schemeClr val="accent1"/>
                </a:solidFill>
              </a:rPr>
              <a:t>RegEx</a:t>
            </a:r>
            <a:r>
              <a:rPr lang="en-GB" altLang="en-US" sz="1800">
                <a:solidFill>
                  <a:schemeClr val="accent1"/>
                </a:solidFill>
              </a:rPr>
              <a:t>) restriction</a:t>
            </a:r>
          </a:p>
          <a:p>
            <a:pPr lvl="1" eaLnBrk="1" hangingPunct="1"/>
            <a:r>
              <a:rPr lang="en-GB" altLang="en-US" sz="1800"/>
              <a:t>Enumerating allowable content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800591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4E72548-ADC9-404D-B3AB-077DB853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/>
              <a:t>XSL Introduction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F9EB447D-27C5-498E-9CB1-957BF4572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85750" y="928688"/>
            <a:ext cx="5214938" cy="45259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b="1">
                <a:solidFill>
                  <a:schemeClr val="accent1"/>
                </a:solidFill>
              </a:rPr>
              <a:t>      eXtensible Stylesheet Language (XSL)/documents: </a:t>
            </a:r>
          </a:p>
          <a:p>
            <a:pPr lvl="1" eaLnBrk="1" hangingPunct="1"/>
            <a:r>
              <a:rPr lang="en-GB" altLang="en-US" sz="1800"/>
              <a:t>An XML language to transform and XML document into other documents</a:t>
            </a:r>
          </a:p>
          <a:p>
            <a:pPr lvl="1" eaLnBrk="1" hangingPunct="1"/>
            <a:r>
              <a:rPr lang="en-GB" altLang="en-US" sz="1800"/>
              <a:t>Transformations may be into another XML document or into HTML</a:t>
            </a:r>
          </a:p>
          <a:p>
            <a:pPr lvl="1" eaLnBrk="1" hangingPunct="1"/>
            <a:r>
              <a:rPr lang="en-GB" altLang="en-US" sz="1800"/>
              <a:t>May be created in any text editor</a:t>
            </a:r>
          </a:p>
          <a:p>
            <a:pPr lvl="1" eaLnBrk="1" hangingPunct="1"/>
            <a:r>
              <a:rPr lang="en-GB" altLang="en-US" sz="1800"/>
              <a:t>Begin with standard XML identifier</a:t>
            </a:r>
          </a:p>
          <a:p>
            <a:pPr lvl="2" eaLnBrk="1" hangingPunct="1"/>
            <a:r>
              <a:rPr lang="en-GB" altLang="en-US" sz="1400" b="1">
                <a:solidFill>
                  <a:schemeClr val="accent1"/>
                </a:solidFill>
              </a:rPr>
              <a:t>&lt;?xml version=“1.0” encoding=“UTF-8”?&gt;</a:t>
            </a:r>
          </a:p>
          <a:p>
            <a:pPr lvl="1" eaLnBrk="1" hangingPunct="1"/>
            <a:r>
              <a:rPr lang="en-GB" altLang="en-US" sz="1800"/>
              <a:t>Followed by root “stylesheet” element, version and namespace</a:t>
            </a:r>
          </a:p>
          <a:p>
            <a:pPr lvl="2" eaLnBrk="1" hangingPunct="1"/>
            <a:r>
              <a:rPr lang="sv-SE" altLang="en-US" sz="1400" b="1">
                <a:solidFill>
                  <a:schemeClr val="accent1"/>
                </a:solidFill>
              </a:rPr>
              <a:t>&lt;xsl:stylesheet version = "1.0" xmlns:xsl = "http://www.w3.org/1999/XSL/Transform" 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sv-SE" altLang="en-US" sz="1400" b="1">
                <a:solidFill>
                  <a:schemeClr val="accent1"/>
                </a:solidFill>
              </a:rPr>
              <a:t>	xmlns:c = "http://www.ineasysteps.com/xsd" &gt;</a:t>
            </a:r>
          </a:p>
          <a:p>
            <a:pPr lvl="1" eaLnBrk="1" hangingPunct="1"/>
            <a:r>
              <a:rPr lang="en-GB" altLang="en-US" sz="1800"/>
              <a:t>Optional element to define output</a:t>
            </a:r>
          </a:p>
          <a:p>
            <a:pPr lvl="2" eaLnBrk="1" hangingPunct="1"/>
            <a:r>
              <a:rPr lang="sv-SE" altLang="en-US" sz="1400" b="1">
                <a:solidFill>
                  <a:schemeClr val="accent1"/>
                </a:solidFill>
              </a:rPr>
              <a:t>&lt;xsl:output method = "html" encoding = "UTF-8" /&gt;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1BB47-5F55-46D8-9E4E-7B63469A37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D9F1933-803E-49C1-8792-359763771C37}" type="datetime1">
              <a:rPr lang="en-GB" smtClean="0"/>
              <a:pPr>
                <a:defRPr/>
              </a:pPr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65D94-8AE6-450C-8FB8-DD5400ED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Richard Mather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F3B04-AEDC-4600-B2A4-B8FC87DA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E205842-E508-412A-A6E9-00C7087B34B3}" type="slidenum">
              <a:rPr lang="en-GB" altLang="en-US" smtClean="0"/>
              <a:pPr eaLnBrk="1" hangingPunct="1"/>
              <a:t>4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08A78-C664-458A-B8EE-9D6E08E33C66}"/>
              </a:ext>
            </a:extLst>
          </p:cNvPr>
          <p:cNvCxnSpPr/>
          <p:nvPr/>
        </p:nvCxnSpPr>
        <p:spPr>
          <a:xfrm rot="5400000">
            <a:off x="2428875" y="3643313"/>
            <a:ext cx="5287963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8" name="TextBox 8">
            <a:extLst>
              <a:ext uri="{FF2B5EF4-FFF2-40B4-BE49-F238E27FC236}">
                <a16:creationId xmlns:a16="http://schemas.microsoft.com/office/drawing/2014/main" id="{F8D2F310-4457-47CD-9ED1-343F8A16C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3" y="1071563"/>
            <a:ext cx="33575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i="1">
                <a:latin typeface="Comic Sans MS" panose="030F0702030302020204" pitchFamily="66" charset="0"/>
              </a:rPr>
              <a:t>Working example of XML used to demonstrate styesheets (McGrath, 2007)</a:t>
            </a:r>
          </a:p>
        </p:txBody>
      </p:sp>
      <p:pic>
        <p:nvPicPr>
          <p:cNvPr id="5129" name="Picture 10">
            <a:extLst>
              <a:ext uri="{FF2B5EF4-FFF2-40B4-BE49-F238E27FC236}">
                <a16:creationId xmlns:a16="http://schemas.microsoft.com/office/drawing/2014/main" id="{DFD0C166-C81F-4DA9-BFA3-236F30BC6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205038"/>
            <a:ext cx="3940175" cy="349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4E72548-ADC9-404D-B3AB-077DB853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/>
              <a:t>XSL Introduction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F9EB447D-27C5-498E-9CB1-957BF4572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85750" y="928688"/>
            <a:ext cx="5214938" cy="45259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b="1">
                <a:solidFill>
                  <a:schemeClr val="accent1"/>
                </a:solidFill>
              </a:rPr>
              <a:t>      eXtensible Stylesheet Language (XSL)/documents: </a:t>
            </a:r>
          </a:p>
          <a:p>
            <a:pPr lvl="1" eaLnBrk="1" hangingPunct="1"/>
            <a:r>
              <a:rPr lang="en-GB" altLang="en-US" sz="1800"/>
              <a:t>An XML language to transform and XML document into other documents</a:t>
            </a:r>
          </a:p>
          <a:p>
            <a:pPr lvl="1" eaLnBrk="1" hangingPunct="1"/>
            <a:r>
              <a:rPr lang="en-GB" altLang="en-US" sz="1800"/>
              <a:t>Transformations may be into another XML document or into HTML</a:t>
            </a:r>
          </a:p>
          <a:p>
            <a:pPr lvl="1" eaLnBrk="1" hangingPunct="1"/>
            <a:r>
              <a:rPr lang="en-GB" altLang="en-US" sz="1800"/>
              <a:t>May be created in any text editor</a:t>
            </a:r>
          </a:p>
          <a:p>
            <a:pPr lvl="1" eaLnBrk="1" hangingPunct="1"/>
            <a:r>
              <a:rPr lang="en-GB" altLang="en-US" sz="1800"/>
              <a:t>Begin with standard XML identifier</a:t>
            </a:r>
          </a:p>
          <a:p>
            <a:pPr lvl="2" eaLnBrk="1" hangingPunct="1"/>
            <a:r>
              <a:rPr lang="en-GB" altLang="en-US" sz="1400" b="1">
                <a:solidFill>
                  <a:schemeClr val="accent1"/>
                </a:solidFill>
              </a:rPr>
              <a:t>&lt;?xml version=“1.0” encoding=“UTF-8”?&gt;</a:t>
            </a:r>
          </a:p>
          <a:p>
            <a:pPr lvl="1" eaLnBrk="1" hangingPunct="1"/>
            <a:r>
              <a:rPr lang="en-GB" altLang="en-US" sz="1800"/>
              <a:t>Followed by root “stylesheet” element, version and namespace</a:t>
            </a:r>
          </a:p>
          <a:p>
            <a:pPr lvl="2" eaLnBrk="1" hangingPunct="1"/>
            <a:r>
              <a:rPr lang="sv-SE" altLang="en-US" sz="1400" b="1">
                <a:solidFill>
                  <a:schemeClr val="accent1"/>
                </a:solidFill>
              </a:rPr>
              <a:t>&lt;xsl:stylesheet version = "1.0" xmlns:xsl = "http://www.w3.org/1999/XSL/Transform" 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sv-SE" altLang="en-US" sz="1400" b="1">
                <a:solidFill>
                  <a:schemeClr val="accent1"/>
                </a:solidFill>
              </a:rPr>
              <a:t>	xmlns:c = "http://www.ineasysteps.com/xsd" &gt;</a:t>
            </a:r>
          </a:p>
          <a:p>
            <a:pPr lvl="1" eaLnBrk="1" hangingPunct="1"/>
            <a:r>
              <a:rPr lang="en-GB" altLang="en-US" sz="1800"/>
              <a:t>Optional element to define output</a:t>
            </a:r>
          </a:p>
          <a:p>
            <a:pPr lvl="2" eaLnBrk="1" hangingPunct="1"/>
            <a:r>
              <a:rPr lang="sv-SE" altLang="en-US" sz="1400" b="1">
                <a:solidFill>
                  <a:schemeClr val="accent1"/>
                </a:solidFill>
              </a:rPr>
              <a:t>&lt;xsl:output method = "html" encoding = "UTF-8" /&gt;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1BB47-5F55-46D8-9E4E-7B63469A37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D9F1933-803E-49C1-8792-359763771C37}" type="datetime1">
              <a:rPr lang="en-GB" smtClean="0"/>
              <a:pPr>
                <a:defRPr/>
              </a:pPr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65D94-8AE6-450C-8FB8-DD5400ED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Richard Mather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F3B04-AEDC-4600-B2A4-B8FC87DA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E205842-E508-412A-A6E9-00C7087B34B3}" type="slidenum">
              <a:rPr lang="en-GB" altLang="en-US" smtClean="0"/>
              <a:pPr eaLnBrk="1" hangingPunct="1"/>
              <a:t>5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08A78-C664-458A-B8EE-9D6E08E33C66}"/>
              </a:ext>
            </a:extLst>
          </p:cNvPr>
          <p:cNvCxnSpPr/>
          <p:nvPr/>
        </p:nvCxnSpPr>
        <p:spPr>
          <a:xfrm rot="5400000">
            <a:off x="2428875" y="3643313"/>
            <a:ext cx="5287963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8" name="TextBox 8">
            <a:extLst>
              <a:ext uri="{FF2B5EF4-FFF2-40B4-BE49-F238E27FC236}">
                <a16:creationId xmlns:a16="http://schemas.microsoft.com/office/drawing/2014/main" id="{F8D2F310-4457-47CD-9ED1-343F8A16C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3" y="1071563"/>
            <a:ext cx="33575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i="1">
                <a:latin typeface="Comic Sans MS" panose="030F0702030302020204" pitchFamily="66" charset="0"/>
              </a:rPr>
              <a:t>Working example of XML used to demonstrate styesheets (McGrath, 2007)</a:t>
            </a:r>
          </a:p>
        </p:txBody>
      </p:sp>
      <p:pic>
        <p:nvPicPr>
          <p:cNvPr id="5129" name="Picture 10">
            <a:extLst>
              <a:ext uri="{FF2B5EF4-FFF2-40B4-BE49-F238E27FC236}">
                <a16:creationId xmlns:a16="http://schemas.microsoft.com/office/drawing/2014/main" id="{DFD0C166-C81F-4DA9-BFA3-236F30BC6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205038"/>
            <a:ext cx="3940175" cy="349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128653-4885-4E14-AB42-05CD4268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XSL – selecting element values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5921252-CE75-4A4C-B2FB-2692B3E3E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9088"/>
            <a:ext cx="3900488" cy="4768850"/>
          </a:xfrm>
        </p:spPr>
        <p:txBody>
          <a:bodyPr/>
          <a:lstStyle/>
          <a:p>
            <a:r>
              <a:rPr lang="en-GB" altLang="en-US" sz="2000"/>
              <a:t>XSL stylesheet rules expressed as “templates”</a:t>
            </a:r>
          </a:p>
          <a:p>
            <a:r>
              <a:rPr lang="en-GB" altLang="en-US" sz="2000">
                <a:solidFill>
                  <a:schemeClr val="accent1"/>
                </a:solidFill>
              </a:rPr>
              <a:t>&lt;xsl:templates</a:t>
            </a:r>
            <a:r>
              <a:rPr lang="en-GB" altLang="en-US" sz="2000"/>
              <a:t> have a “match” attribute that specifies </a:t>
            </a:r>
            <a:r>
              <a:rPr lang="en-GB" altLang="en-US" sz="2000" i="1"/>
              <a:t>where</a:t>
            </a:r>
            <a:r>
              <a:rPr lang="en-GB" altLang="en-US" sz="2000"/>
              <a:t> the rule should be applied</a:t>
            </a:r>
          </a:p>
          <a:p>
            <a:r>
              <a:rPr lang="en-GB" altLang="en-US" sz="2000"/>
              <a:t>“</a:t>
            </a:r>
            <a:r>
              <a:rPr lang="en-GB" altLang="en-US" sz="2000">
                <a:solidFill>
                  <a:schemeClr val="accent1"/>
                </a:solidFill>
              </a:rPr>
              <a:t>match</a:t>
            </a:r>
            <a:r>
              <a:rPr lang="en-GB" altLang="en-US" sz="2000"/>
              <a:t>” can associate the template with any element    (the entire document=root, child elements, text, HTML tag, inline CSS)</a:t>
            </a:r>
          </a:p>
          <a:p>
            <a:r>
              <a:rPr lang="en-GB" altLang="en-US" sz="2000"/>
              <a:t>XML data values may also be extracted using </a:t>
            </a:r>
            <a:r>
              <a:rPr lang="en-GB" altLang="en-US" sz="2000">
                <a:solidFill>
                  <a:schemeClr val="accent1"/>
                </a:solidFill>
              </a:rPr>
              <a:t>&lt;xsl:value-of</a:t>
            </a:r>
            <a:r>
              <a:rPr lang="en-GB" altLang="en-US" sz="2000"/>
              <a:t> and “</a:t>
            </a:r>
            <a:r>
              <a:rPr lang="en-GB" altLang="en-US" sz="2000">
                <a:solidFill>
                  <a:schemeClr val="accent1"/>
                </a:solidFill>
              </a:rPr>
              <a:t>select</a:t>
            </a:r>
            <a:r>
              <a:rPr lang="en-GB" altLang="en-US" sz="2000"/>
              <a:t>” to specify the XML element location for the 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99087-DBD8-41BD-9118-E1B62806DF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D9F1933-803E-49C1-8792-359763771C37}" type="datetime1">
              <a:rPr lang="en-GB" smtClean="0"/>
              <a:pPr>
                <a:defRPr/>
              </a:pPr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B8F26-9D28-4268-B2EE-131511DA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Richard Mather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789F-9EAC-4EE3-A19C-11B9FE8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E205842-E508-412A-A6E9-00C7087B34B3}" type="slidenum">
              <a:rPr lang="en-GB" altLang="en-US" smtClean="0"/>
              <a:pPr eaLnBrk="1" hangingPunct="1"/>
              <a:t>6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6151" name="Picture 2">
            <a:extLst>
              <a:ext uri="{FF2B5EF4-FFF2-40B4-BE49-F238E27FC236}">
                <a16:creationId xmlns:a16="http://schemas.microsoft.com/office/drawing/2014/main" id="{0EF11257-F298-4F28-BA11-F6B279611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1490663"/>
            <a:ext cx="32004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8F68B6-A71A-4F21-9BD5-7F32A7A9A381}"/>
              </a:ext>
            </a:extLst>
          </p:cNvPr>
          <p:cNvCxnSpPr/>
          <p:nvPr/>
        </p:nvCxnSpPr>
        <p:spPr>
          <a:xfrm flipV="1">
            <a:off x="3786188" y="2857500"/>
            <a:ext cx="2928937" cy="1143000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CCD7EF-7BFF-4A9B-A7F3-F6802B054B27}"/>
              </a:ext>
            </a:extLst>
          </p:cNvPr>
          <p:cNvCxnSpPr/>
          <p:nvPr/>
        </p:nvCxnSpPr>
        <p:spPr>
          <a:xfrm flipV="1">
            <a:off x="1571625" y="2786063"/>
            <a:ext cx="3857625" cy="500062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495B24-FA65-474F-8514-730AE0133936}"/>
              </a:ext>
            </a:extLst>
          </p:cNvPr>
          <p:cNvCxnSpPr/>
          <p:nvPr/>
        </p:nvCxnSpPr>
        <p:spPr>
          <a:xfrm flipV="1">
            <a:off x="3643313" y="3714750"/>
            <a:ext cx="2714625" cy="1571625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7A6F6E-D1C4-4276-B1D7-CFAB5C153F61}"/>
              </a:ext>
            </a:extLst>
          </p:cNvPr>
          <p:cNvCxnSpPr/>
          <p:nvPr/>
        </p:nvCxnSpPr>
        <p:spPr>
          <a:xfrm flipV="1">
            <a:off x="1928813" y="3500438"/>
            <a:ext cx="3857625" cy="1214437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6" name="Picture 3">
            <a:extLst>
              <a:ext uri="{FF2B5EF4-FFF2-40B4-BE49-F238E27FC236}">
                <a16:creationId xmlns:a16="http://schemas.microsoft.com/office/drawing/2014/main" id="{39F3B592-74B0-4959-B68F-A4D30BD30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5072063"/>
            <a:ext cx="1381125" cy="1238250"/>
          </a:xfrm>
          <a:prstGeom prst="rect">
            <a:avLst/>
          </a:prstGeom>
          <a:noFill/>
          <a:ln w="222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A5F03CBF-7451-4C33-B0AB-5AB5F46548CE}"/>
              </a:ext>
            </a:extLst>
          </p:cNvPr>
          <p:cNvCxnSpPr/>
          <p:nvPr/>
        </p:nvCxnSpPr>
        <p:spPr>
          <a:xfrm rot="16200000" flipH="1">
            <a:off x="6500813" y="5143500"/>
            <a:ext cx="1214437" cy="500063"/>
          </a:xfrm>
          <a:prstGeom prst="curvedConnector3">
            <a:avLst>
              <a:gd name="adj1" fmla="val 99708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8" name="TextBox 26">
            <a:extLst>
              <a:ext uri="{FF2B5EF4-FFF2-40B4-BE49-F238E27FC236}">
                <a16:creationId xmlns:a16="http://schemas.microsoft.com/office/drawing/2014/main" id="{18227838-D7A8-498C-A131-3754749CA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438" y="4692650"/>
            <a:ext cx="1643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 i="1">
                <a:solidFill>
                  <a:srgbClr val="FF0000"/>
                </a:solidFill>
                <a:latin typeface="Arial" panose="020B0604020202020204" pitchFamily="34" charset="0"/>
              </a:rPr>
              <a:t>Transformation =</a:t>
            </a:r>
          </a:p>
        </p:txBody>
      </p:sp>
    </p:spTree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F9BC161D-B943-417B-86F2-D7E38D812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1000125"/>
            <a:ext cx="2706687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le 1">
            <a:extLst>
              <a:ext uri="{FF2B5EF4-FFF2-40B4-BE49-F238E27FC236}">
                <a16:creationId xmlns:a16="http://schemas.microsoft.com/office/drawing/2014/main" id="{1F35D7AF-1B64-4F46-A560-76EBF340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r>
              <a:rPr lang="en-GB" altLang="en-US"/>
              <a:t>XSL – selecting each element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F05F5429-2747-48B8-B8E2-44949A24D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9088"/>
            <a:ext cx="3900488" cy="2268537"/>
          </a:xfrm>
        </p:spPr>
        <p:txBody>
          <a:bodyPr>
            <a:normAutofit fontScale="92500" lnSpcReduction="10000"/>
          </a:bodyPr>
          <a:lstStyle/>
          <a:p>
            <a:r>
              <a:rPr lang="en-GB" altLang="en-US" sz="2000"/>
              <a:t>XSL has an &lt;xsl:for-each&gt; element for iterating through selected elements</a:t>
            </a:r>
          </a:p>
          <a:p>
            <a:r>
              <a:rPr lang="en-GB" altLang="en-US" sz="2000"/>
              <a:t>Great for tables … !</a:t>
            </a:r>
          </a:p>
          <a:p>
            <a:r>
              <a:rPr lang="en-GB" altLang="en-US" sz="2000"/>
              <a:t>Just need to nest &lt;xsl:value-of&gt; in &lt;xsl:for-each&gt;  elements</a:t>
            </a:r>
          </a:p>
          <a:p>
            <a:r>
              <a:rPr lang="en-GB" altLang="en-US" sz="2000"/>
              <a:t>This is analgous to iteration in programming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 sz="2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6DCD0-0DF0-4576-A89B-DAD3561A9D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D9F1933-803E-49C1-8792-359763771C37}" type="datetime1">
              <a:rPr lang="en-GB" smtClean="0"/>
              <a:pPr>
                <a:defRPr/>
              </a:pPr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4CD3B-317A-4786-90E0-94089F40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Richard Mather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816F4-E69D-437A-B0BA-79962CE7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E205842-E508-412A-A6E9-00C7087B34B3}" type="slidenum">
              <a:rPr lang="en-GB" altLang="en-US" smtClean="0"/>
              <a:pPr eaLnBrk="1" hangingPunct="1"/>
              <a:t>7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B3C90B-7F1E-4AEC-A48B-0A384813C3EA}"/>
              </a:ext>
            </a:extLst>
          </p:cNvPr>
          <p:cNvCxnSpPr/>
          <p:nvPr/>
        </p:nvCxnSpPr>
        <p:spPr>
          <a:xfrm>
            <a:off x="3857625" y="3286125"/>
            <a:ext cx="1571625" cy="357188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E8851B-FC0D-40FD-8B77-EE9BE0847DAA}"/>
              </a:ext>
            </a:extLst>
          </p:cNvPr>
          <p:cNvCxnSpPr/>
          <p:nvPr/>
        </p:nvCxnSpPr>
        <p:spPr>
          <a:xfrm>
            <a:off x="3714750" y="1857375"/>
            <a:ext cx="1357313" cy="1285875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283C35-DE8D-4B97-BFB7-5B5F8B0496FB}"/>
              </a:ext>
            </a:extLst>
          </p:cNvPr>
          <p:cNvCxnSpPr/>
          <p:nvPr/>
        </p:nvCxnSpPr>
        <p:spPr>
          <a:xfrm>
            <a:off x="3857625" y="3571875"/>
            <a:ext cx="1571625" cy="500063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1C392C-3DEC-4543-9FF0-A07D86885D30}"/>
              </a:ext>
            </a:extLst>
          </p:cNvPr>
          <p:cNvCxnSpPr/>
          <p:nvPr/>
        </p:nvCxnSpPr>
        <p:spPr>
          <a:xfrm>
            <a:off x="3857625" y="3429000"/>
            <a:ext cx="1571625" cy="428625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64BFA20-DB14-47B5-8E3B-1A866931EEC9}"/>
              </a:ext>
            </a:extLst>
          </p:cNvPr>
          <p:cNvCxnSpPr/>
          <p:nvPr/>
        </p:nvCxnSpPr>
        <p:spPr>
          <a:xfrm rot="5400000">
            <a:off x="3571876" y="4786312"/>
            <a:ext cx="1143000" cy="1000125"/>
          </a:xfrm>
          <a:prstGeom prst="curvedConnector3">
            <a:avLst>
              <a:gd name="adj1" fmla="val 13776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1" name="TextBox 26">
            <a:extLst>
              <a:ext uri="{FF2B5EF4-FFF2-40B4-BE49-F238E27FC236}">
                <a16:creationId xmlns:a16="http://schemas.microsoft.com/office/drawing/2014/main" id="{4463FE4B-A7AD-4C01-B7EC-4999C009D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4500563"/>
            <a:ext cx="1643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 i="1">
                <a:solidFill>
                  <a:srgbClr val="FF0000"/>
                </a:solidFill>
                <a:latin typeface="Arial" panose="020B0604020202020204" pitchFamily="34" charset="0"/>
              </a:rPr>
              <a:t>Transformation =</a:t>
            </a:r>
          </a:p>
        </p:txBody>
      </p:sp>
      <p:pic>
        <p:nvPicPr>
          <p:cNvPr id="7182" name="Picture 3">
            <a:extLst>
              <a:ext uri="{FF2B5EF4-FFF2-40B4-BE49-F238E27FC236}">
                <a16:creationId xmlns:a16="http://schemas.microsoft.com/office/drawing/2014/main" id="{0E597303-1285-43E7-AED9-5B7599C1B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5214938"/>
            <a:ext cx="270033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2723DF5D-63EF-4484-B3D7-24773D9E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r>
              <a:rPr lang="en-GB" altLang="en-US"/>
              <a:t>XSL – sorting selected elements</a:t>
            </a:r>
          </a:p>
        </p:txBody>
      </p:sp>
      <p:sp>
        <p:nvSpPr>
          <p:cNvPr id="8196" name="Content Placeholder 2">
            <a:extLst>
              <a:ext uri="{FF2B5EF4-FFF2-40B4-BE49-F238E27FC236}">
                <a16:creationId xmlns:a16="http://schemas.microsoft.com/office/drawing/2014/main" id="{25DD5888-45D4-4687-8A58-6D3E580E0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9088"/>
            <a:ext cx="3900488" cy="2268537"/>
          </a:xfrm>
        </p:spPr>
        <p:txBody>
          <a:bodyPr/>
          <a:lstStyle/>
          <a:p>
            <a:r>
              <a:rPr lang="en-GB" altLang="en-US" sz="2000"/>
              <a:t>Also using XSL &lt;xsl:for-each&gt; …</a:t>
            </a:r>
          </a:p>
          <a:p>
            <a:r>
              <a:rPr lang="en-GB" altLang="en-US" sz="2000"/>
              <a:t>We may also &lt;xsl:sort&gt; elements</a:t>
            </a:r>
          </a:p>
          <a:p>
            <a:r>
              <a:rPr lang="en-GB" altLang="en-US" sz="2000"/>
              <a:t>The default is “ascending” but we can use an “order” attribute to specify “descending”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DA119-9C67-4336-8000-42A858FB724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D9F1933-803E-49C1-8792-359763771C37}" type="datetime1">
              <a:rPr lang="en-GB" smtClean="0"/>
              <a:pPr>
                <a:defRPr/>
              </a:pPr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1CD11-FD45-460C-9C32-1B35719D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Richard Mather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821EA-4867-4491-B2D3-316BB219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E205842-E508-412A-A6E9-00C7087B34B3}" type="slidenum">
              <a:rPr lang="en-GB" altLang="en-US" smtClean="0"/>
              <a:pPr eaLnBrk="1" hangingPunct="1"/>
              <a:t>8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9A51E4-D41D-45F1-80C9-65FA30246768}"/>
              </a:ext>
            </a:extLst>
          </p:cNvPr>
          <p:cNvCxnSpPr/>
          <p:nvPr/>
        </p:nvCxnSpPr>
        <p:spPr>
          <a:xfrm>
            <a:off x="3286125" y="2214563"/>
            <a:ext cx="2357438" cy="1571625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B5CFBD-1C8A-47E1-8F7A-EA3135EBF067}"/>
              </a:ext>
            </a:extLst>
          </p:cNvPr>
          <p:cNvCxnSpPr/>
          <p:nvPr/>
        </p:nvCxnSpPr>
        <p:spPr>
          <a:xfrm>
            <a:off x="3714750" y="1857375"/>
            <a:ext cx="3000375" cy="1571625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2" name="TextBox 26">
            <a:extLst>
              <a:ext uri="{FF2B5EF4-FFF2-40B4-BE49-F238E27FC236}">
                <a16:creationId xmlns:a16="http://schemas.microsoft.com/office/drawing/2014/main" id="{54CE9339-D6C6-4DF2-8CD2-6D1CDBBF1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4406900"/>
            <a:ext cx="1643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 i="1">
                <a:solidFill>
                  <a:srgbClr val="FF0000"/>
                </a:solidFill>
                <a:latin typeface="Arial" panose="020B0604020202020204" pitchFamily="34" charset="0"/>
              </a:rPr>
              <a:t>Transformation =</a:t>
            </a:r>
          </a:p>
        </p:txBody>
      </p:sp>
      <p:pic>
        <p:nvPicPr>
          <p:cNvPr id="8203" name="Picture 3">
            <a:extLst>
              <a:ext uri="{FF2B5EF4-FFF2-40B4-BE49-F238E27FC236}">
                <a16:creationId xmlns:a16="http://schemas.microsoft.com/office/drawing/2014/main" id="{0D3A3B58-6963-48A3-9B2E-1C4938C6B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5000625"/>
            <a:ext cx="3500438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205D987A-8D0E-4943-9232-4BC6EFD970B2}"/>
              </a:ext>
            </a:extLst>
          </p:cNvPr>
          <p:cNvCxnSpPr/>
          <p:nvPr/>
        </p:nvCxnSpPr>
        <p:spPr>
          <a:xfrm rot="5400000">
            <a:off x="3571876" y="4786312"/>
            <a:ext cx="1143000" cy="1000125"/>
          </a:xfrm>
          <a:prstGeom prst="curvedConnector3">
            <a:avLst>
              <a:gd name="adj1" fmla="val 13776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11C1DB71-E274-4580-AE5B-DF9D2703C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613" y="993775"/>
            <a:ext cx="3288637" cy="564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AC63C653-53B9-4BBF-A9D5-BEC6535CB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928688"/>
            <a:ext cx="3119438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>
            <a:extLst>
              <a:ext uri="{FF2B5EF4-FFF2-40B4-BE49-F238E27FC236}">
                <a16:creationId xmlns:a16="http://schemas.microsoft.com/office/drawing/2014/main" id="{F982E454-C70D-4EEB-9E82-99C1A52D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r>
              <a:rPr lang="en-GB" altLang="en-US"/>
              <a:t>XSL – selecting by conditions (if)</a:t>
            </a:r>
          </a:p>
        </p:txBody>
      </p:sp>
      <p:sp>
        <p:nvSpPr>
          <p:cNvPr id="9220" name="Content Placeholder 2">
            <a:extLst>
              <a:ext uri="{FF2B5EF4-FFF2-40B4-BE49-F238E27FC236}">
                <a16:creationId xmlns:a16="http://schemas.microsoft.com/office/drawing/2014/main" id="{9BF0A9E2-626D-4BDB-9C7A-6F8B8491C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9088"/>
            <a:ext cx="3900488" cy="2268537"/>
          </a:xfrm>
        </p:spPr>
        <p:txBody>
          <a:bodyPr>
            <a:normAutofit fontScale="92500" lnSpcReduction="20000"/>
          </a:bodyPr>
          <a:lstStyle/>
          <a:p>
            <a:r>
              <a:rPr lang="en-GB" altLang="en-US" sz="2000"/>
              <a:t>Also using XSL &lt;xsl:for-each&gt; …</a:t>
            </a:r>
          </a:p>
          <a:p>
            <a:r>
              <a:rPr lang="en-GB" altLang="en-US" sz="2000"/>
              <a:t>We may also apply &lt;xsl:if &gt; tests</a:t>
            </a:r>
          </a:p>
          <a:p>
            <a:r>
              <a:rPr lang="en-GB" altLang="en-US" sz="2000"/>
              <a:t>These require a “test” attribute</a:t>
            </a:r>
          </a:p>
          <a:p>
            <a:r>
              <a:rPr lang="en-GB" altLang="en-US" sz="2000"/>
              <a:t>Examples of test operators include: equals (=) ; not equal (!=); less than (&amp;lt); greater than (&amp;gt); </a:t>
            </a:r>
          </a:p>
          <a:p>
            <a:r>
              <a:rPr lang="en-GB" altLang="en-US" sz="2000"/>
              <a:t>This is analgous to an ‘if’ statement in programming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 sz="2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6C1BE-F39E-4E1B-A2D3-ABCA60249B0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D9F1933-803E-49C1-8792-359763771C37}" type="datetime1">
              <a:rPr lang="en-GB" smtClean="0"/>
              <a:pPr>
                <a:defRPr/>
              </a:pPr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F492-1215-42F7-A8C3-344F7571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Richard Mather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8D055-20DF-4EBB-AEEB-2C9F6CAA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E205842-E508-412A-A6E9-00C7087B34B3}" type="slidenum">
              <a:rPr lang="en-GB" altLang="en-US" smtClean="0"/>
              <a:pPr eaLnBrk="1" hangingPunct="1"/>
              <a:t>9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D9536C-B0DD-49E3-878A-3BAF40850841}"/>
              </a:ext>
            </a:extLst>
          </p:cNvPr>
          <p:cNvCxnSpPr/>
          <p:nvPr/>
        </p:nvCxnSpPr>
        <p:spPr>
          <a:xfrm>
            <a:off x="3643313" y="2286000"/>
            <a:ext cx="2214562" cy="1643063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5" name="TextBox 26">
            <a:extLst>
              <a:ext uri="{FF2B5EF4-FFF2-40B4-BE49-F238E27FC236}">
                <a16:creationId xmlns:a16="http://schemas.microsoft.com/office/drawing/2014/main" id="{29A5B443-6108-4913-9D33-502225E2D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4406900"/>
            <a:ext cx="1643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 i="1">
                <a:solidFill>
                  <a:srgbClr val="FF0000"/>
                </a:solidFill>
                <a:latin typeface="Arial" panose="020B0604020202020204" pitchFamily="34" charset="0"/>
              </a:rPr>
              <a:t>Transformation =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690B64C-F2B3-4F5C-88E3-E4711B22CF0B}"/>
              </a:ext>
            </a:extLst>
          </p:cNvPr>
          <p:cNvCxnSpPr/>
          <p:nvPr/>
        </p:nvCxnSpPr>
        <p:spPr>
          <a:xfrm rot="5400000">
            <a:off x="3571876" y="4786312"/>
            <a:ext cx="1143000" cy="1000125"/>
          </a:xfrm>
          <a:prstGeom prst="curvedConnector3">
            <a:avLst>
              <a:gd name="adj1" fmla="val 13776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7" name="Picture 3">
            <a:extLst>
              <a:ext uri="{FF2B5EF4-FFF2-40B4-BE49-F238E27FC236}">
                <a16:creationId xmlns:a16="http://schemas.microsoft.com/office/drawing/2014/main" id="{F9EB01FA-23A9-41DC-87D3-13E1EDB9E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5000625"/>
            <a:ext cx="3903663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BNU">
      <a:majorFont>
        <a:latin typeface="BebasNeueRegular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DD5904197A8B4F8F856FA15C8B4234" ma:contentTypeVersion="2" ma:contentTypeDescription="Create a new document." ma:contentTypeScope="" ma:versionID="f241f2282e5460243845383dcf3d6e34">
  <xsd:schema xmlns:xsd="http://www.w3.org/2001/XMLSchema" xmlns:xs="http://www.w3.org/2001/XMLSchema" xmlns:p="http://schemas.microsoft.com/office/2006/metadata/properties" xmlns:ns2="752c4cd7-93b8-471c-ae8a-153359312ee7" targetNamespace="http://schemas.microsoft.com/office/2006/metadata/properties" ma:root="true" ma:fieldsID="0ee271b6874b32b619e72ba6ba3b50b8" ns2:_="">
    <xsd:import namespace="752c4cd7-93b8-471c-ae8a-153359312e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2c4cd7-93b8-471c-ae8a-153359312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C0A731-19D9-4000-8F8F-AB48798572A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B910019-DEB6-47DA-B34D-A324DD4EF9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C01BA6-0DD0-4676-A58D-79DE01FCD69C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19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CO458 – XML  XSL in greater depth</vt:lpstr>
      <vt:lpstr>Module Schedule</vt:lpstr>
      <vt:lpstr>Two Weeks Ago…</vt:lpstr>
      <vt:lpstr>XSL Introduction</vt:lpstr>
      <vt:lpstr>XSL Introduction</vt:lpstr>
      <vt:lpstr>XSL – selecting element values</vt:lpstr>
      <vt:lpstr>XSL – selecting each element</vt:lpstr>
      <vt:lpstr>XSL – sorting selected elements</vt:lpstr>
      <vt:lpstr>XSL – selecting by conditions (if)</vt:lpstr>
      <vt:lpstr>XSL – choosing alternatives (if-else)</vt:lpstr>
      <vt:lpstr>Also … &amp; summarising</vt:lpstr>
      <vt:lpstr>Key points 1 - XSL</vt:lpstr>
      <vt:lpstr>Key points 2 - Resources</vt:lpstr>
      <vt:lpstr>Key points 3 – template ‘match’</vt:lpstr>
      <vt:lpstr>Key points 4 – template ‘apply’</vt:lpstr>
      <vt:lpstr>Key points 5 – processing items</vt:lpstr>
      <vt:lpstr>Key points 5 – making choices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WB502 – Unit 1 Professional, Interpersonal and Business Skills</dc:title>
  <dc:creator>Jonathan Jackson</dc:creator>
  <cp:revision>3</cp:revision>
  <dcterms:created xsi:type="dcterms:W3CDTF">2019-01-16T12:13:34Z</dcterms:created>
  <dcterms:modified xsi:type="dcterms:W3CDTF">2021-04-29T18:29:43Z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0x0101003CDD5904197A8B4F8F856FA15C8B4234</vt:lpwstr>
  </property>
</Properties>
</file>