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2" r:id="rId8"/>
    <p:sldId id="261" r:id="rId9"/>
    <p:sldId id="262" r:id="rId10"/>
    <p:sldId id="263" r:id="rId11"/>
    <p:sldId id="264" r:id="rId12"/>
    <p:sldId id="283" r:id="rId13"/>
    <p:sldId id="284" r:id="rId14"/>
    <p:sldId id="285" r:id="rId15"/>
    <p:sldId id="286" r:id="rId16"/>
    <p:sldId id="265" r:id="rId17"/>
    <p:sldId id="266" r:id="rId18"/>
    <p:sldId id="267" r:id="rId19"/>
    <p:sldId id="268" r:id="rId20"/>
    <p:sldId id="270" r:id="rId21"/>
    <p:sldId id="271" r:id="rId22"/>
    <p:sldId id="273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272" r:id="rId57"/>
    <p:sldId id="274" r:id="rId58"/>
    <p:sldId id="275" r:id="rId59"/>
    <p:sldId id="276" r:id="rId60"/>
    <p:sldId id="277" r:id="rId61"/>
    <p:sldId id="279" r:id="rId62"/>
    <p:sldId id="278" r:id="rId63"/>
    <p:sldId id="280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45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81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7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6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7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33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2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1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9/3/2024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1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en-of-python.info/readability-count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wikipedia.org/wiki/Refatora%C3%A7%C3%A3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test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luecore.com.br/desenvolvimento/o-que-sao-os-bugs-nos-softwar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ystems_development_life_cycl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utunclebob.com/ArticleS.UncleBob.PrinciplesOfOo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Passivo_(contabilidade)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ide_effect_(computer_science)" TargetMode="External"/><Relationship Id="rId3" Type="http://schemas.openxmlformats.org/officeDocument/2006/relationships/hyperlink" Target="https://pt.wikipedia.org/wiki/GRASP_(padr%C3%A3o_orientado_a_objetos)#Baixo_acoplamento" TargetMode="External"/><Relationship Id="rId7" Type="http://schemas.openxmlformats.org/officeDocument/2006/relationships/hyperlink" Target="https://www.alura.com.br/artigos/design-patterns-introducao-padroes-projet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t.wikipedia.org/wiki/Objeto_imut%C3%A1vel" TargetMode="External"/><Relationship Id="rId5" Type="http://schemas.openxmlformats.org/officeDocument/2006/relationships/hyperlink" Target="https://www.caelum.com.br/curso-design-arquitetura-de-aplicacoes-java" TargetMode="External"/><Relationship Id="rId4" Type="http://schemas.openxmlformats.org/officeDocument/2006/relationships/hyperlink" Target="https://pt.wikipedia.org/wiki/GRASP_(padr%C3%A3o_orientado_a_objetos)#Alta_coes%C3%A3o" TargetMode="External"/><Relationship Id="rId9" Type="http://schemas.openxmlformats.org/officeDocument/2006/relationships/hyperlink" Target="https://en.wikipedia.org/wiki/Pure_function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pt-br/design-patterns/strateg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scoladaprogramacao.com.br/design-patterns-em-desenvolvimento-de-software-guia-completo-para-programador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rtinfowler.com/" TargetMode="External"/><Relationship Id="rId4" Type="http://schemas.openxmlformats.org/officeDocument/2006/relationships/hyperlink" Target="https://refactoring.guru/design-pattern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	</a:t>
            </a:r>
          </a:p>
          <a:p>
            <a:pPr algn="l"/>
            <a:endParaRPr lang="pt-BR" sz="2800" b="1" dirty="0">
              <a:solidFill>
                <a:schemeClr val="bg1"/>
              </a:solidFill>
              <a:latin typeface="Lato" panose="020F0502020204030204" pitchFamily="34" charset="0"/>
            </a:endParaRPr>
          </a:p>
          <a:p>
            <a:pPr algn="l"/>
            <a:endParaRPr lang="pt-BR" sz="2800" b="1" i="0" dirty="0">
              <a:solidFill>
                <a:schemeClr val="bg1"/>
              </a:solidFill>
              <a:effectLst/>
              <a:latin typeface="Lato" panose="020F0502020204030204" pitchFamily="34" charset="0"/>
            </a:endParaRPr>
          </a:p>
          <a:p>
            <a:pPr algn="l"/>
            <a:endParaRPr lang="pt-BR" sz="2800" b="1" dirty="0">
              <a:solidFill>
                <a:schemeClr val="bg1"/>
              </a:solidFill>
              <a:latin typeface="Lato" panose="020F0502020204030204" pitchFamily="34" charset="0"/>
            </a:endParaRP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	Muitos desenvolvedores já ouviram falar sobre 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Inter"/>
              </a:rPr>
              <a:t>Clean </a:t>
            </a:r>
            <a:r>
              <a:rPr lang="pt-BR" sz="2800" b="1" i="0" dirty="0" err="1">
                <a:solidFill>
                  <a:schemeClr val="bg1"/>
                </a:solidFill>
                <a:effectLst/>
                <a:latin typeface="Inter"/>
              </a:rPr>
              <a:t>Code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Inter"/>
              </a:rPr>
              <a:t>, ou Código Limpo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, e quando falamos sobre isso é comum associarmos à um </a:t>
            </a:r>
            <a:r>
              <a:rPr lang="pt-BR" sz="2800" b="1" i="0" dirty="0">
                <a:solidFill>
                  <a:schemeClr val="bg1"/>
                </a:solidFill>
                <a:effectLst/>
                <a:latin typeface="Inter"/>
              </a:rPr>
              <a:t>código com fácil manutenção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endParaRPr lang="pt-BR" sz="2800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	Mas, será que </a:t>
            </a:r>
            <a:r>
              <a:rPr lang="pt-BR" sz="2800" b="0" i="1" dirty="0">
                <a:solidFill>
                  <a:schemeClr val="bg1"/>
                </a:solidFill>
                <a:effectLst/>
                <a:latin typeface="Inter"/>
              </a:rPr>
              <a:t>Clean </a:t>
            </a:r>
            <a:r>
              <a:rPr lang="pt-BR" sz="2800" b="0" i="1" dirty="0" err="1">
                <a:solidFill>
                  <a:schemeClr val="bg1"/>
                </a:solidFill>
                <a:effectLst/>
                <a:latin typeface="Inter"/>
              </a:rPr>
              <a:t>Code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 é só sobre um código fácil de dar manutenção?</a:t>
            </a: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just"/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4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Toda essa carga cognitiva que fizemos para tentar entender o código traz um cansaço físico e mental. Agora leve em consideração que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passamos a maior parte do tempo lendo código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Então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legibilidade conta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muito na hora em que estamos escrevendo código.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Então poderíamos 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refatorar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o código para algo mais ou menos assim: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550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@Service</a:t>
            </a:r>
          </a:p>
          <a:p>
            <a:pPr algn="just"/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MovieSessionService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{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Converter&lt;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MovieSessionRequest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converter;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MovieSessionService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Converter&lt;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MovieSessionRequest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converter)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this.sessionRepository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this.unavailabilityRepository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this.converter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converter;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0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18" y="2298627"/>
            <a:ext cx="10935535" cy="3827341"/>
          </a:xfrm>
        </p:spPr>
        <p:txBody>
          <a:bodyPr anchor="b">
            <a:normAutofit fontScale="47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createMovieSessionBy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MovieSessionRequest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movieSessionRequest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{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newMovieSession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converter.convert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movieSessionRequest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overlapResult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checkOverlapsWith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newMovieSession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overlapResult.isFail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overlapResult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sessionRepository.save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newMovieSession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Result.success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newMovieSession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92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18" y="2298627"/>
            <a:ext cx="10935535" cy="3827341"/>
          </a:xfrm>
        </p:spPr>
        <p:txBody>
          <a:bodyPr anchor="b">
            <a:normAutofit fontScale="62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checkOverlapsWith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{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hasOverlapsWithAnotherMovieSessionsBy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SessionConflictException.class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hasOverlapsWithUnavailabilitiesBy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SessionConflictException.class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Result.success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8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18" y="2298627"/>
            <a:ext cx="10935535" cy="3827341"/>
          </a:xfrm>
        </p:spPr>
        <p:txBody>
          <a:bodyPr anchor="b">
            <a:normAutofit fontScale="62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hasOverlapsWithAnotherMovieSessionsBy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sessionRepository.listAllByTheater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session.getTheater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hasOverlapsBetween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hasOverlapsWithUnavailabilitiesBy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unavailabilities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unavailabilityRepository.listAllByTheater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session.getTheater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hasOverlapsBetween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unavailabilities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8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718" y="2298627"/>
            <a:ext cx="10935535" cy="3827341"/>
          </a:xfrm>
        </p:spPr>
        <p:txBody>
          <a:bodyPr anchor="b">
            <a:normAutofit fontScale="62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hasOverlapsBetween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List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&lt;?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extends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Periodable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LocalDateTime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startTime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LocalDateTime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endTime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session.getEnd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periods.stream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startTime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 &amp;&amp;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period.getEnd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endTime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)))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true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periods.stream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startTime.isBefore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()) ||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startTime.isAfter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period.getEnd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()));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68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738" y="1902878"/>
            <a:ext cx="9927771" cy="4223090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 código agora parece um pouco mais organizado, com alguns nomes melhores para aumentar a semântica e sem boa parte da duplicidade, além de conseguirmos lê-lo de cima para baixo em um fluxo contínuo.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Podíamos continuar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refatorando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o código infinitamente, movendo as responsabilidades para as classes corretas e assim melhorando ainda mais o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Design do Código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 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manutenabilidade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Dessa forma temos muito menos esforço para ler e tentar entender o código.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Lembre-se legibilidade conta muito para um código limpo.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Porém como podemos garantir que após essa alteração nosso código continua funcionando?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78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946367"/>
            <a:ext cx="10935535" cy="4205168"/>
          </a:xfrm>
        </p:spPr>
        <p:txBody>
          <a:bodyPr anchor="b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Testes, testes e mais testes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Sim, para garantir que seu código continua funcionando precisamos escrever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testes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Testes fazem parte do jogo quando estamos desenvolvendo, e o fato de tê-los não elimina totalmente a possibilidade de termos um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 mas minimiza bastante.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Com os testes conseguimos garantir que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pelo menos os cenários previstos estão funcionando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 extrapolar esses cenários é o que torna nossos testes mais eficientes.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7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Quanto mais níveis de testes (unitários, integração, aceitação, regressão 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etc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…) tivermos mais segurança teremos na hora de aplicar uma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refatoração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 tarefa mais difícil na hora de se escrever um teste é saber o que devemos testar. E é justamente aí que temos que focar nossos esforços.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Testes são uma parte importante para todo o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ciclo de vida de desenvolvimento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 sim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um código limpo é um código testável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69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946367"/>
            <a:ext cx="10935535" cy="4205168"/>
          </a:xfrm>
        </p:spPr>
        <p:txBody>
          <a:bodyPr anchor="b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Agora sim o que é um código limpo?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Um código limpo é a composição de diversas características, como: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Legível</a:t>
            </a:r>
            <a:br>
              <a:rPr lang="pt-BR" b="0" i="0" dirty="0">
                <a:solidFill>
                  <a:schemeClr val="bg1"/>
                </a:solidFill>
                <a:effectLst/>
                <a:latin typeface="Inter"/>
              </a:rPr>
            </a:b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Um código compreensivo possibilita a identificação de pontos que precisam ser melhorados. Passamos mais tempo lendo código do que escrevendo então, quanto mais fácil for ler o código menos esforço fazemos para entendê-lo.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Testável</a:t>
            </a:r>
            <a:br>
              <a:rPr lang="pt-BR" b="0" i="0" dirty="0">
                <a:solidFill>
                  <a:schemeClr val="bg1"/>
                </a:solidFill>
                <a:effectLst/>
                <a:latin typeface="Inter"/>
              </a:rPr>
            </a:b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Devemos testar nossos código, pois isso vai dar-nos segurança para podermos alterá-los. E garantir que os cenários que previmos estão de acordo com o esperado.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Fácil de ser mantido</a:t>
            </a:r>
            <a:br>
              <a:rPr lang="pt-BR" b="0" i="0" dirty="0">
                <a:solidFill>
                  <a:schemeClr val="bg1"/>
                </a:solidFill>
                <a:effectLst/>
                <a:latin typeface="Inter"/>
              </a:rPr>
            </a:b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Nosso código deve passivo de alteração tanto para adição de novas funcionalidades, quanto para aumentar a legibilidade ou manutenibilidade.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A idéia de um código limpo traz a mente a seguinte situação:  você teve que fazer uma manutenção relativamente simples num código já existente e essa manutenção quando adicionada no código fez alterações em diversos locais, impactando os processos já existentes?</a:t>
            </a:r>
          </a:p>
          <a:p>
            <a:pPr algn="just"/>
            <a:r>
              <a:rPr lang="pt-BR" b="1" i="1" dirty="0">
                <a:solidFill>
                  <a:schemeClr val="bg1"/>
                </a:solidFill>
                <a:latin typeface="Lato" panose="020F0502020204030204" pitchFamily="34" charset="0"/>
              </a:rPr>
              <a:t>	Sistemas legados não são a alegria de um desenvolvedor e ainda tem passos que devem ser dados de maneira específica.  Não é fácil fazer ajustes neles e pode ter problemas significativos após a manutenção efetuada.</a:t>
            </a:r>
            <a:endParaRPr lang="pt-BR" b="0" i="0" dirty="0">
              <a:solidFill>
                <a:schemeClr val="bg1"/>
              </a:solidFill>
              <a:effectLst/>
              <a:latin typeface="Lato" panose="020F0502020204030204" pitchFamily="34" charset="0"/>
            </a:endParaRPr>
          </a:p>
          <a:p>
            <a:pPr algn="just"/>
            <a:endParaRPr lang="pt-BR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3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672046"/>
            <a:ext cx="10935535" cy="4479489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O que é SOLID?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 acrônimo SOLID representa os cinco princípios que facilitam o processo de desenvolvimento — o que facilita a manutenção e a expansão do software.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Estes princípios são fundamentais na programação orientada a objetos e podem ser aplicados em qualquer linguagem que adote este paradigma.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Os 5 princípios são: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S — Single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Responsibility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(Princípio da responsabilidade única)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O — Open-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Closed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(Princípio Aberto-Fechado)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L —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Substitution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(Princípio da substituição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I — Interface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Segregation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(Princípio da Segregação da Interface)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D —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Dependency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Inversion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(Princípio da inversão da dependência)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221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Origem dos princípios SOLID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 primeiro indício dos princípios SOLID apareceu em 1995, no 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artigo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“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The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principles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of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OoD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” de Robert C Martin, também conhecido como “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Uncle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Bob”.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Nos anos seguintes, Robert se dedicou a escrever mais sobre o tema, consolidando esses princípios de forma categórica.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E, em 2002, lançou o livro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“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Agile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 Software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Development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Principles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Patterns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and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Practices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”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que reúne diversos artigos sobre o tema.</a:t>
            </a:r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09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55000" lnSpcReduction="20000"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Princípio da Responsabilidade Única (S - Single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Responsibility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Para entender o princípio da responsabilidade única, vamos pensar no desenvolvimento de um gerenciador de tarefas. Vamos começar com o seguinte código:</a:t>
            </a:r>
          </a:p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GerenciadorTarefas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conectarAPI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criarTarefa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atualizarTarefa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7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55000" lnSpcReduction="20000"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removerTarefa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enviarNotificacao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produzirRelatorio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enviarRelatorio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7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Problemática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Tente enumerar todas as funções que 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GerenciadorTarefas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tem. Ela é responsável por lidar com todas as operações das tarefas em si e também está consumindo uma API, enviando notificações para pessoas usuárias e ainda gerando relatórios da aplicação.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Pense na Orientação a Objetos. Um objeto gerenciador de tarefas deveria enviar e-mails e gerar relatórios? Não! Um gerenciador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501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724297"/>
            <a:ext cx="10935535" cy="4427237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	Como na imagem, não é legal que uma única ferramenta tenha 1001 utilidades, pois pode causar confusão.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Isso se intensifica quando falamos de desenvolvimento de softwares. O ideal é criar várias ferramentas diferentes, cada uma com sua própria função.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8" name="Picture 6" descr="Imagem de um canivete suíço com muitas utilidades, sendo a mistura de diversas ferramentas, como chaves e facas diferentes. Essas ferramentas se amontoam dos lados do canivete, deixando-o difícil de manusear.">
            <a:extLst>
              <a:ext uri="{FF2B5EF4-FFF2-40B4-BE49-F238E27FC236}">
                <a16:creationId xmlns:a16="http://schemas.microsoft.com/office/drawing/2014/main" id="{F6CD5C53-24C0-455E-892C-B36A06E7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10" y="2078919"/>
            <a:ext cx="43053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66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 Solução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Para resolver esse problema vamos criar classes diferentes, cada uma representando uma função.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Nossa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GerenciadorTarefas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terá apenas o código relacionando a operação com tarefas. Outras operações estarão em outras classes. E cada classe será responsável por uma parte diferente da aplicação.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Assim, teremos 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GerenciadorTarefas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refatorada:de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tarefas gerencia as tarefas, não e-mails ou relatórios.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8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GerenciadorTarefas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criarTarefa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atualizarTarefa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removerTarefa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821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62500" lnSpcReduction="20000"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Assim, vamos criar uma classe para consumir uma API externa, outra classe para enviar notificações e uma última classe para lidar com os relatórios.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public class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Inter"/>
              </a:rPr>
              <a:t>ConectorAPI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   public String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Inter"/>
              </a:rPr>
              <a:t>conectarAPI</a:t>
            </a:r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() {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Notificador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enviarNotificacao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802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Notificador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enviarNotificacao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6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724297"/>
            <a:ext cx="10935535" cy="4427237"/>
          </a:xfrm>
        </p:spPr>
        <p:txBody>
          <a:bodyPr anchor="b">
            <a:normAutofit lnSpcReduction="10000"/>
          </a:bodyPr>
          <a:lstStyle/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4" pitchFamily="34" charset="0"/>
              </a:rPr>
              <a:t>	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Mas, se você nunca vivenciou isso, imagine ter que alterar um fragmento de código e essa alteração simplesmente quebrar todo o sistema. Definitivamente não seria legal.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 passar por isso faz a gente pensar que escrever um código totalmente novo é uma tarefa bem mais simples do que dar manutenção em código existente.</a:t>
            </a:r>
          </a:p>
          <a:p>
            <a:pPr algn="just"/>
            <a:r>
              <a:rPr lang="pt-BR" b="0" i="0" dirty="0">
                <a:solidFill>
                  <a:srgbClr val="093366"/>
                </a:solidFill>
                <a:effectLst/>
                <a:latin typeface="Inter"/>
              </a:rPr>
              <a:t>	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Mas, infelizmente, em nossas carreiras gastamos boa parte do tempo dando manutenção em código existente e, se não pensarmos direito no código que estamos escrevendo vamos passar diversas vezes por situações semelhantes a essa.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Lembre-se sempre que todo código que escrevemos acaba se tornando um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Passivo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(uma dívida) para a empresa. E quanto menos nos preocuparmos com a manutenção do código maior é o valor desse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Passivo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  <a:endParaRPr lang="pt-BR" b="0" i="0" dirty="0">
              <a:solidFill>
                <a:schemeClr val="bg1"/>
              </a:solidFill>
              <a:effectLst/>
              <a:latin typeface="Lato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6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GeradorRelatorio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produzirRelatorio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enviarRelatorio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628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Talvez você se pergunte se as classes não são pequenas demais. Nesse caso, não estão. Cada classe reflete exatamente a responsabilidade que ela tem.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Se precisarmos adicionar algum método, por exemplo, relacionado ao consumo da API, vamos saber exatamente em qual parte do código devemos ir. Ou seja, fica muito mais fácil alterar o que for preciso.</a:t>
            </a: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1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Definição do Princípio da Responsabilidade Única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Em resumo, o princípio da responsabilidade única diz que: “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Cada classe deve ter um, e somente um, motivo para mudar.”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Se uma classe tem várias responsabilidades, mudar um requisito do projeto pode trazer várias razões para modificar a classe. Por isso, as classes devem ter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responsabilidades únicas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978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867989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Esse princípio pode ser estendido para os métodos que criamos também. Quanto mais tarefas um método executa, mais difícil é testá-lo e garantir que o programa está em ordem.</a:t>
            </a:r>
          </a:p>
          <a:p>
            <a:pPr algn="l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Uma dica para aplicar o princípio na prática é tentar nomear suas classes ou métodos com tudo que eles são capazes de fazer.</a:t>
            </a:r>
          </a:p>
          <a:p>
            <a:pPr algn="l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Se o nome está gigante, como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GerenciadorTarefasEmailsRelatorios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, temos um sinal de que o código pode ser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refatorado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.</a:t>
            </a:r>
            <a:endParaRPr lang="pt-BR" dirty="0">
              <a:solidFill>
                <a:schemeClr val="bg1"/>
              </a:solidFill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0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867989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Vantagens de aplicar o Princípio da Responsabilidade Única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Existem vários benefícios ao aplicar esse princípio, principalmente: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lvl="3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Facilidade para fazer manutenções</a:t>
            </a:r>
          </a:p>
          <a:p>
            <a:pPr lvl="3" algn="l">
              <a:buFont typeface="Arial" panose="020B0604020202020204" pitchFamily="34" charset="0"/>
              <a:buChar char="•"/>
            </a:pPr>
            <a:r>
              <a:rPr lang="pt-BR" sz="2800" b="0" i="0" dirty="0" err="1">
                <a:solidFill>
                  <a:schemeClr val="bg1"/>
                </a:solidFill>
                <a:effectLst/>
                <a:latin typeface="Inter"/>
              </a:rPr>
              <a:t>Reusabilidade</a:t>
            </a: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 das classes</a:t>
            </a:r>
          </a:p>
          <a:p>
            <a:pPr lvl="3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Facilidade para realizar testes</a:t>
            </a:r>
          </a:p>
          <a:p>
            <a:pPr lvl="3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chemeClr val="bg1"/>
                </a:solidFill>
                <a:effectLst/>
                <a:latin typeface="Inter"/>
              </a:rPr>
              <a:t>Simplificação da legibilidade do código</a:t>
            </a:r>
          </a:p>
          <a:p>
            <a:pPr lvl="3" algn="l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217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867989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Princípio Aberto-Fechado (O - Open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Closed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</a:t>
            </a:r>
          </a:p>
          <a:p>
            <a:pPr algn="l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Para entender o Princípio Aberto-Fechado (a letra O da sigla), vamos pensar que estamos trabalhando no sistema de uma clínica médica.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Nessa clínica, existe uma classe que trata das solicitações de exames. Inicialmente, o único exame possível é o exame de sangue. Por isso, temos o código: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lvl="3" algn="l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54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1867989"/>
            <a:ext cx="10935535" cy="4283545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aprovarSolicitacaoExame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verificaCondicoesExameSangue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(exame))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("Exame aprovado!");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verificaCondicoesExameSangue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//....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}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200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Agora, precisamos incluir uma nova funcionalidade ao sistema: a clínica vai começar a fazer exames de Raio-X. Como incluir isso no nosso código?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Uma alternativa seria verificar qual o tipo de exame está sendo feito para poder aprová-lo: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78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40000" lnSpcReduction="20000"/>
          </a:bodyPr>
          <a:lstStyle/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aprovarSolicitacaoExame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exame.tipo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== SANGUE){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verificaCondicoesExameSangue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(exame))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("Exame sanguíneo aprovado!");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}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else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exame.tipo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== RAIOX)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verificaCondicoesRaioX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(exame))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("Raio X aprovado!");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verificaCondicoesExameSangue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verificaCondicoesRaioX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//....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41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Problemática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 princípio parece tudo certo, não é mesmo? Nosso código executa normalmente e conseguimos adicionar a funcionalidade corretamente.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Mas, e se além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raio-x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a clínica passasse a fazer também ultrassons? Seguindo a lógica, iríamos adicionar mais um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 código e mais um método para olhar condições específicas do exame.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Essa definitivamente não é uma boa estratégia. Cada vez que incluir uma função, a classe (e o projeto como um todo) vai ficar mais complexa.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Por isso, é necessário uma estratégia para adicionar mais recursos ao projeto, sem modificar e bagunçar a classe original.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091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082017"/>
            <a:ext cx="10935535" cy="4069517"/>
          </a:xfrm>
        </p:spPr>
        <p:txBody>
          <a:bodyPr anchor="b">
            <a:norm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O que é um código com fácil manutenção ?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Quando falamos de um código com fácil manutenção estamos nos referindo à um código com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Baixo Acoplamento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Alta Coesão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usando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Imutabilidade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(quando fizer sentido), aplicando </a:t>
            </a:r>
            <a:r>
              <a:rPr lang="pt-BR" b="1" i="0" dirty="0">
                <a:solidFill>
                  <a:srgbClr val="7351C5"/>
                </a:solidFill>
                <a:effectLst/>
                <a:latin typeface="Inte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Design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minimizando </a:t>
            </a:r>
            <a:r>
              <a:rPr lang="pt-BR" b="1" i="0" dirty="0" err="1">
                <a:solidFill>
                  <a:srgbClr val="7351C5"/>
                </a:solidFill>
                <a:effectLst/>
                <a:latin typeface="Inte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Side</a:t>
            </a:r>
            <a:r>
              <a:rPr lang="pt-BR" b="1" i="0" dirty="0">
                <a:solidFill>
                  <a:srgbClr val="7351C5"/>
                </a:solidFill>
                <a:effectLst/>
                <a:latin typeface="Inte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Effects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maximizar o uso de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Funções Puras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e várias outras coisas.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Tudo isso pode ser resumido em ter um bom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Design de Código,</a:t>
            </a:r>
            <a:r>
              <a:rPr lang="pt-BR" dirty="0">
                <a:solidFill>
                  <a:schemeClr val="bg1"/>
                </a:solidFill>
                <a:latin typeface="Inter"/>
              </a:rPr>
              <a:t> 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uma parte muito importante em ter um código limpo.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E o que mais meu código precisa ter para ser considerado um código limpo?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596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Solução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Nesse cenário, o projeto compreende vários tipos de aprovação de exames. Assim, podemos criar uma classe ou uma interface que representa uma aprovação de forma genérica.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 cada tipo de exame fornecido pela clínica, é possível criar novos tipos de aprovação, mais específicos, que irão implementar a interface. Assim, podemos ter o código: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interface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aprovarSolicitacaoExame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verificaCondicoesExame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565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AprovaExameSangue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implements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@Override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aprovarSolicitacaoExame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(exame))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("Exame sanguíneo aprovado!");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@Override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//....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}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093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85000" lnSpcReduction="20000"/>
          </a:bodyPr>
          <a:lstStyle/>
          <a:p>
            <a:pPr algn="l"/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AprovaRaioX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implements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@Override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aprovarSolicitacaoExame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(exame))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("Raio-X aprovado!");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@Override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boolean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verificaCondicoesExame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(Exame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exame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){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    //....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}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74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Agora, como a interface representa a aprovação de um exame, para incluir mais um recurso ou mais um tipo de exame, basta criar uma nova classe que implementa a interface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 Essa classe vai representar como o novo exame é aprovado.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Repare que sempre será possível implementar a interface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AprovaExame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ao adicionarmos recursos. Essa interface, no entanto, não muda. Estamos estendendo-a, mas não alterando.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9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Definição do Princípio Aberto-Fechado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Assim, é possível definir o Princípio Aberto-Fechado como: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“entidades de software (como classes e métodos) devem estar abertas para extensão, mas fechadas para modificação”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Ou seja, se uma classe está aberta para modificação, quanto mais recursos adicionarmos, mais complexa ela vai ficar.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 ideal é adaptar o código não para alterar a classe, mas para estendê-la. Em geral, isso é feito quando abstraímos um código para uma interface.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646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Aplicando o </a:t>
            </a:r>
            <a:r>
              <a:rPr lang="pt-BR" b="0" i="1" dirty="0">
                <a:solidFill>
                  <a:schemeClr val="bg1"/>
                </a:solidFill>
                <a:effectLst/>
                <a:latin typeface="Inter"/>
              </a:rPr>
              <a:t>Open-</a:t>
            </a:r>
            <a:r>
              <a:rPr lang="pt-BR" b="0" i="1" dirty="0" err="1">
                <a:solidFill>
                  <a:schemeClr val="bg1"/>
                </a:solidFill>
                <a:effectLst/>
                <a:latin typeface="Inter"/>
              </a:rPr>
              <a:t>Closed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é possível deixar o nosso código semelhante ao mundo real, praticando de maneira 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sólida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 a orientação a objetos.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Pense em um caminhão: toda a sua implementação, como motor, bateria e cabine é fechada para modificação.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Porém, podemos estender as tarefas que ele realiza dependendo da carroceria que anexamos, conforme mostra a figura abaixo: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endParaRPr lang="pt-BR" dirty="0">
              <a:solidFill>
                <a:schemeClr val="bg1"/>
              </a:solidFill>
              <a:latin typeface="Inter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Imagem de um caminhão e suas várias carrocerias. À direita, há a cabine - parte da frente - do caminhão. à esquerda, há 3 tipos diferentes de carrocerias do caminhão.  A primeira é retangular, a segunda é em forma de trapézio e a terceira é retangular arredondada. Ao lado de cada uma das três, têm setas apontando para a cabine, mostrando que elas podem se encaixar na primeira.">
            <a:extLst>
              <a:ext uri="{FF2B5EF4-FFF2-40B4-BE49-F238E27FC236}">
                <a16:creationId xmlns:a16="http://schemas.microsoft.com/office/drawing/2014/main" id="{672D43FF-A369-4E3E-AD7B-E4177509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036" y="4554230"/>
            <a:ext cx="2987176" cy="17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444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Vantagens de aplicar o Princípio Aberto-Fechado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Ao aplicar esse princípio, é possível tornar o projeto muito mais flexível. Adicionar novas funcionalidades torna-se uma tarefa mais fácil.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Além disso, os códigos ficam mais simples de ler. Com isso tudo, o risco de introduzir bugs diminui de forma significativa.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Além disso, esse princípio nos faz caminhar diretamente para a aplicação de alguns padrões de projeto, como o 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Assim, alinhamos várias boas práticas de desenvolvimento. O resultado disso é um código cada vez mais limpo e organizado.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72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Princípio de Substituição de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(L -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Substitution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Principle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)</a:t>
            </a:r>
          </a:p>
          <a:p>
            <a:pPr algn="just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Para entender o Princípio de Substituição de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 (a letra L da sigla), vamos pensar no seguinte cenário: o desenvolvimento de um sistema de uma faculdade.</a:t>
            </a:r>
          </a:p>
          <a:p>
            <a:pPr algn="just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	Dentro do sistema, há uma classe-mãe Estudante, que representa um estudante de graduação, e a filha dela,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EstudantePosGraduacao</a:t>
            </a:r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, tendo o seguinte código:</a:t>
            </a:r>
          </a:p>
          <a:p>
            <a:pPr algn="just"/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1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85000" lnSpcReduction="20000"/>
          </a:bodyPr>
          <a:lstStyle/>
          <a:p>
            <a:pPr algn="just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nome;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nome)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this.nome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nome;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estudar()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(nome + " está estudando.");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85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extends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 {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@Override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estudar()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(nome + " está estudando e pesquisando.");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1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81702-98E6-4636-9FBD-E971CD075EAD}"/>
              </a:ext>
            </a:extLst>
          </p:cNvPr>
          <p:cNvSpPr txBox="1"/>
          <p:nvPr/>
        </p:nvSpPr>
        <p:spPr>
          <a:xfrm>
            <a:off x="796834" y="1881052"/>
            <a:ext cx="108328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solidFill>
                  <a:schemeClr val="bg1"/>
                </a:solidFill>
                <a:effectLst/>
                <a:latin typeface="Inter"/>
              </a:rPr>
              <a:t>Indo além da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Inter"/>
              </a:rPr>
              <a:t>manutenabilidade</a:t>
            </a:r>
            <a:endParaRPr lang="pt-BR" b="1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Pare 1 minuto olhando para esse código e tente responder: o que ele faz?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@Service</a:t>
            </a:r>
          </a:p>
          <a:p>
            <a:pPr algn="l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MovieSessionService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{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private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Converter&lt;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MovieSessionDTO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&gt; converter;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MovieSessionService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Converter&lt;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MovieSessionDTO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&gt; converter)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this.sessionRepository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this.unavailabilityRepository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this.converter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converter;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73587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62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Para adicionar a funcionalidade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entregarTCC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 ao sistema, basta colocar esse método na classe Estudante O código fica assim:</a:t>
            </a:r>
          </a:p>
          <a:p>
            <a:pPr algn="just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nome;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String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nome)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this.nome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nome;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estudar()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(nome + " está estudando.");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entregarTCC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//…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386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92500" lnSpcReduction="2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Problemática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Você provavelmente já percebeu algo errado no código. Normalmente, estudantes de pós-graduação não entregam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TCCs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Só que 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é filha de Estudante, e portanto, deve apresentar todos os comportamentos dela.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Uma alternativa seria sobrescrever o método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entregarTCC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na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lançando uma exceção.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No entanto, continuaria sendo problemático: 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ainda não teria os comportamentos iguais aos de Estudante.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O ideal é que, nos lugares que estiver a classe Estudante, seja possível usar uma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já que, pela herança, um estudante de pós-graduação é um estudante.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95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fontScale="85000" lnSpcReduction="1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Solução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A solução para este problema é modificar a nossa modelagem. Podemos criar uma nova classe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que também herdará de Estudante. Essa classe terá o método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entregarTCC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:</a:t>
            </a:r>
          </a:p>
          <a:p>
            <a:pPr algn="just"/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extends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Estudante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estudar()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System.out.println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(nome + " está estudando na graduação.");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void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entregarTCC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 {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//…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}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24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Repare que, dessa forma, nossas classes representam melhor o mundo real. Não estamos forçando uma classe a fazer algo que ela originalmente não faz.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Além disso, se precisarmos utilizar uma instância de Estudante, podemos passar, sem medo, uma instância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ou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Afinal de contas, essas classes conseguem executar todas as funções de Estudante — mesmo tendo funções mais específicas.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329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Repare que, dessa forma, nossas classes representam melhor o mundo real. Não estamos forçando uma classe a fazer algo que ela originalmente não faz.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Além disso, se precisarmos utilizar uma instância de Estudante, podemos passar, sem medo, uma instância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ou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EstudanteDePosGraduacao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Afinal de contas, essas classes conseguem executar todas as funções de Estudante — mesmo tendo funções mais específicas.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2177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51" y="1737360"/>
            <a:ext cx="10935535" cy="4283545"/>
          </a:xfrm>
        </p:spPr>
        <p:txBody>
          <a:bodyPr anchor="b">
            <a:normAutofit lnSpcReduction="1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	Definição do Princípio da Substituição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Quem propôs o Princípio da Substituição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Liskov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de maneira formal e matemática, foi Bárbara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Loskov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No entanto, Robert Martin deu uma definição mais simples para ele: “Classes derivadas (ou classes-filhas) devem ser capazes de substituir suas classes-base (ou classes-mães)”.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Ou seja, uma classe-filha deve ser capaz de executar tudo que sua classe-mãe faz. </a:t>
            </a:r>
            <a:r>
              <a:rPr lang="pt-BR" b="0" i="0">
                <a:solidFill>
                  <a:schemeClr val="bg1"/>
                </a:solidFill>
                <a:effectLst/>
                <a:latin typeface="Inter"/>
              </a:rPr>
              <a:t>Esse princípio se conecta com o polimorfismo e reforça esse pilar da POO.</a:t>
            </a:r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234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Design </a:t>
            </a:r>
            <a:r>
              <a:rPr lang="pt-BR" sz="6000" dirty="0" err="1">
                <a:solidFill>
                  <a:srgbClr val="FFFFFF"/>
                </a:solidFill>
              </a:rPr>
              <a:t>Patterns</a:t>
            </a:r>
            <a:r>
              <a:rPr lang="pt-BR" sz="6000" dirty="0">
                <a:solidFill>
                  <a:srgbClr val="FFFFFF"/>
                </a:solidFill>
              </a:rPr>
              <a:t> e </a:t>
            </a:r>
            <a:r>
              <a:rPr lang="pt-BR" sz="6000" dirty="0" err="1">
                <a:solidFill>
                  <a:srgbClr val="FFFFFF"/>
                </a:solidFill>
              </a:rPr>
              <a:t>DevOps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Melhorando a Entrega Contínua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Design </a:t>
            </a:r>
            <a:r>
              <a:rPr lang="pt-BR" b="1" i="1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Aplicáveis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Singleton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Factory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Method</a:t>
            </a:r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Benefício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A utilização desses padrões pode otimizar a gestão de recursos e a configuração de ambientes, facilitando a entrega contínua de aplicações atualizadas e estáveis.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917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Design </a:t>
            </a:r>
            <a:r>
              <a:rPr lang="pt-BR" sz="6000" dirty="0" err="1">
                <a:solidFill>
                  <a:srgbClr val="FFFFFF"/>
                </a:solidFill>
              </a:rPr>
              <a:t>Patterns</a:t>
            </a:r>
            <a:r>
              <a:rPr lang="pt-BR" sz="6000" dirty="0">
                <a:solidFill>
                  <a:srgbClr val="FFFFFF"/>
                </a:solidFill>
              </a:rPr>
              <a:t> e </a:t>
            </a:r>
            <a:r>
              <a:rPr lang="pt-BR" sz="6000" dirty="0" err="1">
                <a:solidFill>
                  <a:srgbClr val="FFFFFF"/>
                </a:solidFill>
              </a:rPr>
              <a:t>DevOps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Otimizando a Colaboração e Monitoramento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Design </a:t>
            </a:r>
            <a:r>
              <a:rPr lang="pt-BR" b="1" i="1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Aplicáveis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Composite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Strategy</a:t>
            </a:r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Benefício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Esses padrões promovem a flexibilidade e a eficiência na criação de sistemas de monitoramento 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logging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permitindo uma resposta mais rápida a problemas e uma melhor colaboração entre as equipes.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529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 importância do Design </a:t>
            </a:r>
            <a:r>
              <a:rPr lang="pt-BR" sz="4400" dirty="0" err="1">
                <a:solidFill>
                  <a:srgbClr val="FFFFFF"/>
                </a:solidFill>
              </a:rPr>
              <a:t>Patterns</a:t>
            </a:r>
            <a:r>
              <a:rPr lang="pt-BR" sz="4400" dirty="0">
                <a:solidFill>
                  <a:srgbClr val="FFFFFF"/>
                </a:solidFill>
              </a:rPr>
              <a:t> na carreira profissional do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O conhecimento e a aplicação de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são habilidades valiosas para qualquer desenvolvedor de software. Esta seção explora como o entendimento desses padrões pode enriquecer a carreira de um desenvolvedor, destacando-se no mercado competitivo de tecnologia.</a:t>
            </a:r>
          </a:p>
          <a:p>
            <a:pPr algn="just"/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06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 importância do Design </a:t>
            </a:r>
            <a:r>
              <a:rPr lang="pt-BR" sz="4400" dirty="0" err="1">
                <a:solidFill>
                  <a:srgbClr val="FFFFFF"/>
                </a:solidFill>
              </a:rPr>
              <a:t>Patterns</a:t>
            </a:r>
            <a:r>
              <a:rPr lang="pt-BR" sz="4400" dirty="0">
                <a:solidFill>
                  <a:srgbClr val="FFFFFF"/>
                </a:solidFill>
              </a:rPr>
              <a:t> na carreira profissional do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Melhoria nas Habilidades de Solução de Problemas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Impacto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Compreender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ajuda os desenvolvedores a pensar de maneira mais abstrata e sistemática ao abordar problemas de programação, resultando em soluções mais eficientes e elegantes.</a:t>
            </a:r>
          </a:p>
          <a:p>
            <a:pPr algn="just"/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5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81702-98E6-4636-9FBD-E971CD075EAD}"/>
              </a:ext>
            </a:extLst>
          </p:cNvPr>
          <p:cNvSpPr txBox="1"/>
          <p:nvPr/>
        </p:nvSpPr>
        <p:spPr>
          <a:xfrm>
            <a:off x="796834" y="1881052"/>
            <a:ext cx="108328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public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create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MovieSessionDTO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dto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 {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converter.convert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dto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MovieSession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sessionRepository.listAllByTheaterId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dto.getTheaterId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());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sessions.stream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(s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 &amp;&amp;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())))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SessionConflictException.class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}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sessions.stream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(s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isBefore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 ||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isAfter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())))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SessionConflictException.class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18804377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 importância do Design </a:t>
            </a:r>
            <a:r>
              <a:rPr lang="pt-BR" sz="4400" dirty="0" err="1">
                <a:solidFill>
                  <a:srgbClr val="FFFFFF"/>
                </a:solidFill>
              </a:rPr>
              <a:t>Patterns</a:t>
            </a:r>
            <a:r>
              <a:rPr lang="pt-BR" sz="4400" dirty="0">
                <a:solidFill>
                  <a:srgbClr val="FFFFFF"/>
                </a:solidFill>
              </a:rPr>
              <a:t> na carreira profissional do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Facilitação da Manutenção e Escalabilidade do Código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Vantagem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promovem a escrita de códigos mais limpos, organizados e fáceis de manter, essenciais para projetos de longo prazo e de grande escala.</a:t>
            </a:r>
          </a:p>
          <a:p>
            <a:pPr algn="just"/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790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 importância do Design </a:t>
            </a:r>
            <a:r>
              <a:rPr lang="pt-BR" sz="4400" dirty="0" err="1">
                <a:solidFill>
                  <a:srgbClr val="FFFFFF"/>
                </a:solidFill>
              </a:rPr>
              <a:t>Patterns</a:t>
            </a:r>
            <a:r>
              <a:rPr lang="pt-BR" sz="4400" dirty="0">
                <a:solidFill>
                  <a:srgbClr val="FFFFFF"/>
                </a:solidFill>
              </a:rPr>
              <a:t> na carreira profissional do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Valorização no Mercado de Trabalho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Reconhecimento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Desenvolvedores com forte conhecimento em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são frequentemente mais valorizados, pois demonstram capacidade de criar soluções robustas e eficazes, uma habilidade altamente desejada no mercado.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762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A importância do Design </a:t>
            </a:r>
            <a:r>
              <a:rPr lang="pt-BR" sz="4400" dirty="0" err="1">
                <a:solidFill>
                  <a:srgbClr val="FFFFFF"/>
                </a:solidFill>
              </a:rPr>
              <a:t>Patterns</a:t>
            </a:r>
            <a:r>
              <a:rPr lang="pt-BR" sz="4400" dirty="0">
                <a:solidFill>
                  <a:srgbClr val="FFFFFF"/>
                </a:solidFill>
              </a:rPr>
              <a:t> na carreira profissional do desenvolvedor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Contribuição para Trabalho em Equipe e Comunicação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Comunicação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Conhecer esses padrões facilita a comunicação com outros desenvolvedores, pois proporciona uma linguagem comum para discussões técnicas, melhorando a colaboração em equipe.</a:t>
            </a:r>
          </a:p>
          <a:p>
            <a:pPr algn="just"/>
            <a:endParaRPr lang="pt-BR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278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Referências Adicionais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Para aqueles interessados em se aprofundar mais no estudo de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em </a:t>
            </a:r>
            <a:r>
              <a:rPr lang="pt-BR" b="0" i="0" u="none" strike="noStrike" dirty="0">
                <a:solidFill>
                  <a:srgbClr val="7351C5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pt-BR" b="0" i="0" u="none" strike="noStrike" dirty="0">
                <a:solidFill>
                  <a:schemeClr val="bg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Desenvolvimento de Software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aqui estão algumas referências e recursos adicionais altamente </a:t>
            </a:r>
            <a:r>
              <a:rPr lang="pt-BR" b="0" i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recomendados: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lvl="1" algn="just">
              <a:buFont typeface="+mj-lt"/>
              <a:buAutoNum type="arabicPeriod"/>
            </a:pPr>
            <a:r>
              <a:rPr lang="pt-BR" b="1" i="0" u="none" strike="noStrike" dirty="0" err="1">
                <a:solidFill>
                  <a:srgbClr val="7351C5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Refactoring.Guru</a:t>
            </a:r>
            <a:r>
              <a:rPr lang="pt-BR" b="1" i="0" u="none" strike="noStrike" dirty="0">
                <a:solidFill>
                  <a:srgbClr val="7351C5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Design </a:t>
            </a:r>
            <a:r>
              <a:rPr lang="pt-BR" b="1" i="0" u="none" strike="noStrike" dirty="0" err="1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Patterns</a:t>
            </a:r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Um recurso online excelente que oferece uma visão geral de diversos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com exemplos e explicações claras.</a:t>
            </a:r>
          </a:p>
          <a:p>
            <a:pPr lvl="1" algn="just">
              <a:buFont typeface="+mj-lt"/>
              <a:buAutoNum type="arabicPeriod"/>
            </a:pPr>
            <a:r>
              <a:rPr lang="pt-BR" b="1" i="0" u="none" strike="noStrike" dirty="0">
                <a:solidFill>
                  <a:srgbClr val="7351C5"/>
                </a:solidFill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Martin </a:t>
            </a:r>
            <a:r>
              <a:rPr lang="pt-BR" b="1" i="0" u="none" strike="noStrike" dirty="0" err="1">
                <a:solidFill>
                  <a:srgbClr val="7351C5"/>
                </a:solidFill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Fowler’s</a:t>
            </a:r>
            <a:r>
              <a:rPr lang="pt-BR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Blog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Martin Fowler é uma autoridade em desenvolvimento de software, e seu blog oferece insights valiosos sobre Design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Patterns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arquitetura de software e práticas de desenvolvimento.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781702-98E6-4636-9FBD-E971CD075EAD}"/>
              </a:ext>
            </a:extLst>
          </p:cNvPr>
          <p:cNvSpPr txBox="1"/>
          <p:nvPr/>
        </p:nvSpPr>
        <p:spPr>
          <a:xfrm>
            <a:off x="796834" y="1881052"/>
            <a:ext cx="1083283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List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&lt;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unavailabilities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=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unavailabilityRepository.listAllByTheaterId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dto.getTheaterId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());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unavailabilities.stream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(u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 &amp;&amp;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equals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())))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UnavailablePeriodException.class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unavailabilities.stream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anyMatch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(u -&gt;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isBefore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 ||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session.getStart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().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isAfter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u.getEnd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()))) {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Result.fail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UnavailablePeriodException.class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,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sessionRepository.save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endParaRPr lang="pt-BR" b="0" i="0" dirty="0">
              <a:solidFill>
                <a:schemeClr val="bg1"/>
              </a:solidFill>
              <a:effectLst/>
              <a:latin typeface="Inter"/>
            </a:endParaRP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   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return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Result.success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(</a:t>
            </a:r>
            <a:r>
              <a:rPr lang="pt-BR" b="0" i="0" dirty="0" err="1">
                <a:solidFill>
                  <a:schemeClr val="bg1"/>
                </a:solidFill>
                <a:effectLst/>
                <a:latin typeface="Inter"/>
              </a:rPr>
              <a:t>session</a:t>
            </a:r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);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  }</a:t>
            </a:r>
          </a:p>
          <a:p>
            <a:pPr algn="l"/>
            <a:r>
              <a:rPr lang="pt-BR" b="0" i="0" dirty="0">
                <a:solidFill>
                  <a:schemeClr val="bg1"/>
                </a:solidFill>
                <a:effectLst/>
                <a:latin typeface="In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88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 fontScale="90000"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Código Limpo e Princípios SOLID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082017"/>
            <a:ext cx="10935535" cy="4069517"/>
          </a:xfrm>
        </p:spPr>
        <p:txBody>
          <a:bodyPr anchor="b">
            <a:normAutofit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O que você achou dessa sequência de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ifs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? E esse monte de expressões sendo avaliada dentro de cada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if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? Como poderíamos reduzir a quantidade de código duplicado ?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Perceba que fizemos um esforço tremendo para tentar entender o que esse código faz - e é possível que não tenhamos conseguido entendê-lo.</a:t>
            </a:r>
          </a:p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Esse código que acabei de mostrar tem a função de salvar uma sessão de cinema, desde que a sessão que estamos tentando salvar não tenha conflitos de horários com outras sessões existentes, ou com uma possível indisponibilidade na sala (por exemplo a sala estar indisponível para manutenção).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84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A2551B07-58DF-D194-B8DA-2BB3CDF24BA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3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5747B3-088E-2EF1-A602-079235520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11100049" cy="1349985"/>
          </a:xfrm>
        </p:spPr>
        <p:txBody>
          <a:bodyPr anchor="t">
            <a:normAutofit/>
          </a:bodyPr>
          <a:lstStyle/>
          <a:p>
            <a:r>
              <a:rPr lang="pt-BR" sz="6000" dirty="0">
                <a:solidFill>
                  <a:srgbClr val="FFFFFF"/>
                </a:solidFill>
              </a:rPr>
              <a:t>Categorias do Design </a:t>
            </a:r>
            <a:r>
              <a:rPr lang="pt-BR" sz="6000" dirty="0" err="1">
                <a:solidFill>
                  <a:srgbClr val="FFFFFF"/>
                </a:solidFill>
              </a:rPr>
              <a:t>Patterns</a:t>
            </a:r>
            <a:endParaRPr lang="pt-BR" sz="6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4E0A2-5570-BD45-7CBE-2F6EF665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324193"/>
            <a:ext cx="10935535" cy="3827341"/>
          </a:xfrm>
        </p:spPr>
        <p:txBody>
          <a:bodyPr anchor="b">
            <a:normAutofit lnSpcReduction="10000"/>
          </a:bodyPr>
          <a:lstStyle/>
          <a:p>
            <a:pPr algn="just"/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Padrões </a:t>
            </a:r>
            <a:r>
              <a:rPr lang="pt-BR" b="0" i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Criacionais</a:t>
            </a:r>
            <a:r>
              <a:rPr lang="pt-BR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algn="just"/>
            <a:endParaRPr lang="pt-BR" b="0" i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pt-BR" b="1" i="1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Foco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Lidam com processos de criação de objetos, assegurando que os objetos sejam criados de maneira que se adeque à situação específica do projeto.</a:t>
            </a:r>
          </a:p>
          <a:p>
            <a:pPr algn="just"/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	Exemplos Comuns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Singleton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Garante que uma classe tenha apenas uma instância e fornece um ponto de acesso global a ela.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Factory</a:t>
            </a:r>
            <a:r>
              <a:rPr lang="pt-BR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Method</a:t>
            </a:r>
            <a:r>
              <a:rPr lang="pt-BR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: Define uma interface para criar um objeto, mas deixa as subclasses decidirem qual classe instanciar.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8284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128C886C922664189137712BD9B1861" ma:contentTypeVersion="0" ma:contentTypeDescription="Crie um novo documento." ma:contentTypeScope="" ma:versionID="c4b84244e2b53f5216d26296968bead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5b2506d072f493038ca6161001ddd7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09D284-6173-453A-AC33-192B4A070446}"/>
</file>

<file path=customXml/itemProps2.xml><?xml version="1.0" encoding="utf-8"?>
<ds:datastoreItem xmlns:ds="http://schemas.openxmlformats.org/officeDocument/2006/customXml" ds:itemID="{B4A8962E-4250-4296-B671-017597944BFB}"/>
</file>

<file path=customXml/itemProps3.xml><?xml version="1.0" encoding="utf-8"?>
<ds:datastoreItem xmlns:ds="http://schemas.openxmlformats.org/officeDocument/2006/customXml" ds:itemID="{1C681951-E898-424C-907F-E0F7F2229F17}"/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4814</Words>
  <Application>Microsoft Office PowerPoint</Application>
  <PresentationFormat>Widescreen</PresentationFormat>
  <Paragraphs>497</Paragraphs>
  <Slides>63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0" baseType="lpstr">
      <vt:lpstr>Arial</vt:lpstr>
      <vt:lpstr>inherit</vt:lpstr>
      <vt:lpstr>Inter</vt:lpstr>
      <vt:lpstr>Lato</vt:lpstr>
      <vt:lpstr>Roboto</vt:lpstr>
      <vt:lpstr>Seaford</vt:lpstr>
      <vt:lpstr>LevelVTI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Categorias do Design Patterns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Código Limpo e Princípios SOLID</vt:lpstr>
      <vt:lpstr>Design Patterns e DevOps</vt:lpstr>
      <vt:lpstr>Design Patterns e DevOps</vt:lpstr>
      <vt:lpstr>A importância do Design Patterns na carreira profissional do desenvolvedor</vt:lpstr>
      <vt:lpstr>A importância do Design Patterns na carreira profissional do desenvolvedor</vt:lpstr>
      <vt:lpstr>A importância do Design Patterns na carreira profissional do desenvolvedor</vt:lpstr>
      <vt:lpstr>A importância do Design Patterns na carreira profissional do desenvolvedor</vt:lpstr>
      <vt:lpstr>A importância do Design Patterns na carreira profissional do desenvolvedor</vt:lpstr>
      <vt:lpstr>Referências Adicionais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Código Limpo e Princípios SOLID</dc:title>
  <dc:creator>CLAUDIO ROBERTO CORREDATO</dc:creator>
  <cp:lastModifiedBy>Cláudio Roberto Corredato</cp:lastModifiedBy>
  <cp:revision>14</cp:revision>
  <dcterms:created xsi:type="dcterms:W3CDTF">2024-08-15T20:22:18Z</dcterms:created>
  <dcterms:modified xsi:type="dcterms:W3CDTF">2024-09-04T01:20:41Z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0x0101008128C886C922664189137712BD9B1861</vt:lpwstr>
  </property>
</Properties>
</file>