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5A29C-CB61-4DEC-A803-7D5C4E210094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CFAA-4799-43A6-87B0-033F19FF1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7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4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3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0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9622-80F2-4ADD-914C-E3CC2DBEE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E74DC-3774-4D91-9A4D-42312BCBA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6C4F-0694-40EA-8016-77399372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37910-464B-4DE2-A3FC-6BF4C9F1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02FB-EACD-4BC1-9F03-4C54F093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9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C059-08E2-4050-8621-AB92053D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033D-26A6-4707-9D7C-35DF09131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9152B-D964-4369-9B8B-7FEF867B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E260F-198D-4F76-A411-7BD8FF27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94674-5301-4CDB-9130-DA099E27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58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29A5-4242-48AE-B508-4704062D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636C6-7C7A-4573-9154-FD22BD68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E4750-05F0-4EBA-9A28-5F0B8EB1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F176-BD94-44EC-AFD7-2DDEB7EB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4157-9F96-4EB8-A9BD-EFC2C758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17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314F-9DC9-48F0-A045-DE62264B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ADB5-96C0-4734-9918-CC360B098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4CA2B-69BA-48BA-9D1F-F67CB7899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D1C87-A716-4745-B264-8CA1DFE8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45064-E4F2-4812-8616-43BC5CB2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86266-31DE-4745-A333-16950491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29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C456-9C77-421D-88BE-3279AC11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A7614-C75C-48DE-BCBF-A26563F92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0EECE-C08A-4655-8A25-9E490755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93DA8-352B-429F-8C72-CB743A826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7CBFE-DCDC-439A-B720-3344F1C4B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7E2AD-0930-4A8A-807C-699728D6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BB68F-0A32-46FB-9DB5-5324F65B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ABFB6-1C44-4BD0-A4A0-E6911D20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D770-4F87-4963-9CCC-AAD5C3DA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19FE1-5F09-4717-833A-7138A43D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C0995-7336-49E0-A00B-19E26D21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03A89-4A9D-449E-B68E-A5D78243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85A29-C98F-4F65-BE4A-A49955D9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6FAB7-1E73-4717-84D1-E680581A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E1DD2-99B7-4E54-B8F3-AF4B9ECF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2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CD07-09B4-4356-AF01-412CC425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F937-0607-49E3-A20A-B45610A83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0B956-3D25-4703-B5CA-E6D514C67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48D9F-3BA2-4A28-9583-95DE0882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52AA3-B9B6-4238-A05F-3AD17FE9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A7CE7-9903-4519-B893-CADBAE97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04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CCE1-722E-41DC-89B5-E59F25FD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96D76-C4CD-4878-AA72-AF560D41E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192F0-6DF4-4F61-B189-EA6569561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9E9AA-9A45-47CB-8F48-B953B1A7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438A5-407C-465B-B4DE-DD4B44A7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B9EF9-385E-482B-BD50-672C9083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0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82F0-C8AA-4818-BA05-83869490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2768C-FE83-4E4B-B1C0-6E435D098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72203-9CEB-4AE7-AB4D-2C7F6FF2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EC3A4-6D79-48FF-8C79-B2E768A0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3DA2-EDAD-4AF8-8DD8-F74C515B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40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1C082-7C7F-41E4-98CC-9E97E9D53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15980-91E9-4FF6-A192-7A9BBDBBB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85A4E-2E16-4302-846E-574FEF4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0CB15-BBCC-4E79-B711-5E3032A9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81BE-E550-4C32-8B8F-53B4363E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9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4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3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5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4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5B756-F3FB-49D0-B791-97F139C9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713B-001D-4FAC-87D7-3F8BE7F29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E76A-81D0-42C9-9213-96E75A760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0174-804D-4F09-83B2-75BAB38F23EE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664A-D64E-4505-90D2-E7910CD93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073F-BC20-43A0-AD9F-72F3B958C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3E63-2FDA-4CA6-899F-970C56E70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8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abelmarcolino/Data4Tech_Challen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5E85CC-B3B3-47E0-8406-324BC453F9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3" t="21089" b="29912"/>
          <a:stretch/>
        </p:blipFill>
        <p:spPr>
          <a:xfrm>
            <a:off x="0" y="1402953"/>
            <a:ext cx="6954473" cy="28138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5949C-9040-40CA-85F2-629EE3D7F2EE}"/>
              </a:ext>
            </a:extLst>
          </p:cNvPr>
          <p:cNvSpPr txBox="1"/>
          <p:nvPr/>
        </p:nvSpPr>
        <p:spPr>
          <a:xfrm>
            <a:off x="7633982" y="4496499"/>
            <a:ext cx="370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Landing.Jobs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Data Challenge</a:t>
            </a:r>
          </a:p>
          <a:p>
            <a:pPr algn="ctr"/>
            <a:r>
              <a:rPr lang="en-US" i="0" dirty="0">
                <a:solidFill>
                  <a:srgbClr val="29292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from survey 2021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08A34-1379-459F-B729-265214B6FB93}"/>
              </a:ext>
            </a:extLst>
          </p:cNvPr>
          <p:cNvSpPr txBox="1"/>
          <p:nvPr/>
        </p:nvSpPr>
        <p:spPr>
          <a:xfrm>
            <a:off x="5397775" y="5218066"/>
            <a:ext cx="6760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https://github.com/isabelmarcolino/Data4Tech_Challenge</a:t>
            </a:r>
            <a:endParaRPr lang="en-US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94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01C9AF-16D4-46FD-9D45-D6CEDE9E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3" y="1957556"/>
            <a:ext cx="4200381" cy="49004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2606D2-C4D1-4A60-A709-D557F5B0C6D7}"/>
              </a:ext>
            </a:extLst>
          </p:cNvPr>
          <p:cNvSpPr txBox="1"/>
          <p:nvPr/>
        </p:nvSpPr>
        <p:spPr>
          <a:xfrm>
            <a:off x="3313650" y="264117"/>
            <a:ext cx="537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Statistical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7722B2-2F35-48B7-B695-E808BFA2B53D}"/>
              </a:ext>
            </a:extLst>
          </p:cNvPr>
          <p:cNvCxnSpPr>
            <a:cxnSpLocks/>
          </p:cNvCxnSpPr>
          <p:nvPr/>
        </p:nvCxnSpPr>
        <p:spPr>
          <a:xfrm>
            <a:off x="3800211" y="809402"/>
            <a:ext cx="44042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0ACD32E-7CBB-4153-B5FA-235592DEFC72}"/>
              </a:ext>
            </a:extLst>
          </p:cNvPr>
          <p:cNvSpPr/>
          <p:nvPr/>
        </p:nvSpPr>
        <p:spPr>
          <a:xfrm>
            <a:off x="1275129" y="2550252"/>
            <a:ext cx="352338" cy="36911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4FB5AA-D34F-4DF8-887B-8827509FD193}"/>
              </a:ext>
            </a:extLst>
          </p:cNvPr>
          <p:cNvSpPr/>
          <p:nvPr/>
        </p:nvSpPr>
        <p:spPr>
          <a:xfrm>
            <a:off x="1275128" y="2996266"/>
            <a:ext cx="352338" cy="36911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282F77-1890-4422-8520-BC0698311380}"/>
              </a:ext>
            </a:extLst>
          </p:cNvPr>
          <p:cNvSpPr/>
          <p:nvPr/>
        </p:nvSpPr>
        <p:spPr>
          <a:xfrm>
            <a:off x="1283516" y="4351042"/>
            <a:ext cx="352338" cy="36911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3DA9E9-774C-4102-A9E1-635AE8CB0A12}"/>
              </a:ext>
            </a:extLst>
          </p:cNvPr>
          <p:cNvSpPr/>
          <p:nvPr/>
        </p:nvSpPr>
        <p:spPr>
          <a:xfrm>
            <a:off x="1275128" y="4867011"/>
            <a:ext cx="352338" cy="36911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0A6D53-DF1D-4BC3-8CD5-0F9A0C0CA6DE}"/>
              </a:ext>
            </a:extLst>
          </p:cNvPr>
          <p:cNvSpPr/>
          <p:nvPr/>
        </p:nvSpPr>
        <p:spPr>
          <a:xfrm>
            <a:off x="2392261" y="3916213"/>
            <a:ext cx="352338" cy="36911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38B82-BF82-48A0-BC73-7A1ABA3FAF0A}"/>
              </a:ext>
            </a:extLst>
          </p:cNvPr>
          <p:cNvSpPr txBox="1"/>
          <p:nvPr/>
        </p:nvSpPr>
        <p:spPr>
          <a:xfrm>
            <a:off x="2426063" y="1894193"/>
            <a:ext cx="2815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White Circles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Salary's average is positive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correlationed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(increase or decrease together) with Working Experience, English Level, Age and Salary Fairness.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89D5DD-8615-45CC-96AB-91967167EA12}"/>
              </a:ext>
            </a:extLst>
          </p:cNvPr>
          <p:cNvSpPr txBox="1"/>
          <p:nvPr/>
        </p:nvSpPr>
        <p:spPr>
          <a:xfrm>
            <a:off x="3973692" y="3933620"/>
            <a:ext cx="281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Yellow Circle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Remote work opinion has a slightly positive correlation with changing job next 6 months.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CC79959-856B-4A5F-9623-A9739C0DE050}"/>
              </a:ext>
            </a:extLst>
          </p:cNvPr>
          <p:cNvGrpSpPr/>
          <p:nvPr/>
        </p:nvGrpSpPr>
        <p:grpSpPr>
          <a:xfrm>
            <a:off x="6163112" y="1779331"/>
            <a:ext cx="5801969" cy="1401492"/>
            <a:chOff x="4967006" y="4903548"/>
            <a:chExt cx="5801969" cy="140149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B2DE919-3DDF-49F3-8E8A-C5F2EE5B38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76"/>
            <a:stretch/>
          </p:blipFill>
          <p:spPr>
            <a:xfrm>
              <a:off x="4967006" y="4903548"/>
              <a:ext cx="4404220" cy="114505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D0C8B6-9C25-4D64-9A6C-3E2B69237F48}"/>
                </a:ext>
              </a:extLst>
            </p:cNvPr>
            <p:cNvSpPr txBox="1"/>
            <p:nvPr/>
          </p:nvSpPr>
          <p:spPr>
            <a:xfrm>
              <a:off x="9266641" y="4989905"/>
              <a:ext cx="1502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Remote </a:t>
              </a:r>
              <a:r>
                <a:rPr lang="pt-BR" sz="10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due</a:t>
              </a:r>
              <a:r>
                <a:rPr lang="pt-BR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pt-BR" sz="10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to</a:t>
              </a:r>
              <a:r>
                <a:rPr lang="pt-BR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 Covid-19</a:t>
              </a:r>
              <a:endParaRPr lang="en-US" sz="1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02D3AA-539E-48DE-B013-29D09FE6E99D}"/>
                </a:ext>
              </a:extLst>
            </p:cNvPr>
            <p:cNvSpPr txBox="1"/>
            <p:nvPr/>
          </p:nvSpPr>
          <p:spPr>
            <a:xfrm>
              <a:off x="9266641" y="5359495"/>
              <a:ext cx="13997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>
                  <a:latin typeface="Cambria" panose="02040503050406030204" pitchFamily="18" charset="0"/>
                  <a:ea typeface="Cambria" panose="02040503050406030204" pitchFamily="18" charset="0"/>
                </a:defRPr>
              </a:lvl1pPr>
            </a:lstStyle>
            <a:p>
              <a:r>
                <a:rPr lang="pt-BR" sz="1000" dirty="0"/>
                <a:t>Full </a:t>
              </a:r>
              <a:r>
                <a:rPr lang="pt-BR" sz="1000" dirty="0" err="1"/>
                <a:t>or</a:t>
              </a:r>
              <a:r>
                <a:rPr lang="pt-BR" sz="1000" dirty="0"/>
                <a:t> </a:t>
              </a:r>
              <a:r>
                <a:rPr lang="pt-BR" sz="1000" dirty="0" err="1"/>
                <a:t>flexible</a:t>
              </a:r>
              <a:r>
                <a:rPr lang="pt-BR" sz="1000" dirty="0"/>
                <a:t> </a:t>
              </a:r>
              <a:r>
                <a:rPr lang="pt-BR" sz="1000" dirty="0" err="1"/>
                <a:t>remote</a:t>
              </a:r>
              <a:endParaRPr lang="en-US" sz="1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9C7F20-075F-42D5-ADCE-4FD9D3777CE7}"/>
                </a:ext>
              </a:extLst>
            </p:cNvPr>
            <p:cNvSpPr txBox="1"/>
            <p:nvPr/>
          </p:nvSpPr>
          <p:spPr>
            <a:xfrm>
              <a:off x="9266641" y="5715007"/>
              <a:ext cx="74732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Full office</a:t>
              </a:r>
              <a:endParaRPr lang="en-US" sz="1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828AF00-10A6-4268-A293-7EB756B60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7527" y="6103309"/>
              <a:ext cx="1085174" cy="20173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6DE74B-E1CC-4A6F-A724-6E6AAAA13DCD}"/>
                </a:ext>
              </a:extLst>
            </p:cNvPr>
            <p:cNvSpPr txBox="1"/>
            <p:nvPr/>
          </p:nvSpPr>
          <p:spPr>
            <a:xfrm>
              <a:off x="6002321" y="6058819"/>
              <a:ext cx="21130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Level</a:t>
              </a:r>
              <a:r>
                <a:rPr lang="pt-BR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pt-BR" sz="10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of</a:t>
              </a:r>
              <a:r>
                <a:rPr lang="pt-BR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pt-BR" sz="10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intention</a:t>
              </a:r>
              <a:r>
                <a:rPr lang="pt-BR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 for </a:t>
              </a:r>
              <a:r>
                <a:rPr lang="pt-BR" sz="10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changing</a:t>
              </a:r>
              <a:r>
                <a:rPr lang="pt-BR" sz="1000" dirty="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pt-BR" sz="10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jobs</a:t>
              </a:r>
              <a:endParaRPr lang="en-US" sz="1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C8BD235C-54C1-4E5C-9E41-8A6A05829413}"/>
              </a:ext>
            </a:extLst>
          </p:cNvPr>
          <p:cNvCxnSpPr>
            <a:cxnSpLocks/>
            <a:stCxn id="18" idx="7"/>
            <a:endCxn id="29" idx="1"/>
          </p:cNvCxnSpPr>
          <p:nvPr/>
        </p:nvCxnSpPr>
        <p:spPr>
          <a:xfrm rot="16200000" flipH="1">
            <a:off x="3143921" y="3519348"/>
            <a:ext cx="378850" cy="1280692"/>
          </a:xfrm>
          <a:prstGeom prst="curvedConnector4">
            <a:avLst>
              <a:gd name="adj1" fmla="val -60341"/>
              <a:gd name="adj2" fmla="val 6839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1E500BC-E4E0-4E5F-9FE2-CACC7297071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6789397" y="3134092"/>
            <a:ext cx="210970" cy="1215027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7C2FAE4-969C-4BDF-BBFB-372944125367}"/>
              </a:ext>
            </a:extLst>
          </p:cNvPr>
          <p:cNvSpPr txBox="1"/>
          <p:nvPr/>
        </p:nvSpPr>
        <p:spPr>
          <a:xfrm>
            <a:off x="7827341" y="4285328"/>
            <a:ext cx="32334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Workers who have flexibility to work remotely are less likely to change jobs next months.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2188FBA-9717-4CD5-AA60-B31E877D1F8A}"/>
              </a:ext>
            </a:extLst>
          </p:cNvPr>
          <p:cNvCxnSpPr>
            <a:cxnSpLocks/>
            <a:stCxn id="33" idx="3"/>
            <a:endCxn id="48" idx="3"/>
          </p:cNvCxnSpPr>
          <p:nvPr/>
        </p:nvCxnSpPr>
        <p:spPr>
          <a:xfrm flipH="1">
            <a:off x="11060768" y="2358389"/>
            <a:ext cx="801721" cy="2250105"/>
          </a:xfrm>
          <a:prstGeom prst="curvedConnector3">
            <a:avLst>
              <a:gd name="adj1" fmla="val -2851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37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2606D2-C4D1-4A60-A709-D557F5B0C6D7}"/>
              </a:ext>
            </a:extLst>
          </p:cNvPr>
          <p:cNvSpPr txBox="1"/>
          <p:nvPr/>
        </p:nvSpPr>
        <p:spPr>
          <a:xfrm>
            <a:off x="3313650" y="264117"/>
            <a:ext cx="537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Statistical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7722B2-2F35-48B7-B695-E808BFA2B53D}"/>
              </a:ext>
            </a:extLst>
          </p:cNvPr>
          <p:cNvCxnSpPr>
            <a:cxnSpLocks/>
          </p:cNvCxnSpPr>
          <p:nvPr/>
        </p:nvCxnSpPr>
        <p:spPr>
          <a:xfrm>
            <a:off x="3800211" y="809402"/>
            <a:ext cx="44042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E899679-B545-404A-B310-C1FA981F6289}"/>
              </a:ext>
            </a:extLst>
          </p:cNvPr>
          <p:cNvGrpSpPr/>
          <p:nvPr/>
        </p:nvGrpSpPr>
        <p:grpSpPr>
          <a:xfrm>
            <a:off x="517931" y="1542838"/>
            <a:ext cx="3282280" cy="2704357"/>
            <a:chOff x="517931" y="1299464"/>
            <a:chExt cx="3282280" cy="2704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3BCF99-9BC4-4B37-BC7F-03091F11B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931" y="1299464"/>
              <a:ext cx="3282280" cy="201243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35A511-95A0-49D2-8929-0D7706F11BAB}"/>
                </a:ext>
              </a:extLst>
            </p:cNvPr>
            <p:cNvSpPr txBox="1"/>
            <p:nvPr/>
          </p:nvSpPr>
          <p:spPr>
            <a:xfrm>
              <a:off x="980559" y="3311903"/>
              <a:ext cx="323165" cy="59086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900" dirty="0">
                  <a:latin typeface="Cambria" panose="02040503050406030204" pitchFamily="18" charset="0"/>
                  <a:ea typeface="Cambria" panose="02040503050406030204" pitchFamily="18" charset="0"/>
                </a:rPr>
                <a:t>Corporate</a:t>
              </a:r>
              <a:endParaRPr lang="en-US" sz="9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A49D72-5572-486F-94DD-00B3140729A6}"/>
                </a:ext>
              </a:extLst>
            </p:cNvPr>
            <p:cNvSpPr txBox="1"/>
            <p:nvPr/>
          </p:nvSpPr>
          <p:spPr>
            <a:xfrm>
              <a:off x="1388255" y="3311903"/>
              <a:ext cx="323165" cy="31034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900" dirty="0">
                  <a:latin typeface="Cambria" panose="02040503050406030204" pitchFamily="18" charset="0"/>
                  <a:ea typeface="Cambria" panose="02040503050406030204" pitchFamily="18" charset="0"/>
                </a:rPr>
                <a:t>SME</a:t>
              </a:r>
              <a:endParaRPr lang="en-US" sz="9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45493E-A5F2-45C6-AAC8-3637E15463EC}"/>
                </a:ext>
              </a:extLst>
            </p:cNvPr>
            <p:cNvSpPr txBox="1"/>
            <p:nvPr/>
          </p:nvSpPr>
          <p:spPr>
            <a:xfrm>
              <a:off x="2159071" y="3303403"/>
              <a:ext cx="323165" cy="62132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900" dirty="0">
                  <a:latin typeface="Cambria" panose="02040503050406030204" pitchFamily="18" charset="0"/>
                  <a:ea typeface="Cambria" panose="02040503050406030204" pitchFamily="18" charset="0"/>
                </a:rPr>
                <a:t>Consulting</a:t>
              </a:r>
              <a:endParaRPr lang="en-US" sz="9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C607E2-938A-48B0-93D6-FAFD201E3E4B}"/>
                </a:ext>
              </a:extLst>
            </p:cNvPr>
            <p:cNvSpPr txBox="1"/>
            <p:nvPr/>
          </p:nvSpPr>
          <p:spPr>
            <a:xfrm>
              <a:off x="1766352" y="3299712"/>
              <a:ext cx="323165" cy="45942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900" dirty="0">
                  <a:latin typeface="Cambria" panose="02040503050406030204" pitchFamily="18" charset="0"/>
                  <a:ea typeface="Cambria" panose="02040503050406030204" pitchFamily="18" charset="0"/>
                </a:rPr>
                <a:t>Startup</a:t>
              </a:r>
              <a:endParaRPr lang="en-US" sz="9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ADB7B3-EC4A-44E1-A21F-D9ACD4330D81}"/>
                </a:ext>
              </a:extLst>
            </p:cNvPr>
            <p:cNvSpPr txBox="1"/>
            <p:nvPr/>
          </p:nvSpPr>
          <p:spPr>
            <a:xfrm>
              <a:off x="2547421" y="3291381"/>
              <a:ext cx="323165" cy="48827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9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Unicorn</a:t>
              </a:r>
              <a:endParaRPr lang="en-US" sz="9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0A1299-862E-492A-AE80-AC897CD7E60D}"/>
                </a:ext>
              </a:extLst>
            </p:cNvPr>
            <p:cNvSpPr txBox="1"/>
            <p:nvPr/>
          </p:nvSpPr>
          <p:spPr>
            <a:xfrm>
              <a:off x="2935771" y="3302284"/>
              <a:ext cx="323165" cy="61010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9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Nearshore</a:t>
              </a:r>
              <a:endParaRPr lang="en-US" sz="9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3E5E7B-2171-48D0-884B-DFA5A1223864}"/>
                </a:ext>
              </a:extLst>
            </p:cNvPr>
            <p:cNvSpPr txBox="1"/>
            <p:nvPr/>
          </p:nvSpPr>
          <p:spPr>
            <a:xfrm>
              <a:off x="3313650" y="3305553"/>
              <a:ext cx="323165" cy="69826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pt-BR" sz="9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Outshorcing</a:t>
              </a:r>
              <a:endParaRPr lang="en-US" sz="9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D87F5E9-D5AB-415E-AD9D-65D1C5773B83}"/>
              </a:ext>
            </a:extLst>
          </p:cNvPr>
          <p:cNvSpPr txBox="1"/>
          <p:nvPr/>
        </p:nvSpPr>
        <p:spPr>
          <a:xfrm>
            <a:off x="825478" y="4954674"/>
            <a:ext cx="2528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Unicorn companies tend to provide higher and fairness salaries with workers less likely to changing jobs.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BDB01A5D-7CC8-4B41-A467-2DC7747902B6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rot="5400000">
            <a:off x="1933439" y="4179109"/>
            <a:ext cx="931644" cy="61948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92C60BE-5AAE-4C38-8EBD-EFE79CB5F8B3}"/>
              </a:ext>
            </a:extLst>
          </p:cNvPr>
          <p:cNvGrpSpPr/>
          <p:nvPr/>
        </p:nvGrpSpPr>
        <p:grpSpPr>
          <a:xfrm>
            <a:off x="4845435" y="2614226"/>
            <a:ext cx="6521087" cy="3979657"/>
            <a:chOff x="5516876" y="2699834"/>
            <a:chExt cx="6521087" cy="397965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C5EA23D-DB18-4E52-8433-47015B223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6876" y="2699834"/>
              <a:ext cx="6393832" cy="372085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5E746C2-BEC0-4AC7-AD9E-165CB07750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22" t="6807" r="1"/>
            <a:stretch/>
          </p:blipFill>
          <p:spPr>
            <a:xfrm>
              <a:off x="9077686" y="6342179"/>
              <a:ext cx="2960277" cy="337312"/>
            </a:xfrm>
            <a:prstGeom prst="rect">
              <a:avLst/>
            </a:prstGeom>
          </p:spPr>
        </p:pic>
      </p:grp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71AF4A97-3C15-4020-8D25-C704079007EC}"/>
              </a:ext>
            </a:extLst>
          </p:cNvPr>
          <p:cNvCxnSpPr>
            <a:cxnSpLocks/>
            <a:stCxn id="24" idx="0"/>
            <a:endCxn id="55" idx="1"/>
          </p:cNvCxnSpPr>
          <p:nvPr/>
        </p:nvCxnSpPr>
        <p:spPr>
          <a:xfrm rot="5400000" flipH="1" flipV="1">
            <a:off x="8098666" y="1767223"/>
            <a:ext cx="790688" cy="903318"/>
          </a:xfrm>
          <a:prstGeom prst="curved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81DAEC-8460-46B1-9528-C1F04ED387E0}"/>
              </a:ext>
            </a:extLst>
          </p:cNvPr>
          <p:cNvSpPr txBox="1"/>
          <p:nvPr/>
        </p:nvSpPr>
        <p:spPr>
          <a:xfrm>
            <a:off x="8945669" y="1098019"/>
            <a:ext cx="2960276" cy="145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800"/>
              </a:spcAft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Roles with less female representativity </a:t>
            </a:r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(&lt; 5%):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CTO and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Solutions Architect.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0">
              <a:lnSpc>
                <a:spcPct val="115000"/>
              </a:lnSpc>
              <a:spcAft>
                <a:spcPts val="800"/>
              </a:spcAft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Roles with more of female representativity (&gt; 25%):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Data Scientist/Data Engineer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Quality Assurance/Testing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UX/UI Designer.</a:t>
            </a:r>
          </a:p>
        </p:txBody>
      </p:sp>
    </p:spTree>
    <p:extLst>
      <p:ext uri="{BB962C8B-B14F-4D97-AF65-F5344CB8AC3E}">
        <p14:creationId xmlns:p14="http://schemas.microsoft.com/office/powerpoint/2010/main" val="224203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85510F-56E5-4628-8B2E-DFD118AB60A2}"/>
              </a:ext>
            </a:extLst>
          </p:cNvPr>
          <p:cNvSpPr txBox="1"/>
          <p:nvPr/>
        </p:nvSpPr>
        <p:spPr>
          <a:xfrm>
            <a:off x="3313650" y="264117"/>
            <a:ext cx="537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Machine Learning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B31B51-2775-4595-A297-79F975EA9F48}"/>
              </a:ext>
            </a:extLst>
          </p:cNvPr>
          <p:cNvCxnSpPr>
            <a:cxnSpLocks/>
          </p:cNvCxnSpPr>
          <p:nvPr/>
        </p:nvCxnSpPr>
        <p:spPr>
          <a:xfrm>
            <a:off x="3800211" y="809402"/>
            <a:ext cx="44042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0F3F5E-0EEE-47A9-BCD9-1DAFBD58D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66" y="1518364"/>
            <a:ext cx="3103613" cy="19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B4688D-E59A-4281-85B0-E0D3101650AC}"/>
              </a:ext>
            </a:extLst>
          </p:cNvPr>
          <p:cNvSpPr txBox="1"/>
          <p:nvPr/>
        </p:nvSpPr>
        <p:spPr>
          <a:xfrm>
            <a:off x="3821098" y="1239213"/>
            <a:ext cx="31133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In general, there is no correlation between the number of languages that a worker knows with their salary. We can extend this result, and conclude that specialists tend to earn more. 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519FDE70-4548-4089-8C05-B141F7612272}"/>
              </a:ext>
            </a:extLst>
          </p:cNvPr>
          <p:cNvCxnSpPr>
            <a:cxnSpLocks/>
            <a:stCxn id="2050" idx="3"/>
            <a:endCxn id="5" idx="1"/>
          </p:cNvCxnSpPr>
          <p:nvPr/>
        </p:nvCxnSpPr>
        <p:spPr>
          <a:xfrm flipV="1">
            <a:off x="3444279" y="1747045"/>
            <a:ext cx="376819" cy="76597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EC7B5B-7022-40B3-9BAC-6F1EBCAAB98D}"/>
              </a:ext>
            </a:extLst>
          </p:cNvPr>
          <p:cNvSpPr txBox="1"/>
          <p:nvPr/>
        </p:nvSpPr>
        <p:spPr>
          <a:xfrm>
            <a:off x="2264160" y="4924137"/>
            <a:ext cx="45098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Go developers earn higher salaries and they also have background in multiple programming languages. Developers who have background in Bash/Shell/PowerShell, HTML/CSS,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, Python and SQL are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potencial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candidate to adopt Go as well.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34A909-A9C4-46E9-8176-7DA76C8EDA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21"/>
          <a:stretch/>
        </p:blipFill>
        <p:spPr>
          <a:xfrm>
            <a:off x="7311240" y="1980898"/>
            <a:ext cx="4133460" cy="4612985"/>
          </a:xfrm>
          <a:prstGeom prst="rect">
            <a:avLst/>
          </a:prstGeom>
        </p:spPr>
      </p:pic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963637A-114F-40D2-9197-4A371DBAAE9D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rot="10800000" flipV="1">
            <a:off x="6774026" y="4287390"/>
            <a:ext cx="537214" cy="1052245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85510F-56E5-4628-8B2E-DFD118AB60A2}"/>
              </a:ext>
            </a:extLst>
          </p:cNvPr>
          <p:cNvSpPr txBox="1"/>
          <p:nvPr/>
        </p:nvSpPr>
        <p:spPr>
          <a:xfrm>
            <a:off x="3313650" y="264117"/>
            <a:ext cx="5377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Machine Learning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B31B51-2775-4595-A297-79F975EA9F48}"/>
              </a:ext>
            </a:extLst>
          </p:cNvPr>
          <p:cNvCxnSpPr>
            <a:cxnSpLocks/>
          </p:cNvCxnSpPr>
          <p:nvPr/>
        </p:nvCxnSpPr>
        <p:spPr>
          <a:xfrm>
            <a:off x="3800211" y="809402"/>
            <a:ext cx="44042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EC7B5B-7022-40B3-9BAC-6F1EBCAAB98D}"/>
              </a:ext>
            </a:extLst>
          </p:cNvPr>
          <p:cNvSpPr txBox="1"/>
          <p:nvPr/>
        </p:nvSpPr>
        <p:spPr>
          <a:xfrm>
            <a:off x="6002321" y="1232536"/>
            <a:ext cx="581919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i="0" dirty="0" err="1">
                <a:solidFill>
                  <a:srgbClr val="000000"/>
                </a:solidFill>
                <a:effectLst/>
                <a:latin typeface="Helvetica Neue"/>
              </a:rPr>
              <a:t>Typicals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 tech stacks of developers were founded using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Helvetica Neue"/>
              </a:rPr>
              <a:t>Apriori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algorithm. </a:t>
            </a:r>
          </a:p>
          <a:p>
            <a:pPr algn="l"/>
            <a:endParaRPr lang="en-US" sz="12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1200" i="0" dirty="0" err="1">
                <a:solidFill>
                  <a:srgbClr val="000000"/>
                </a:solidFill>
                <a:effectLst/>
                <a:latin typeface="Helvetica Neue"/>
              </a:rPr>
              <a:t>Javascript</a:t>
            </a:r>
            <a:r>
              <a:rPr lang="en-US" sz="1200" i="0" dirty="0">
                <a:solidFill>
                  <a:srgbClr val="000000"/>
                </a:solidFill>
                <a:effectLst/>
                <a:latin typeface="Helvetica Neue"/>
              </a:rPr>
              <a:t> is the most popular language and typically related to Front-End and Full-Stack developers, being learned with more sort of languages.</a:t>
            </a: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sz="12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Full-Stack Developer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Javascript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 HTML/CSS, SQL</a:t>
            </a: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SQL, C#,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Javascript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Javascript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 Java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Javascript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 C#, SQL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0000"/>
                </a:solidFill>
                <a:latin typeface="Helvetica Neue"/>
              </a:rPr>
              <a:t>Javascript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, PHP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Back-End Developer: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Java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,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 SQL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C#, SQL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Front-End Developer: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Javascript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 HTML/CSS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Typescript, HTML/CSS,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Javascript</a:t>
            </a: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Data Scientist/Data Engineer: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Python, SQL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DevOps Engineer</a:t>
            </a:r>
            <a:r>
              <a:rPr lang="en-US" sz="1200" dirty="0">
                <a:solidFill>
                  <a:srgbClr val="000000"/>
                </a:solidFill>
                <a:latin typeface="Helvetica Neue"/>
              </a:rPr>
              <a:t> and </a:t>
            </a:r>
            <a:r>
              <a:rPr lang="en-US" sz="1200" b="1" dirty="0" err="1">
                <a:solidFill>
                  <a:srgbClr val="000000"/>
                </a:solidFill>
                <a:latin typeface="Helvetica Neue"/>
              </a:rPr>
              <a:t>Maintenace</a:t>
            </a:r>
            <a:r>
              <a:rPr lang="en-US" sz="1200" b="1" dirty="0">
                <a:solidFill>
                  <a:srgbClr val="000000"/>
                </a:solidFill>
                <a:latin typeface="Helvetica Neue"/>
              </a:rPr>
              <a:t> &amp; Support: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Bash/Shell/PowerShell, SQL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Helvetica Neue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963637A-114F-40D2-9197-4A371DBAAE9D}"/>
              </a:ext>
            </a:extLst>
          </p:cNvPr>
          <p:cNvCxnSpPr>
            <a:cxnSpLocks/>
          </p:cNvCxnSpPr>
          <p:nvPr/>
        </p:nvCxnSpPr>
        <p:spPr>
          <a:xfrm flipV="1">
            <a:off x="4924107" y="1726164"/>
            <a:ext cx="926187" cy="89184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ECE2D2AF-0AA2-4AFE-9466-85E744C46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58"/>
          <a:stretch/>
        </p:blipFill>
        <p:spPr bwMode="auto">
          <a:xfrm>
            <a:off x="414240" y="1232536"/>
            <a:ext cx="4509867" cy="506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8883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355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Helvetica Neue</vt:lpstr>
      <vt:lpstr>Retrospect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 Marcolino da Silva</dc:creator>
  <cp:lastModifiedBy>Isabel Marcolino da Silva</cp:lastModifiedBy>
  <cp:revision>17</cp:revision>
  <dcterms:created xsi:type="dcterms:W3CDTF">2021-04-11T19:52:39Z</dcterms:created>
  <dcterms:modified xsi:type="dcterms:W3CDTF">2021-04-11T22:01:42Z</dcterms:modified>
</cp:coreProperties>
</file>