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oboto"/>
      <p:regular r:id="rId12"/>
      <p:bold r:id="rId13"/>
      <p:italic r:id="rId14"/>
      <p:boldItalic r:id="rId15"/>
    </p:embeddedFont>
    <p:embeddedFont>
      <p:font typeface="Merriweather"/>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Merriweather-bold.fntdata"/><Relationship Id="rId16" Type="http://schemas.openxmlformats.org/officeDocument/2006/relationships/font" Target="fonts/Merriweather-regular.fntdata"/><Relationship Id="rId5" Type="http://schemas.openxmlformats.org/officeDocument/2006/relationships/slide" Target="slides/slide1.xml"/><Relationship Id="rId19" Type="http://schemas.openxmlformats.org/officeDocument/2006/relationships/font" Target="fonts/Merriweather-boldItalic.fntdata"/><Relationship Id="rId6" Type="http://schemas.openxmlformats.org/officeDocument/2006/relationships/slide" Target="slides/slide2.xml"/><Relationship Id="rId18" Type="http://schemas.openxmlformats.org/officeDocument/2006/relationships/font" Target="fonts/Merriweather-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125" y="0"/>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Shape 11"/>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Shape 1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54" name="Shape 54"/>
        <p:cNvGrpSpPr/>
        <p:nvPr/>
      </p:nvGrpSpPr>
      <p:grpSpPr>
        <a:xfrm>
          <a:off x="0" y="0"/>
          <a:ext cx="0" cy="0"/>
          <a:chOff x="0" y="0"/>
          <a:chExt cx="0" cy="0"/>
        </a:xfrm>
      </p:grpSpPr>
      <p:sp>
        <p:nvSpPr>
          <p:cNvPr id="55" name="Shape 55"/>
          <p:cNvSpPr txBox="1"/>
          <p:nvPr>
            <p:ph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p:txBody>
      </p:sp>
      <p:sp>
        <p:nvSpPr>
          <p:cNvPr id="56" name="Shape 56"/>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8" name="Shape 58"/>
        <p:cNvGrpSpPr/>
        <p:nvPr/>
      </p:nvGrpSpPr>
      <p:grpSpPr>
        <a:xfrm>
          <a:off x="0" y="0"/>
          <a:ext cx="0" cy="0"/>
          <a:chOff x="0" y="0"/>
          <a:chExt cx="0" cy="0"/>
        </a:xfrm>
      </p:grpSpPr>
      <p:sp>
        <p:nvSpPr>
          <p:cNvPr id="59" name="Shape 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accent3"/>
        </a:solidFill>
      </p:bgPr>
    </p:bg>
    <p:spTree>
      <p:nvGrpSpPr>
        <p:cNvPr id="14" name="Shape 14"/>
        <p:cNvGrpSpPr/>
        <p:nvPr/>
      </p:nvGrpSpPr>
      <p:grpSpPr>
        <a:xfrm>
          <a:off x="0" y="0"/>
          <a:ext cx="0" cy="0"/>
          <a:chOff x="0" y="0"/>
          <a:chExt cx="0" cy="0"/>
        </a:xfrm>
      </p:grpSpPr>
      <p:sp>
        <p:nvSpPr>
          <p:cNvPr id="15" name="Shape 15"/>
          <p:cNvSpPr/>
          <p:nvPr/>
        </p:nvSpPr>
        <p:spPr>
          <a:xfrm>
            <a:off x="0" y="48099"/>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Shape 16"/>
          <p:cNvSpPr/>
          <p:nvPr/>
        </p:nvSpPr>
        <p:spPr>
          <a:xfrm>
            <a:off x="0" y="0"/>
            <a:ext cx="9144250" cy="4398100"/>
          </a:xfrm>
          <a:custGeom>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Shape 17"/>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accent1"/>
                </a:solidFill>
              </a:defRPr>
            </a:lvl1pPr>
            <a:lvl2pPr lvl="1">
              <a:spcBef>
                <a:spcPts val="0"/>
              </a:spcBef>
              <a:buNone/>
              <a:defRPr>
                <a:solidFill>
                  <a:schemeClr val="accent1"/>
                </a:solidFill>
              </a:defRPr>
            </a:lvl2pPr>
            <a:lvl3pPr lvl="2">
              <a:spcBef>
                <a:spcPts val="0"/>
              </a:spcBef>
              <a:buNone/>
              <a:defRPr>
                <a:solidFill>
                  <a:schemeClr val="accent1"/>
                </a:solidFill>
              </a:defRPr>
            </a:lvl3pPr>
            <a:lvl4pPr lvl="3">
              <a:spcBef>
                <a:spcPts val="0"/>
              </a:spcBef>
              <a:buNone/>
              <a:defRPr>
                <a:solidFill>
                  <a:schemeClr val="accent1"/>
                </a:solidFill>
              </a:defRPr>
            </a:lvl4pPr>
            <a:lvl5pPr lvl="4">
              <a:spcBef>
                <a:spcPts val="0"/>
              </a:spcBef>
              <a:buNone/>
              <a:defRPr>
                <a:solidFill>
                  <a:schemeClr val="accent1"/>
                </a:solidFill>
              </a:defRPr>
            </a:lvl5pPr>
            <a:lvl6pPr lvl="5">
              <a:spcBef>
                <a:spcPts val="0"/>
              </a:spcBef>
              <a:buNone/>
              <a:defRPr>
                <a:solidFill>
                  <a:schemeClr val="accent1"/>
                </a:solidFill>
              </a:defRPr>
            </a:lvl6pPr>
            <a:lvl7pPr lvl="6">
              <a:spcBef>
                <a:spcPts val="0"/>
              </a:spcBef>
              <a:buNone/>
              <a:defRPr>
                <a:solidFill>
                  <a:schemeClr val="accent1"/>
                </a:solidFill>
              </a:defRPr>
            </a:lvl7pPr>
            <a:lvl8pPr lvl="7">
              <a:spcBef>
                <a:spcPts val="0"/>
              </a:spcBef>
              <a:buNone/>
              <a:defRPr>
                <a:solidFill>
                  <a:schemeClr val="accent1"/>
                </a:solidFill>
              </a:defRPr>
            </a:lvl8pPr>
            <a:lvl9pPr lvl="8">
              <a:spcBef>
                <a:spcPts val="0"/>
              </a:spcBef>
              <a:buNone/>
              <a:defRPr>
                <a:solidFill>
                  <a:schemeClr val="accen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9" name="Shape 19"/>
        <p:cNvGrpSpPr/>
        <p:nvPr/>
      </p:nvGrpSpPr>
      <p:grpSpPr>
        <a:xfrm>
          <a:off x="0" y="0"/>
          <a:ext cx="0" cy="0"/>
          <a:chOff x="0" y="0"/>
          <a:chExt cx="0" cy="0"/>
        </a:xfrm>
      </p:grpSpPr>
      <p:sp>
        <p:nvSpPr>
          <p:cNvPr id="20" name="Shape 20"/>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0" y="44125"/>
            <a:ext cx="4313625" cy="4399375"/>
          </a:xfrm>
          <a:custGeom>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Shape 22"/>
          <p:cNvSpPr/>
          <p:nvPr/>
        </p:nvSpPr>
        <p:spPr>
          <a:xfrm>
            <a:off x="-125" y="0"/>
            <a:ext cx="4316900" cy="4395600"/>
          </a:xfrm>
          <a:custGeom>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Shape 23"/>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Shape 2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6" name="Shape 26"/>
        <p:cNvGrpSpPr/>
        <p:nvPr/>
      </p:nvGrpSpPr>
      <p:grpSpPr>
        <a:xfrm>
          <a:off x="0" y="0"/>
          <a:ext cx="0" cy="0"/>
          <a:chOff x="0" y="0"/>
          <a:chExt cx="0" cy="0"/>
        </a:xfrm>
      </p:grpSpPr>
      <p:sp>
        <p:nvSpPr>
          <p:cNvPr id="27" name="Shape 2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Shape 29"/>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2" name="Shape 32"/>
        <p:cNvGrpSpPr/>
        <p:nvPr/>
      </p:nvGrpSpPr>
      <p:grpSpPr>
        <a:xfrm>
          <a:off x="0" y="0"/>
          <a:ext cx="0" cy="0"/>
          <a:chOff x="0" y="0"/>
          <a:chExt cx="0" cy="0"/>
        </a:xfrm>
      </p:grpSpPr>
      <p:sp>
        <p:nvSpPr>
          <p:cNvPr id="33" name="Shape 33"/>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6" name="Shape 36"/>
        <p:cNvGrpSpPr/>
        <p:nvPr/>
      </p:nvGrpSpPr>
      <p:grpSpPr>
        <a:xfrm>
          <a:off x="0" y="0"/>
          <a:ext cx="0" cy="0"/>
          <a:chOff x="0" y="0"/>
          <a:chExt cx="0" cy="0"/>
        </a:xfrm>
      </p:grpSpPr>
      <p:sp>
        <p:nvSpPr>
          <p:cNvPr id="37" name="Shape 3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Shape 39"/>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41" name="Shape 41"/>
        <p:cNvGrpSpPr/>
        <p:nvPr/>
      </p:nvGrpSpPr>
      <p:grpSpPr>
        <a:xfrm>
          <a:off x="0" y="0"/>
          <a:ext cx="0" cy="0"/>
          <a:chOff x="0" y="0"/>
          <a:chExt cx="0" cy="0"/>
        </a:xfrm>
      </p:grpSpPr>
      <p:sp>
        <p:nvSpPr>
          <p:cNvPr id="42" name="Shape 42"/>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accent1"/>
                </a:solidFill>
              </a:defRPr>
            </a:lvl1pPr>
            <a:lvl2pPr lvl="1">
              <a:spcBef>
                <a:spcPts val="0"/>
              </a:spcBef>
              <a:buNone/>
              <a:defRPr>
                <a:solidFill>
                  <a:schemeClr val="accent1"/>
                </a:solidFill>
              </a:defRPr>
            </a:lvl2pPr>
            <a:lvl3pPr lvl="2">
              <a:spcBef>
                <a:spcPts val="0"/>
              </a:spcBef>
              <a:buNone/>
              <a:defRPr>
                <a:solidFill>
                  <a:schemeClr val="accent1"/>
                </a:solidFill>
              </a:defRPr>
            </a:lvl3pPr>
            <a:lvl4pPr lvl="3">
              <a:spcBef>
                <a:spcPts val="0"/>
              </a:spcBef>
              <a:buNone/>
              <a:defRPr>
                <a:solidFill>
                  <a:schemeClr val="accent1"/>
                </a:solidFill>
              </a:defRPr>
            </a:lvl4pPr>
            <a:lvl5pPr lvl="4">
              <a:spcBef>
                <a:spcPts val="0"/>
              </a:spcBef>
              <a:buNone/>
              <a:defRPr>
                <a:solidFill>
                  <a:schemeClr val="accent1"/>
                </a:solidFill>
              </a:defRPr>
            </a:lvl5pPr>
            <a:lvl6pPr lvl="5">
              <a:spcBef>
                <a:spcPts val="0"/>
              </a:spcBef>
              <a:buNone/>
              <a:defRPr>
                <a:solidFill>
                  <a:schemeClr val="accent1"/>
                </a:solidFill>
              </a:defRPr>
            </a:lvl6pPr>
            <a:lvl7pPr lvl="6">
              <a:spcBef>
                <a:spcPts val="0"/>
              </a:spcBef>
              <a:buNone/>
              <a:defRPr>
                <a:solidFill>
                  <a:schemeClr val="accent1"/>
                </a:solidFill>
              </a:defRPr>
            </a:lvl7pPr>
            <a:lvl8pPr lvl="7">
              <a:spcBef>
                <a:spcPts val="0"/>
              </a:spcBef>
              <a:buNone/>
              <a:defRPr>
                <a:solidFill>
                  <a:schemeClr val="accent1"/>
                </a:solidFill>
              </a:defRPr>
            </a:lvl8pPr>
            <a:lvl9pPr lvl="8">
              <a:spcBef>
                <a:spcPts val="0"/>
              </a:spcBef>
              <a:buNone/>
              <a:defRPr>
                <a:solidFill>
                  <a:schemeClr val="accen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4" name="Shape 44"/>
        <p:cNvGrpSpPr/>
        <p:nvPr/>
      </p:nvGrpSpPr>
      <p:grpSpPr>
        <a:xfrm>
          <a:off x="0" y="0"/>
          <a:ext cx="0" cy="0"/>
          <a:chOff x="0" y="0"/>
          <a:chExt cx="0" cy="0"/>
        </a:xfrm>
      </p:grpSpPr>
      <p:sp>
        <p:nvSpPr>
          <p:cNvPr id="45" name="Shape 45"/>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Shape 47"/>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Shape 48"/>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0" name="Shape 50"/>
        <p:cNvGrpSpPr/>
        <p:nvPr/>
      </p:nvGrpSpPr>
      <p:grpSpPr>
        <a:xfrm>
          <a:off x="0" y="0"/>
          <a:ext cx="0" cy="0"/>
          <a:chOff x="0" y="0"/>
          <a:chExt cx="0" cy="0"/>
        </a:xfrm>
      </p:grpSpPr>
      <p:sp>
        <p:nvSpPr>
          <p:cNvPr id="51" name="Shape 51"/>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Shape 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2"/>
                </a:solidFill>
                <a:latin typeface="Roboto"/>
                <a:ea typeface="Roboto"/>
                <a:cs typeface="Roboto"/>
                <a:sym typeface="Roboto"/>
              </a:defRPr>
            </a:lvl1pPr>
            <a:lvl2pPr lvl="1" algn="r">
              <a:spcBef>
                <a:spcPts val="0"/>
              </a:spcBef>
              <a:buNone/>
              <a:defRPr sz="1000">
                <a:solidFill>
                  <a:schemeClr val="dk2"/>
                </a:solidFill>
                <a:latin typeface="Roboto"/>
                <a:ea typeface="Roboto"/>
                <a:cs typeface="Roboto"/>
                <a:sym typeface="Roboto"/>
              </a:defRPr>
            </a:lvl2pPr>
            <a:lvl3pPr lvl="2" algn="r">
              <a:spcBef>
                <a:spcPts val="0"/>
              </a:spcBef>
              <a:buNone/>
              <a:defRPr sz="1000">
                <a:solidFill>
                  <a:schemeClr val="dk2"/>
                </a:solidFill>
                <a:latin typeface="Roboto"/>
                <a:ea typeface="Roboto"/>
                <a:cs typeface="Roboto"/>
                <a:sym typeface="Roboto"/>
              </a:defRPr>
            </a:lvl3pPr>
            <a:lvl4pPr lvl="3" algn="r">
              <a:spcBef>
                <a:spcPts val="0"/>
              </a:spcBef>
              <a:buNone/>
              <a:defRPr sz="1000">
                <a:solidFill>
                  <a:schemeClr val="dk2"/>
                </a:solidFill>
                <a:latin typeface="Roboto"/>
                <a:ea typeface="Roboto"/>
                <a:cs typeface="Roboto"/>
                <a:sym typeface="Roboto"/>
              </a:defRPr>
            </a:lvl4pPr>
            <a:lvl5pPr lvl="4" algn="r">
              <a:spcBef>
                <a:spcPts val="0"/>
              </a:spcBef>
              <a:buNone/>
              <a:defRPr sz="1000">
                <a:solidFill>
                  <a:schemeClr val="dk2"/>
                </a:solidFill>
                <a:latin typeface="Roboto"/>
                <a:ea typeface="Roboto"/>
                <a:cs typeface="Roboto"/>
                <a:sym typeface="Roboto"/>
              </a:defRPr>
            </a:lvl5pPr>
            <a:lvl6pPr lvl="5" algn="r">
              <a:spcBef>
                <a:spcPts val="0"/>
              </a:spcBef>
              <a:buNone/>
              <a:defRPr sz="1000">
                <a:solidFill>
                  <a:schemeClr val="dk2"/>
                </a:solidFill>
                <a:latin typeface="Roboto"/>
                <a:ea typeface="Roboto"/>
                <a:cs typeface="Roboto"/>
                <a:sym typeface="Roboto"/>
              </a:defRPr>
            </a:lvl6pPr>
            <a:lvl7pPr lvl="6" algn="r">
              <a:spcBef>
                <a:spcPts val="0"/>
              </a:spcBef>
              <a:buNone/>
              <a:defRPr sz="1000">
                <a:solidFill>
                  <a:schemeClr val="dk2"/>
                </a:solidFill>
                <a:latin typeface="Roboto"/>
                <a:ea typeface="Roboto"/>
                <a:cs typeface="Roboto"/>
                <a:sym typeface="Roboto"/>
              </a:defRPr>
            </a:lvl7pPr>
            <a:lvl8pPr lvl="7" algn="r">
              <a:spcBef>
                <a:spcPts val="0"/>
              </a:spcBef>
              <a:buNone/>
              <a:defRPr sz="1000">
                <a:solidFill>
                  <a:schemeClr val="dk2"/>
                </a:solidFill>
                <a:latin typeface="Roboto"/>
                <a:ea typeface="Roboto"/>
                <a:cs typeface="Roboto"/>
                <a:sym typeface="Roboto"/>
              </a:defRPr>
            </a:lvl8pPr>
            <a:lvl9pPr lvl="8" algn="r">
              <a:spcBef>
                <a:spcPts val="0"/>
              </a:spcBef>
              <a:buNone/>
              <a:defRPr sz="1000">
                <a:solidFill>
                  <a:schemeClr val="dk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DISEÑO DE RED DE </a:t>
            </a:r>
            <a:r>
              <a:rPr lang="es"/>
              <a:t>ENSEÑA POR EL MUNDO</a:t>
            </a:r>
            <a:endParaRPr/>
          </a:p>
        </p:txBody>
      </p:sp>
      <p:sp>
        <p:nvSpPr>
          <p:cNvPr id="65" name="Shape 65"/>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Álvaro Benítez Heredia</a:t>
            </a:r>
            <a:endParaRPr/>
          </a:p>
          <a:p>
            <a:pPr indent="0" lvl="0" marL="0">
              <a:spcBef>
                <a:spcPts val="0"/>
              </a:spcBef>
              <a:spcAft>
                <a:spcPts val="0"/>
              </a:spcAft>
              <a:buNone/>
            </a:pPr>
            <a:r>
              <a:rPr lang="es"/>
              <a:t>Isabel María Fdez Pérez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HERRAMIENTAS</a:t>
            </a:r>
            <a:endParaRPr/>
          </a:p>
        </p:txBody>
      </p:sp>
      <p:sp>
        <p:nvSpPr>
          <p:cNvPr id="71" name="Shape 71"/>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Emplearemos una series de herramientas entre las cuales encontramos:</a:t>
            </a:r>
            <a:endParaRPr/>
          </a:p>
          <a:p>
            <a:pPr indent="-311150" lvl="0" marL="457200" rtl="0">
              <a:spcBef>
                <a:spcPts val="1600"/>
              </a:spcBef>
              <a:spcAft>
                <a:spcPts val="0"/>
              </a:spcAft>
              <a:buSzPts val="1300"/>
              <a:buChar char="●"/>
            </a:pPr>
            <a:r>
              <a:rPr lang="es"/>
              <a:t>Un </a:t>
            </a:r>
            <a:r>
              <a:rPr b="1" lang="es"/>
              <a:t>Switch </a:t>
            </a:r>
            <a:r>
              <a:rPr lang="es"/>
              <a:t>de 8 puertos.</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311150" lvl="0" marL="457200">
              <a:spcBef>
                <a:spcPts val="1600"/>
              </a:spcBef>
              <a:spcAft>
                <a:spcPts val="0"/>
              </a:spcAft>
              <a:buSzPts val="1300"/>
              <a:buChar char="●"/>
            </a:pPr>
            <a:r>
              <a:rPr lang="es"/>
              <a:t>Un punto de acceso </a:t>
            </a:r>
            <a:r>
              <a:rPr lang="es"/>
              <a:t>inalámbrico (</a:t>
            </a:r>
            <a:r>
              <a:rPr b="1" lang="es"/>
              <a:t>router</a:t>
            </a:r>
            <a:r>
              <a:rPr lang="es"/>
              <a:t>)</a:t>
            </a:r>
            <a:endParaRPr/>
          </a:p>
        </p:txBody>
      </p:sp>
      <p:pic>
        <p:nvPicPr>
          <p:cNvPr id="72" name="Shape 72"/>
          <p:cNvPicPr preferRelativeResize="0"/>
          <p:nvPr/>
        </p:nvPicPr>
        <p:blipFill>
          <a:blip r:embed="rId3">
            <a:alphaModFix/>
          </a:blip>
          <a:stretch>
            <a:fillRect/>
          </a:stretch>
        </p:blipFill>
        <p:spPr>
          <a:xfrm>
            <a:off x="5637714" y="1590274"/>
            <a:ext cx="1603100" cy="1202325"/>
          </a:xfrm>
          <a:prstGeom prst="rect">
            <a:avLst/>
          </a:prstGeom>
          <a:noFill/>
          <a:ln>
            <a:noFill/>
          </a:ln>
        </p:spPr>
      </p:pic>
      <p:pic>
        <p:nvPicPr>
          <p:cNvPr id="73" name="Shape 73"/>
          <p:cNvPicPr preferRelativeResize="0"/>
          <p:nvPr/>
        </p:nvPicPr>
        <p:blipFill>
          <a:blip r:embed="rId4">
            <a:alphaModFix/>
          </a:blip>
          <a:stretch>
            <a:fillRect/>
          </a:stretch>
        </p:blipFill>
        <p:spPr>
          <a:xfrm>
            <a:off x="5714650" y="3344222"/>
            <a:ext cx="1449250" cy="1449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RESULTADOS</a:t>
            </a:r>
            <a:endParaRPr/>
          </a:p>
        </p:txBody>
      </p:sp>
      <p:sp>
        <p:nvSpPr>
          <p:cNvPr id="79" name="Shape 79"/>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Gracias a la </a:t>
            </a:r>
            <a:r>
              <a:rPr lang="es"/>
              <a:t>utilización de estas herramientas obtendremos una serie de beneficios para nuestra ONG:</a:t>
            </a:r>
            <a:endParaRPr/>
          </a:p>
          <a:p>
            <a:pPr indent="-311150" lvl="0" marL="457200" rtl="0">
              <a:spcBef>
                <a:spcPts val="1600"/>
              </a:spcBef>
              <a:spcAft>
                <a:spcPts val="0"/>
              </a:spcAft>
              <a:buSzPts val="1300"/>
              <a:buChar char="●"/>
            </a:pPr>
            <a:r>
              <a:rPr lang="es"/>
              <a:t>Gracias al switch, podemos conectar una serie de ordenadores y dispositivos que nos faciliten la conexión entre ellos.</a:t>
            </a:r>
            <a:endParaRPr/>
          </a:p>
          <a:p>
            <a:pPr indent="0" lvl="0" marL="0" rtl="0">
              <a:spcBef>
                <a:spcPts val="1600"/>
              </a:spcBef>
              <a:spcAft>
                <a:spcPts val="0"/>
              </a:spcAft>
              <a:buNone/>
            </a:pPr>
            <a:r>
              <a:t/>
            </a:r>
            <a:endParaRPr/>
          </a:p>
          <a:p>
            <a:pPr indent="-311150" lvl="0" marL="457200">
              <a:spcBef>
                <a:spcPts val="1600"/>
              </a:spcBef>
              <a:spcAft>
                <a:spcPts val="0"/>
              </a:spcAft>
              <a:buSzPts val="1300"/>
              <a:buChar char="●"/>
            </a:pPr>
            <a:r>
              <a:rPr lang="es"/>
              <a:t>Gracias al router, podemos conectar de forma inalámbrica todos aquellos dispositivos que carecen o no necesitan estar conectados por cables, como los portátiles o los teléfonos inteligentes con los que contamos.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RESTO DE HERRAMIENTAS</a:t>
            </a:r>
            <a:endParaRPr/>
          </a:p>
        </p:txBody>
      </p:sp>
      <p:sp>
        <p:nvSpPr>
          <p:cNvPr id="85" name="Shape 8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s"/>
              <a:t>La </a:t>
            </a:r>
            <a:r>
              <a:rPr lang="es"/>
              <a:t>topología que utilizaremos será la de estrella, aunque solo contemos con un sobremesa, nos permitirá conectarlo a un switch. también si en un futuro decidimos añadir nuevos dispositivos nos lo permitirá esta forma de trabajo.</a:t>
            </a:r>
            <a:endParaRPr/>
          </a:p>
          <a:p>
            <a:pPr indent="-311150" lvl="0" marL="457200" rtl="0">
              <a:spcBef>
                <a:spcPts val="0"/>
              </a:spcBef>
              <a:spcAft>
                <a:spcPts val="0"/>
              </a:spcAft>
              <a:buSzPts val="1300"/>
              <a:buChar char="●"/>
            </a:pPr>
            <a:r>
              <a:rPr lang="es"/>
              <a:t>Emplearemos dirección IP para reconocer a cada equipo de la red.</a:t>
            </a:r>
            <a:endParaRPr/>
          </a:p>
          <a:p>
            <a:pPr indent="-311150" lvl="0" marL="457200" rtl="0">
              <a:spcBef>
                <a:spcPts val="0"/>
              </a:spcBef>
              <a:spcAft>
                <a:spcPts val="0"/>
              </a:spcAft>
              <a:buSzPts val="1300"/>
              <a:buChar char="●"/>
            </a:pPr>
            <a:r>
              <a:rPr lang="es"/>
              <a:t>El wifi, lo usaremos para la conexión inalámbrica de algunos dispositivos.</a:t>
            </a:r>
            <a:endParaRPr/>
          </a:p>
          <a:p>
            <a:pPr indent="-311150" lvl="0" marL="457200">
              <a:spcBef>
                <a:spcPts val="0"/>
              </a:spcBef>
              <a:spcAft>
                <a:spcPts val="0"/>
              </a:spcAft>
              <a:buSzPts val="1300"/>
              <a:buChar char="●"/>
            </a:pPr>
            <a:r>
              <a:rPr lang="es"/>
              <a:t>También tenemos pensado el uso de bluetooth para conectar una serie de dispositivos periféricos, con la finalidad de que no haya muchos cables de por medio que dificulten el trabajo en la oficina.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DISEÑO </a:t>
            </a:r>
            <a:endParaRPr/>
          </a:p>
        </p:txBody>
      </p:sp>
      <p:pic>
        <p:nvPicPr>
          <p:cNvPr id="91" name="Shape 91"/>
          <p:cNvPicPr preferRelativeResize="0"/>
          <p:nvPr/>
        </p:nvPicPr>
        <p:blipFill>
          <a:blip r:embed="rId3">
            <a:alphaModFix/>
          </a:blip>
          <a:stretch>
            <a:fillRect/>
          </a:stretch>
        </p:blipFill>
        <p:spPr>
          <a:xfrm>
            <a:off x="2014363" y="1353590"/>
            <a:ext cx="5115284" cy="37140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ctrTitle"/>
          </p:nvPr>
        </p:nvSpPr>
        <p:spPr>
          <a:xfrm>
            <a:off x="5047802" y="528784"/>
            <a:ext cx="7175100" cy="1282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DEFINICIONES</a:t>
            </a:r>
            <a:endParaRPr/>
          </a:p>
        </p:txBody>
      </p:sp>
      <p:sp>
        <p:nvSpPr>
          <p:cNvPr id="97" name="Shape 97"/>
          <p:cNvSpPr txBox="1"/>
          <p:nvPr>
            <p:ph idx="1" type="subTitle"/>
          </p:nvPr>
        </p:nvSpPr>
        <p:spPr>
          <a:xfrm>
            <a:off x="-1" y="246088"/>
            <a:ext cx="5195400" cy="260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solidFill>
                  <a:schemeClr val="dk1"/>
                </a:solidFill>
              </a:rPr>
              <a:t>Cuentas de acceso</a:t>
            </a:r>
            <a:r>
              <a:rPr lang="es"/>
              <a:t>. Crearemos diferentes cuentas de acceso para tratar de identificar </a:t>
            </a:r>
            <a:r>
              <a:rPr lang="es"/>
              <a:t>a las diferentes personas que van a tener acceso a nuestros equipos y a los dispositivos en la red. Las cuentas serán la del contable, secretario, director y administrador.</a:t>
            </a:r>
            <a:endParaRPr/>
          </a:p>
          <a:p>
            <a:pPr indent="0" lvl="0" marL="0">
              <a:spcBef>
                <a:spcPts val="0"/>
              </a:spcBef>
              <a:spcAft>
                <a:spcPts val="0"/>
              </a:spcAft>
              <a:buNone/>
            </a:pPr>
            <a:r>
              <a:rPr lang="es"/>
              <a:t>A cada cuenta de acceso se le atribuye una categoría o tipología para delimitar diferencias entre los usuarios. Estas </a:t>
            </a:r>
            <a:r>
              <a:rPr lang="es">
                <a:solidFill>
                  <a:schemeClr val="dk1"/>
                </a:solidFill>
              </a:rPr>
              <a:t>categorías </a:t>
            </a:r>
            <a:r>
              <a:rPr lang="es">
                <a:solidFill>
                  <a:schemeClr val="dk2"/>
                </a:solidFill>
              </a:rPr>
              <a:t>permiten especificar las actividades que pueden llevar a cabo cada sistema</a:t>
            </a:r>
            <a:endParaRPr>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CONCLUSION</a:t>
            </a:r>
            <a:endParaRPr/>
          </a:p>
        </p:txBody>
      </p:sp>
      <p:sp>
        <p:nvSpPr>
          <p:cNvPr id="103" name="Shape 103"/>
          <p:cNvSpPr txBox="1"/>
          <p:nvPr>
            <p:ph idx="1" type="body"/>
          </p:nvPr>
        </p:nvSpPr>
        <p:spPr>
          <a:xfrm>
            <a:off x="4600925" y="500925"/>
            <a:ext cx="4166400" cy="4262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s"/>
              <a:t>Hemos decidido trabajar con un router y switch tan solo de 8  puerto debido </a:t>
            </a:r>
            <a:r>
              <a:rPr lang="es"/>
              <a:t>ase de momento solo tenemos 3 equipos y con 8 entradas nos serán necesarias pájara y en un futuro, además el router nos servirá para dar servicio wifi a nuestros portátiles, dispositivos inteligentes y tabletas. La topología en estrella es debido a que en un futuro no muy lejano nuestra intención es interconectar más dispositivos y esta disposición nos parece ideal. Nos ayudaremos además del uso de Bluetooth para tener más posibilidades en conectar los equipos y enviar información, además junto a la conexión a internet inalámbrica nos ofrece una libertad de movimiento bastante cómoda en nuestra oficina. Por último las cuentas de acceso es una iniciativa que nos impartirá orden y a la vez organización y seguridad en nuestros dispositivo, en nuestra red y en nuestro proyecto en general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