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CEB24-B8C0-4E2B-BFA7-672D59C724E7}" type="datetimeFigureOut">
              <a:rPr lang="es-ES" smtClean="0"/>
              <a:t>12/03/2019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3A241-CBD8-4572-995D-BA58881A98A0}" type="slidenum">
              <a:rPr lang="es-ES" smtClean="0"/>
              <a:t>‹Nº›</a:t>
            </a:fld>
            <a:endParaRPr lang="es-ES"/>
          </a:p>
        </p:txBody>
      </p:sp>
    </p:spTree>
    <p:extLst>
      <p:ext uri="{BB962C8B-B14F-4D97-AF65-F5344CB8AC3E}">
        <p14:creationId xmlns:p14="http://schemas.microsoft.com/office/powerpoint/2010/main" val="1009907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F2B3A241-CBD8-4572-995D-BA58881A98A0}" type="slidenum">
              <a:rPr lang="es-ES" smtClean="0"/>
              <a:t>4</a:t>
            </a:fld>
            <a:endParaRPr lang="es-ES"/>
          </a:p>
        </p:txBody>
      </p:sp>
    </p:spTree>
    <p:extLst>
      <p:ext uri="{BB962C8B-B14F-4D97-AF65-F5344CB8AC3E}">
        <p14:creationId xmlns:p14="http://schemas.microsoft.com/office/powerpoint/2010/main" val="851311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1AB93BD5-C8CD-4338-A437-49CB9CD90881}" type="datetimeFigureOut">
              <a:rPr lang="es-ES" smtClean="0"/>
              <a:pPr/>
              <a:t>12/03/2019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D887182-F3DE-41E6-A97B-EB680DB8FBE2}"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1AB93BD5-C8CD-4338-A437-49CB9CD90881}" type="datetimeFigureOut">
              <a:rPr lang="es-ES" smtClean="0"/>
              <a:pPr/>
              <a:t>12/03/2019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D887182-F3DE-41E6-A97B-EB680DB8FBE2}"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1AB93BD5-C8CD-4338-A437-49CB9CD90881}" type="datetimeFigureOut">
              <a:rPr lang="es-ES" smtClean="0"/>
              <a:pPr/>
              <a:t>12/03/2019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D887182-F3DE-41E6-A97B-EB680DB8FBE2}"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1AB93BD5-C8CD-4338-A437-49CB9CD90881}" type="datetimeFigureOut">
              <a:rPr lang="es-ES" smtClean="0"/>
              <a:pPr/>
              <a:t>12/03/2019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D887182-F3DE-41E6-A97B-EB680DB8FBE2}"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AB93BD5-C8CD-4338-A437-49CB9CD90881}" type="datetimeFigureOut">
              <a:rPr lang="es-ES" smtClean="0"/>
              <a:pPr/>
              <a:t>12/03/2019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D887182-F3DE-41E6-A97B-EB680DB8FBE2}"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1AB93BD5-C8CD-4338-A437-49CB9CD90881}" type="datetimeFigureOut">
              <a:rPr lang="es-ES" smtClean="0"/>
              <a:pPr/>
              <a:t>12/03/2019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D887182-F3DE-41E6-A97B-EB680DB8FBE2}"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1AB93BD5-C8CD-4338-A437-49CB9CD90881}" type="datetimeFigureOut">
              <a:rPr lang="es-ES" smtClean="0"/>
              <a:pPr/>
              <a:t>12/03/2019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3D887182-F3DE-41E6-A97B-EB680DB8FBE2}"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1AB93BD5-C8CD-4338-A437-49CB9CD90881}" type="datetimeFigureOut">
              <a:rPr lang="es-ES" smtClean="0"/>
              <a:pPr/>
              <a:t>12/03/2019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D887182-F3DE-41E6-A97B-EB680DB8FBE2}"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AB93BD5-C8CD-4338-A437-49CB9CD90881}" type="datetimeFigureOut">
              <a:rPr lang="es-ES" smtClean="0"/>
              <a:pPr/>
              <a:t>12/03/2019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3D887182-F3DE-41E6-A97B-EB680DB8FBE2}"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AB93BD5-C8CD-4338-A437-49CB9CD90881}" type="datetimeFigureOut">
              <a:rPr lang="es-ES" smtClean="0"/>
              <a:pPr/>
              <a:t>12/03/2019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D887182-F3DE-41E6-A97B-EB680DB8FBE2}"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AB93BD5-C8CD-4338-A437-49CB9CD90881}" type="datetimeFigureOut">
              <a:rPr lang="es-ES" smtClean="0"/>
              <a:pPr/>
              <a:t>12/03/2019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D887182-F3DE-41E6-A97B-EB680DB8FBE2}"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93BD5-C8CD-4338-A437-49CB9CD90881}" type="datetimeFigureOut">
              <a:rPr lang="es-ES" smtClean="0"/>
              <a:pPr/>
              <a:t>12/03/2019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87182-F3DE-41E6-A97B-EB680DB8FBE2}"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 </a:t>
            </a:r>
            <a:r>
              <a:rPr lang="es-ES" smtClean="0"/>
              <a:t>Tema 4 </a:t>
            </a:r>
            <a:endParaRPr lang="es-ES" dirty="0"/>
          </a:p>
        </p:txBody>
      </p:sp>
      <p:sp>
        <p:nvSpPr>
          <p:cNvPr id="3" name="2 Subtítulo"/>
          <p:cNvSpPr>
            <a:spLocks noGrp="1"/>
          </p:cNvSpPr>
          <p:nvPr>
            <p:ph type="subTitle" idx="1"/>
          </p:nvPr>
        </p:nvSpPr>
        <p:spPr/>
        <p:txBody>
          <a:bodyPr/>
          <a:lstStyle/>
          <a:p>
            <a:r>
              <a:rPr lang="es-ES" dirty="0" smtClean="0"/>
              <a:t>INTRODUCCIÓN A JUEGOS</a:t>
            </a:r>
          </a:p>
          <a:p>
            <a:r>
              <a:rPr lang="es-ES" dirty="0" smtClean="0"/>
              <a:t>(BÚSQUEDA CON ADVERSARIOS)</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ALGORITMO MINIMAX</a:t>
            </a:r>
            <a:endParaRPr lang="es-ES" dirty="0"/>
          </a:p>
        </p:txBody>
      </p:sp>
      <p:sp>
        <p:nvSpPr>
          <p:cNvPr id="3" name="2 Marcador de contenido"/>
          <p:cNvSpPr>
            <a:spLocks noGrp="1"/>
          </p:cNvSpPr>
          <p:nvPr>
            <p:ph idx="1"/>
          </p:nvPr>
        </p:nvSpPr>
        <p:spPr/>
        <p:txBody>
          <a:bodyPr>
            <a:normAutofit fontScale="92500" lnSpcReduction="10000"/>
          </a:bodyPr>
          <a:lstStyle/>
          <a:p>
            <a:pPr>
              <a:buNone/>
            </a:pPr>
            <a:r>
              <a:rPr lang="es-ES" dirty="0" smtClean="0"/>
              <a:t>Teniendo en cada momento información completa, en cada turno:</a:t>
            </a:r>
          </a:p>
          <a:p>
            <a:pPr>
              <a:buFontTx/>
              <a:buChar char="-"/>
            </a:pPr>
            <a:r>
              <a:rPr lang="es-ES" dirty="0" smtClean="0"/>
              <a:t>Contemplar para cada sucesión de jugadas posible la rama correspondiente hasta el final</a:t>
            </a:r>
          </a:p>
          <a:p>
            <a:pPr>
              <a:buFontTx/>
              <a:buChar char="-"/>
            </a:pPr>
            <a:r>
              <a:rPr lang="es-ES" dirty="0" smtClean="0"/>
              <a:t>Propagar de abajo a arriba la puntuación del valor desde las jugadas finales (hojas)hacia las anteriores </a:t>
            </a:r>
          </a:p>
          <a:p>
            <a:pPr>
              <a:buFontTx/>
              <a:buChar char="-"/>
            </a:pPr>
            <a:r>
              <a:rPr lang="es-ES" dirty="0" smtClean="0"/>
              <a:t>Etiquetar cada nodo con el valor del movimiento que dé mejor puntuación al jugador (la máxima para MAX, lo contrario para MIN) en él</a:t>
            </a:r>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ALGORITMO MINIMAX</a:t>
            </a:r>
            <a:endParaRPr lang="es-ES" dirty="0"/>
          </a:p>
        </p:txBody>
      </p:sp>
      <p:sp>
        <p:nvSpPr>
          <p:cNvPr id="3" name="2 Marcador de contenido"/>
          <p:cNvSpPr>
            <a:spLocks noGrp="1"/>
          </p:cNvSpPr>
          <p:nvPr>
            <p:ph idx="1"/>
          </p:nvPr>
        </p:nvSpPr>
        <p:spPr/>
        <p:txBody>
          <a:bodyPr>
            <a:normAutofit fontScale="92500" lnSpcReduction="20000"/>
          </a:bodyPr>
          <a:lstStyle/>
          <a:p>
            <a:pPr>
              <a:buNone/>
            </a:pPr>
            <a:r>
              <a:rPr lang="es-ES" dirty="0" smtClean="0"/>
              <a:t>Propagación de valores:</a:t>
            </a:r>
          </a:p>
          <a:p>
            <a:pPr>
              <a:buFontTx/>
              <a:buChar char="-"/>
            </a:pPr>
            <a:r>
              <a:rPr lang="es-ES" dirty="0" smtClean="0"/>
              <a:t>Si el nodo es hoja (final), devolver su puntuación</a:t>
            </a:r>
          </a:p>
          <a:p>
            <a:pPr>
              <a:buFontTx/>
              <a:buChar char="-"/>
            </a:pPr>
            <a:r>
              <a:rPr lang="es-ES" dirty="0" smtClean="0"/>
              <a:t>Si el nodo es impar (jugador MAX), asignarle el máximo de las puntuaciones de los sucesores</a:t>
            </a:r>
          </a:p>
          <a:p>
            <a:pPr>
              <a:buFontTx/>
              <a:buChar char="-"/>
            </a:pPr>
            <a:r>
              <a:rPr lang="es-ES" dirty="0" smtClean="0"/>
              <a:t>-Si el nodo es par (jugador MIN), asignarle el mínimo de las puntuaciones de los sucesores </a:t>
            </a:r>
          </a:p>
          <a:p>
            <a:pPr>
              <a:buNone/>
            </a:pPr>
            <a:r>
              <a:rPr lang="es-ES" dirty="0" smtClean="0"/>
              <a:t>La estrategia conveniente para cada jugador en cada momento queda determinada: seguir la opción con la puntuación seleccionada para el nodo</a:t>
            </a:r>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ALGORITMO MINIMAX</a:t>
            </a:r>
            <a:endParaRPr lang="es-ES" dirty="0"/>
          </a:p>
        </p:txBody>
      </p:sp>
      <p:sp>
        <p:nvSpPr>
          <p:cNvPr id="3" name="2 Marcador de contenido"/>
          <p:cNvSpPr>
            <a:spLocks noGrp="1"/>
          </p:cNvSpPr>
          <p:nvPr>
            <p:ph idx="1"/>
          </p:nvPr>
        </p:nvSpPr>
        <p:spPr/>
        <p:txBody>
          <a:bodyPr>
            <a:noAutofit/>
          </a:bodyPr>
          <a:lstStyle/>
          <a:p>
            <a:pPr>
              <a:buNone/>
            </a:pPr>
            <a:r>
              <a:rPr lang="es-ES" sz="1800" dirty="0" smtClean="0"/>
              <a:t>Observaciones:</a:t>
            </a:r>
          </a:p>
          <a:p>
            <a:pPr>
              <a:buFontTx/>
              <a:buChar char="-"/>
            </a:pPr>
            <a:r>
              <a:rPr lang="es-ES" sz="1800" dirty="0" smtClean="0"/>
              <a:t>El </a:t>
            </a:r>
            <a:r>
              <a:rPr lang="es-ES" sz="1800" dirty="0" err="1" smtClean="0"/>
              <a:t>Minimax</a:t>
            </a:r>
            <a:r>
              <a:rPr lang="es-ES" sz="1800" dirty="0" smtClean="0"/>
              <a:t> requiere desarrollar por completo el árbol del juego.</a:t>
            </a:r>
          </a:p>
          <a:p>
            <a:pPr>
              <a:buFontTx/>
              <a:buChar char="-"/>
            </a:pPr>
            <a:r>
              <a:rPr lang="es-ES" sz="1800" dirty="0" smtClean="0"/>
              <a:t>En la mayoría de juegos reales este árbol es enorme, las complejidades espacial y temporal impiden aplicarlo: en el ajedrez, estadísticamente hay por termino medio 100 jugadas con más de 30 opciones(árbol con más de 30</a:t>
            </a:r>
            <a:r>
              <a:rPr lang="es-ES" sz="1800" baseline="30000" dirty="0" smtClean="0"/>
              <a:t>100</a:t>
            </a:r>
            <a:r>
              <a:rPr lang="es-ES" sz="1800" dirty="0" smtClean="0"/>
              <a:t>  nodos)</a:t>
            </a:r>
          </a:p>
          <a:p>
            <a:pPr>
              <a:buNone/>
            </a:pPr>
            <a:endParaRPr lang="es-ES" sz="1800" dirty="0" smtClean="0"/>
          </a:p>
          <a:p>
            <a:pPr>
              <a:buNone/>
            </a:pPr>
            <a:endParaRPr lang="es-ES" sz="1800" dirty="0" smtClean="0"/>
          </a:p>
          <a:p>
            <a:pPr>
              <a:buNone/>
            </a:pPr>
            <a:r>
              <a:rPr lang="es-ES" sz="1800" dirty="0" smtClean="0"/>
              <a:t>Opciones:</a:t>
            </a:r>
          </a:p>
          <a:p>
            <a:pPr>
              <a:buFontTx/>
              <a:buChar char="-"/>
            </a:pPr>
            <a:r>
              <a:rPr lang="es-ES" sz="1800" dirty="0" smtClean="0"/>
              <a:t>Desarrollar el árbol sólo hasta un determinado nivel de profundidad “horizonte” y evaluar los nodos de dicho horizonte mediante funciones heurísticas que evalúen las jugadas</a:t>
            </a:r>
          </a:p>
          <a:p>
            <a:pPr>
              <a:buFontTx/>
              <a:buChar char="-"/>
            </a:pPr>
            <a:endParaRPr lang="es-ES" sz="1800" dirty="0" smtClean="0"/>
          </a:p>
          <a:p>
            <a:pPr>
              <a:buFontTx/>
              <a:buChar char="-"/>
            </a:pPr>
            <a:r>
              <a:rPr lang="es-ES" sz="1800" dirty="0" smtClean="0"/>
              <a:t>Realizar la poda de </a:t>
            </a:r>
            <a:r>
              <a:rPr lang="es-ES" sz="1800" dirty="0" err="1" smtClean="0"/>
              <a:t>subramas</a:t>
            </a:r>
            <a:r>
              <a:rPr lang="es-ES" sz="1800" dirty="0" smtClean="0"/>
              <a:t> innecesarias para evaluar los nodos (</a:t>
            </a:r>
            <a:r>
              <a:rPr lang="es-ES" sz="1800" dirty="0" err="1" smtClean="0"/>
              <a:t>Minimax</a:t>
            </a:r>
            <a:r>
              <a:rPr lang="es-ES" sz="1800" dirty="0" smtClean="0"/>
              <a:t> con poda α-β)</a:t>
            </a:r>
          </a:p>
          <a:p>
            <a:pPr>
              <a:buFontTx/>
              <a:buChar char="-"/>
            </a:pPr>
            <a:endParaRPr lang="es-ES" sz="1800" dirty="0" smtClean="0"/>
          </a:p>
          <a:p>
            <a:pPr>
              <a:buFontTx/>
              <a:buChar char="-"/>
            </a:pPr>
            <a:endParaRPr lang="es-ES" sz="1800" dirty="0" smtClean="0"/>
          </a:p>
          <a:p>
            <a:pPr>
              <a:buFontTx/>
              <a:buChar char="-"/>
            </a:pPr>
            <a:endParaRPr lang="es-ES" sz="1800" dirty="0" smtClean="0"/>
          </a:p>
          <a:p>
            <a:pPr>
              <a:buFontTx/>
              <a:buChar char="-"/>
            </a:pPr>
            <a:endParaRPr lang="es-ES" sz="1800" dirty="0" smtClean="0"/>
          </a:p>
          <a:p>
            <a:pPr>
              <a:buNone/>
            </a:pPr>
            <a:endParaRPr lang="es-ES" sz="1800" dirty="0" smtClean="0"/>
          </a:p>
          <a:p>
            <a:pPr>
              <a:buNone/>
            </a:pPr>
            <a:r>
              <a:rPr lang="es-ES" sz="1800" dirty="0" smtClean="0"/>
              <a:t>    </a:t>
            </a:r>
            <a:endParaRPr lang="es-E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PODA  α-β</a:t>
            </a:r>
            <a:br>
              <a:rPr lang="es-ES" dirty="0" smtClean="0"/>
            </a:br>
            <a:endParaRPr lang="es-ES" dirty="0"/>
          </a:p>
        </p:txBody>
      </p:sp>
      <p:sp>
        <p:nvSpPr>
          <p:cNvPr id="3" name="2 Marcador de contenido"/>
          <p:cNvSpPr>
            <a:spLocks noGrp="1"/>
          </p:cNvSpPr>
          <p:nvPr>
            <p:ph idx="1"/>
          </p:nvPr>
        </p:nvSpPr>
        <p:spPr/>
        <p:txBody>
          <a:bodyPr>
            <a:normAutofit fontScale="92500" lnSpcReduction="10000"/>
          </a:bodyPr>
          <a:lstStyle/>
          <a:p>
            <a:pPr>
              <a:buNone/>
            </a:pPr>
            <a:r>
              <a:rPr lang="es-ES" dirty="0" smtClean="0"/>
              <a:t>                       ALGORITMO α-β </a:t>
            </a:r>
          </a:p>
          <a:p>
            <a:pPr>
              <a:buNone/>
            </a:pPr>
            <a:r>
              <a:rPr lang="es-ES" sz="2400" dirty="0" smtClean="0"/>
              <a:t>Entrada: Nodo N, valores α, β</a:t>
            </a:r>
          </a:p>
          <a:p>
            <a:pPr>
              <a:buNone/>
            </a:pPr>
            <a:r>
              <a:rPr lang="es-ES" sz="2400" dirty="0" smtClean="0"/>
              <a:t>Salida:   V(N, α , β)      (valor α-β de N)</a:t>
            </a:r>
          </a:p>
          <a:p>
            <a:pPr>
              <a:buNone/>
            </a:pPr>
            <a:r>
              <a:rPr lang="es-ES" sz="2400" dirty="0" smtClean="0"/>
              <a:t> - </a:t>
            </a:r>
            <a:r>
              <a:rPr lang="es-ES" sz="2000" dirty="0" smtClean="0"/>
              <a:t>Si N es hoja, devolver V(N, α , β)= valor de N</a:t>
            </a:r>
          </a:p>
          <a:p>
            <a:pPr>
              <a:buNone/>
            </a:pPr>
            <a:r>
              <a:rPr lang="es-ES" sz="2000" dirty="0" smtClean="0"/>
              <a:t>  - Si N es nodo MAX no hoja    para cada hijo n, hacer  α =   </a:t>
            </a:r>
            <a:r>
              <a:rPr lang="es-ES" sz="2000" dirty="0" err="1" smtClean="0"/>
              <a:t>max</a:t>
            </a:r>
            <a:r>
              <a:rPr lang="es-ES" sz="2000" dirty="0" smtClean="0"/>
              <a:t> (m, V(n, α , β))</a:t>
            </a:r>
          </a:p>
          <a:p>
            <a:pPr>
              <a:buNone/>
            </a:pPr>
            <a:r>
              <a:rPr lang="es-ES" sz="2000" dirty="0" smtClean="0"/>
              <a:t>                                                Si α &gt;= β, devolver  β como V(N, α , β)</a:t>
            </a:r>
          </a:p>
          <a:p>
            <a:pPr>
              <a:buNone/>
            </a:pPr>
            <a:r>
              <a:rPr lang="es-ES" sz="2000" dirty="0" smtClean="0"/>
              <a:t>                                                Si usados todos hijos, devolver α  como V(N, α, β) </a:t>
            </a:r>
          </a:p>
          <a:p>
            <a:pPr>
              <a:buNone/>
            </a:pPr>
            <a:r>
              <a:rPr lang="es-ES" sz="2000" dirty="0" smtClean="0"/>
              <a:t>                                                             </a:t>
            </a:r>
          </a:p>
          <a:p>
            <a:pPr>
              <a:buNone/>
            </a:pPr>
            <a:r>
              <a:rPr lang="es-ES" sz="2000" dirty="0" smtClean="0"/>
              <a:t>   -Si N es nodo MIN, no hoja   para cada hijo n, hacer β =   min (m, V(n, α , β))</a:t>
            </a:r>
          </a:p>
          <a:p>
            <a:pPr>
              <a:buNone/>
            </a:pPr>
            <a:r>
              <a:rPr lang="es-ES" sz="2000" dirty="0" smtClean="0"/>
              <a:t>                                                Si α &gt;= β, devolver α   como V(N, α , β)</a:t>
            </a:r>
          </a:p>
          <a:p>
            <a:pPr>
              <a:buNone/>
            </a:pPr>
            <a:r>
              <a:rPr lang="es-ES" sz="2000" dirty="0" smtClean="0"/>
              <a:t>                                                Si usados todos hijos, devolver β como V(N, α, β) </a:t>
            </a:r>
          </a:p>
          <a:p>
            <a:pPr>
              <a:buNone/>
            </a:pPr>
            <a:r>
              <a:rPr lang="es-ES" sz="2000" dirty="0" smtClean="0"/>
              <a:t>    </a:t>
            </a:r>
            <a:endParaRPr lang="es-ES" dirty="0" smtClean="0"/>
          </a:p>
          <a:p>
            <a:pPr>
              <a:buNone/>
            </a:pPr>
            <a:endParaRPr lang="es-ES" dirty="0" smtClean="0"/>
          </a:p>
          <a:p>
            <a:pPr>
              <a:buNone/>
            </a:pPr>
            <a:endParaRPr lang="es-E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600" dirty="0" smtClean="0"/>
              <a:t>JUEGOS NO BINARIOS</a:t>
            </a:r>
            <a:endParaRPr lang="es-ES" sz="3600" dirty="0"/>
          </a:p>
        </p:txBody>
      </p:sp>
      <p:sp>
        <p:nvSpPr>
          <p:cNvPr id="3" name="2 Marcador de contenido"/>
          <p:cNvSpPr>
            <a:spLocks noGrp="1"/>
          </p:cNvSpPr>
          <p:nvPr>
            <p:ph idx="1"/>
          </p:nvPr>
        </p:nvSpPr>
        <p:spPr/>
        <p:txBody>
          <a:bodyPr/>
          <a:lstStyle/>
          <a:p>
            <a:pPr>
              <a:buNone/>
            </a:pPr>
            <a:r>
              <a:rPr lang="es-ES" dirty="0" smtClean="0"/>
              <a:t>-Las valoraciones finales vendrían dadas por vectores con las puntuaciones de cada jugador</a:t>
            </a:r>
          </a:p>
          <a:p>
            <a:pPr>
              <a:buNone/>
            </a:pPr>
            <a:r>
              <a:rPr lang="es-ES" dirty="0" smtClean="0"/>
              <a:t>-El árbol se desarrollaría con las posibles alternativas de cada jugador, en los turnos correspondientes</a:t>
            </a:r>
          </a:p>
          <a:p>
            <a:pPr>
              <a:buNone/>
            </a:pPr>
            <a:r>
              <a:rPr lang="es-ES" dirty="0" smtClean="0"/>
              <a:t>-La propagación de abajo a arriba se desarrollaría transmitiendo el vector que maximiza la puntuación del jugador en turno </a:t>
            </a:r>
          </a:p>
          <a:p>
            <a:pPr>
              <a:buNone/>
            </a:pPr>
            <a:endParaRPr lang="es-E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200" dirty="0" smtClean="0"/>
              <a:t>JUEGOS BINARIOS CON AZAR</a:t>
            </a:r>
            <a:endParaRPr lang="es-ES" sz="3200" dirty="0"/>
          </a:p>
        </p:txBody>
      </p:sp>
      <p:sp>
        <p:nvSpPr>
          <p:cNvPr id="3" name="2 Marcador de contenido"/>
          <p:cNvSpPr>
            <a:spLocks noGrp="1"/>
          </p:cNvSpPr>
          <p:nvPr>
            <p:ph idx="1"/>
          </p:nvPr>
        </p:nvSpPr>
        <p:spPr/>
        <p:txBody>
          <a:bodyPr>
            <a:normAutofit fontScale="92500" lnSpcReduction="10000"/>
          </a:bodyPr>
          <a:lstStyle/>
          <a:p>
            <a:pPr>
              <a:buNone/>
            </a:pPr>
            <a:endParaRPr lang="es-ES" dirty="0" smtClean="0"/>
          </a:p>
          <a:p>
            <a:pPr>
              <a:buNone/>
            </a:pPr>
            <a:r>
              <a:rPr lang="es-ES" dirty="0" smtClean="0"/>
              <a:t>-El árbol contendría tres clases de niveles, correspondientes a los dos jugadores y a el mecanismo de azar</a:t>
            </a:r>
          </a:p>
          <a:p>
            <a:pPr>
              <a:buNone/>
            </a:pPr>
            <a:r>
              <a:rPr lang="es-ES" dirty="0" smtClean="0"/>
              <a:t>-La propagación de valores desde las hojas hacia arriba se haría asignando como valor, en los niveles de azar, la esperanza de ganancia (suma de productos de probabilidades por utilidades de sus hojas) y , en los niveles de jugador Max o Min, lo mismo que en el </a:t>
            </a:r>
            <a:r>
              <a:rPr lang="es-ES" dirty="0" err="1" smtClean="0"/>
              <a:t>Minimax</a:t>
            </a:r>
            <a:r>
              <a:rPr lang="es-ES" dirty="0" smtClean="0"/>
              <a:t> ordinario</a:t>
            </a:r>
            <a:endParaRPr lang="es-E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BÚSQUEDA CON ADVERSARIOS</a:t>
            </a:r>
            <a:endParaRPr lang="es-ES" dirty="0"/>
          </a:p>
        </p:txBody>
      </p:sp>
      <p:sp>
        <p:nvSpPr>
          <p:cNvPr id="3" name="2 Marcador de contenido"/>
          <p:cNvSpPr>
            <a:spLocks noGrp="1"/>
          </p:cNvSpPr>
          <p:nvPr>
            <p:ph idx="1"/>
          </p:nvPr>
        </p:nvSpPr>
        <p:spPr/>
        <p:txBody>
          <a:bodyPr/>
          <a:lstStyle/>
          <a:p>
            <a:r>
              <a:rPr lang="es-ES" dirty="0" smtClean="0"/>
              <a:t>BIBLIOGRAFÍA:</a:t>
            </a:r>
          </a:p>
          <a:p>
            <a:r>
              <a:rPr lang="es-ES" dirty="0" smtClean="0"/>
              <a:t>-</a:t>
            </a:r>
            <a:r>
              <a:rPr lang="es-ES" dirty="0" err="1" smtClean="0"/>
              <a:t>Nilsson</a:t>
            </a:r>
            <a:r>
              <a:rPr lang="es-ES" dirty="0" smtClean="0"/>
              <a:t>, cap. 12</a:t>
            </a:r>
          </a:p>
          <a:p>
            <a:r>
              <a:rPr lang="es-ES" dirty="0" smtClean="0"/>
              <a:t>-Russell-</a:t>
            </a:r>
            <a:r>
              <a:rPr lang="es-ES" dirty="0" err="1" smtClean="0"/>
              <a:t>Norvig</a:t>
            </a:r>
            <a:r>
              <a:rPr lang="es-ES" dirty="0" smtClean="0"/>
              <a:t>, cap.6</a:t>
            </a:r>
          </a:p>
          <a:p>
            <a:r>
              <a:rPr lang="es-ES" dirty="0" smtClean="0"/>
              <a:t>-</a:t>
            </a:r>
            <a:r>
              <a:rPr lang="es-ES" dirty="0" err="1" smtClean="0"/>
              <a:t>Poole-Mackworth</a:t>
            </a:r>
            <a:r>
              <a:rPr lang="es-ES" dirty="0" smtClean="0"/>
              <a:t>, sec. 10.3</a:t>
            </a:r>
          </a:p>
          <a:p>
            <a:r>
              <a:rPr lang="es-ES" dirty="0" smtClean="0"/>
              <a:t>-Fdez. Galán-</a:t>
            </a:r>
            <a:r>
              <a:rPr lang="es-ES" dirty="0" err="1" smtClean="0"/>
              <a:t>Glez.Boticario</a:t>
            </a:r>
            <a:r>
              <a:rPr lang="es-ES" dirty="0" smtClean="0"/>
              <a:t>-Mira Mira,  Problemas resueltos de I.A. , sec. 2.2.4</a:t>
            </a:r>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INTRODUCCIÓN</a:t>
            </a:r>
            <a:endParaRPr lang="es-ES" dirty="0"/>
          </a:p>
        </p:txBody>
      </p:sp>
      <p:sp>
        <p:nvSpPr>
          <p:cNvPr id="3" name="2 Marcador de contenido"/>
          <p:cNvSpPr>
            <a:spLocks noGrp="1"/>
          </p:cNvSpPr>
          <p:nvPr>
            <p:ph idx="1"/>
          </p:nvPr>
        </p:nvSpPr>
        <p:spPr/>
        <p:txBody>
          <a:bodyPr/>
          <a:lstStyle/>
          <a:p>
            <a:pPr>
              <a:buNone/>
            </a:pPr>
            <a:r>
              <a:rPr lang="es-ES" dirty="0" smtClean="0"/>
              <a:t>  Se trata de modelizar juegos, situaciones en las que hay varios contrincantes:</a:t>
            </a:r>
          </a:p>
          <a:p>
            <a:pPr>
              <a:buNone/>
            </a:pPr>
            <a:r>
              <a:rPr lang="es-ES" dirty="0" smtClean="0"/>
              <a:t>   - oponentes entre sí</a:t>
            </a:r>
          </a:p>
          <a:p>
            <a:pPr>
              <a:buNone/>
            </a:pPr>
            <a:r>
              <a:rPr lang="es-ES" dirty="0" smtClean="0"/>
              <a:t>   - interactúan,  reaccionando frente a las     acciones de los demás</a:t>
            </a:r>
          </a:p>
          <a:p>
            <a:pPr>
              <a:buNone/>
            </a:pPr>
            <a:r>
              <a:rPr lang="es-ES" dirty="0" smtClean="0"/>
              <a:t>   - usando diversos grados de información,</a:t>
            </a:r>
          </a:p>
          <a:p>
            <a:pPr>
              <a:buNone/>
            </a:pPr>
            <a:r>
              <a:rPr lang="es-ES" dirty="0" smtClean="0"/>
              <a:t>   - persiguen premios o fines </a:t>
            </a: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INTRODUCCIÓN</a:t>
            </a:r>
            <a:endParaRPr lang="es-ES" dirty="0"/>
          </a:p>
        </p:txBody>
      </p:sp>
      <p:sp>
        <p:nvSpPr>
          <p:cNvPr id="3" name="2 Marcador de contenido"/>
          <p:cNvSpPr>
            <a:spLocks noGrp="1"/>
          </p:cNvSpPr>
          <p:nvPr>
            <p:ph idx="1"/>
          </p:nvPr>
        </p:nvSpPr>
        <p:spPr/>
        <p:txBody>
          <a:bodyPr/>
          <a:lstStyle/>
          <a:p>
            <a:pPr>
              <a:buNone/>
            </a:pPr>
            <a:r>
              <a:rPr lang="es-ES" dirty="0" smtClean="0"/>
              <a:t>     EJEMPLOS:</a:t>
            </a:r>
          </a:p>
          <a:p>
            <a:pPr>
              <a:buNone/>
            </a:pPr>
            <a:r>
              <a:rPr lang="es-ES" dirty="0" smtClean="0"/>
              <a:t>  - </a:t>
            </a:r>
            <a:r>
              <a:rPr lang="es-ES" dirty="0" err="1" smtClean="0"/>
              <a:t>Nim</a:t>
            </a:r>
            <a:endParaRPr lang="es-ES" dirty="0" smtClean="0"/>
          </a:p>
          <a:p>
            <a:pPr>
              <a:buNone/>
            </a:pPr>
            <a:r>
              <a:rPr lang="es-ES" dirty="0" smtClean="0"/>
              <a:t>   - Ajedrez, damas</a:t>
            </a:r>
          </a:p>
          <a:p>
            <a:pPr>
              <a:buNone/>
            </a:pPr>
            <a:r>
              <a:rPr lang="es-ES" dirty="0" smtClean="0"/>
              <a:t>   - Juegos de cartas, </a:t>
            </a:r>
            <a:r>
              <a:rPr lang="es-ES" dirty="0" err="1" smtClean="0"/>
              <a:t>Poker</a:t>
            </a:r>
            <a:endParaRPr lang="es-ES" dirty="0" smtClean="0"/>
          </a:p>
          <a:p>
            <a:pPr>
              <a:buNone/>
            </a:pPr>
            <a:r>
              <a:rPr lang="es-ES" dirty="0" smtClean="0"/>
              <a:t>   - Inversión en bolsa</a:t>
            </a:r>
          </a:p>
          <a:p>
            <a:pPr>
              <a:buNone/>
            </a:pPr>
            <a:r>
              <a:rPr lang="es-ES" dirty="0" smtClean="0"/>
              <a:t>   - Tenis </a:t>
            </a:r>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Juego de </a:t>
            </a:r>
            <a:r>
              <a:rPr lang="es-ES" dirty="0" err="1" smtClean="0"/>
              <a:t>Nim</a:t>
            </a:r>
            <a:endParaRPr lang="es-ES" dirty="0"/>
          </a:p>
        </p:txBody>
      </p:sp>
      <p:sp>
        <p:nvSpPr>
          <p:cNvPr id="3" name="2 Marcador de contenido"/>
          <p:cNvSpPr>
            <a:spLocks noGrp="1"/>
          </p:cNvSpPr>
          <p:nvPr>
            <p:ph idx="1"/>
          </p:nvPr>
        </p:nvSpPr>
        <p:spPr/>
        <p:txBody>
          <a:bodyPr>
            <a:normAutofit fontScale="92500" lnSpcReduction="10000"/>
          </a:bodyPr>
          <a:lstStyle/>
          <a:p>
            <a:pPr>
              <a:buNone/>
            </a:pPr>
            <a:r>
              <a:rPr lang="es-ES" dirty="0" smtClean="0"/>
              <a:t> Versión 1ª:</a:t>
            </a:r>
          </a:p>
          <a:p>
            <a:pPr>
              <a:buNone/>
            </a:pPr>
            <a:r>
              <a:rPr lang="es-ES" dirty="0" smtClean="0"/>
              <a:t>  Dados dos jugadores, y una cantidad de objetos idénticos, separar en cantidades diferentes una dada, en jugadas alternativas, perdiendo el que no puede seguir.</a:t>
            </a:r>
          </a:p>
          <a:p>
            <a:pPr>
              <a:buNone/>
            </a:pPr>
            <a:r>
              <a:rPr lang="es-ES" dirty="0" smtClean="0"/>
              <a:t> Versión 2ª:</a:t>
            </a:r>
          </a:p>
          <a:p>
            <a:pPr>
              <a:buNone/>
            </a:pPr>
            <a:r>
              <a:rPr lang="es-ES" dirty="0" smtClean="0"/>
              <a:t>  Dados dos jugadores, y una cantidad de objetos idénticos, quitar de ella 1, 2 ó 3 objetos, en jugadas alternativas, perdiendo el que retire el último.</a:t>
            </a:r>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CARACTERÍSTICAS DE LOS JUEGOS </a:t>
            </a:r>
            <a:endParaRPr lang="es-ES" dirty="0"/>
          </a:p>
        </p:txBody>
      </p:sp>
      <p:sp>
        <p:nvSpPr>
          <p:cNvPr id="3" name="2 Marcador de contenido"/>
          <p:cNvSpPr>
            <a:spLocks noGrp="1"/>
          </p:cNvSpPr>
          <p:nvPr>
            <p:ph idx="1"/>
          </p:nvPr>
        </p:nvSpPr>
        <p:spPr/>
        <p:txBody>
          <a:bodyPr/>
          <a:lstStyle/>
          <a:p>
            <a:r>
              <a:rPr lang="es-ES" dirty="0" smtClean="0"/>
              <a:t>Número de jugadores</a:t>
            </a:r>
          </a:p>
          <a:p>
            <a:r>
              <a:rPr lang="es-ES" dirty="0" smtClean="0"/>
              <a:t>Información completa o incompleta</a:t>
            </a:r>
          </a:p>
          <a:p>
            <a:r>
              <a:rPr lang="es-ES" dirty="0" smtClean="0"/>
              <a:t>Intervención o no del azar</a:t>
            </a:r>
          </a:p>
          <a:p>
            <a:r>
              <a:rPr lang="es-ES" dirty="0" smtClean="0"/>
              <a:t>Existencia o no de coaliciones</a:t>
            </a:r>
          </a:p>
          <a:p>
            <a:r>
              <a:rPr lang="es-ES" dirty="0" smtClean="0"/>
              <a:t>Turnos de juego</a:t>
            </a:r>
          </a:p>
          <a:p>
            <a:r>
              <a:rPr lang="es-ES" dirty="0" smtClean="0"/>
              <a:t>Cantidad de jugadas (decisiones) posibles en cada momento para cada jugador</a:t>
            </a:r>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Tipo de juegos aquí considerados</a:t>
            </a:r>
            <a:endParaRPr lang="es-ES" dirty="0"/>
          </a:p>
        </p:txBody>
      </p:sp>
      <p:sp>
        <p:nvSpPr>
          <p:cNvPr id="3" name="2 Marcador de contenido"/>
          <p:cNvSpPr>
            <a:spLocks noGrp="1"/>
          </p:cNvSpPr>
          <p:nvPr>
            <p:ph idx="1"/>
          </p:nvPr>
        </p:nvSpPr>
        <p:spPr/>
        <p:txBody>
          <a:bodyPr/>
          <a:lstStyle/>
          <a:p>
            <a:r>
              <a:rPr lang="es-ES" dirty="0" smtClean="0"/>
              <a:t>De dos jugadores</a:t>
            </a:r>
          </a:p>
          <a:p>
            <a:r>
              <a:rPr lang="es-ES" dirty="0" smtClean="0"/>
              <a:t>Juegan alternativamente</a:t>
            </a:r>
          </a:p>
          <a:p>
            <a:r>
              <a:rPr lang="es-ES" dirty="0" smtClean="0"/>
              <a:t>Con información completa, sin azar</a:t>
            </a:r>
          </a:p>
          <a:p>
            <a:r>
              <a:rPr lang="es-ES" dirty="0" smtClean="0"/>
              <a:t>Número finito de opciones</a:t>
            </a:r>
          </a:p>
          <a:p>
            <a:r>
              <a:rPr lang="es-ES" dirty="0" smtClean="0"/>
              <a:t>Competencia completa (suma nula)</a:t>
            </a:r>
          </a:p>
          <a:p>
            <a:pPr>
              <a:buNone/>
            </a:pPr>
            <a:r>
              <a:rPr lang="es-ES" dirty="0" smtClean="0"/>
              <a:t>Ejemplos: </a:t>
            </a:r>
            <a:r>
              <a:rPr lang="es-ES" dirty="0" err="1" smtClean="0"/>
              <a:t>Nim</a:t>
            </a:r>
            <a:r>
              <a:rPr lang="es-ES" dirty="0" smtClean="0"/>
              <a:t>, damas, ajedrez, </a:t>
            </a:r>
            <a:r>
              <a:rPr lang="es-ES" dirty="0" err="1" smtClean="0"/>
              <a:t>go</a:t>
            </a:r>
            <a:r>
              <a:rPr lang="es-ES" dirty="0" smtClean="0"/>
              <a:t>, tres en raya</a:t>
            </a:r>
          </a:p>
          <a:p>
            <a:pPr>
              <a:buNone/>
            </a:pPr>
            <a:r>
              <a:rPr lang="es-ES" dirty="0" smtClean="0"/>
              <a:t>Ejemplos que no cumplen: tenis, </a:t>
            </a:r>
            <a:r>
              <a:rPr lang="es-ES" dirty="0" err="1" smtClean="0"/>
              <a:t>poker</a:t>
            </a:r>
            <a:r>
              <a:rPr lang="es-ES" dirty="0" smtClean="0"/>
              <a:t>, bolsa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JUEGOS COMO BÚSQUEDA</a:t>
            </a:r>
            <a:endParaRPr lang="es-ES" dirty="0"/>
          </a:p>
        </p:txBody>
      </p:sp>
      <p:sp>
        <p:nvSpPr>
          <p:cNvPr id="3" name="2 Marcador de contenido"/>
          <p:cNvSpPr>
            <a:spLocks noGrp="1"/>
          </p:cNvSpPr>
          <p:nvPr>
            <p:ph idx="1"/>
          </p:nvPr>
        </p:nvSpPr>
        <p:spPr/>
        <p:txBody>
          <a:bodyPr>
            <a:normAutofit fontScale="92500"/>
          </a:bodyPr>
          <a:lstStyle/>
          <a:p>
            <a:r>
              <a:rPr lang="es-ES" dirty="0" smtClean="0"/>
              <a:t>Jugadores: 1º (Max), 2º (Min)</a:t>
            </a:r>
          </a:p>
          <a:p>
            <a:r>
              <a:rPr lang="es-ES" dirty="0" smtClean="0"/>
              <a:t>Estados: situaciones del juego</a:t>
            </a:r>
          </a:p>
          <a:p>
            <a:r>
              <a:rPr lang="es-ES" dirty="0" smtClean="0"/>
              <a:t>Inicial: comienzo</a:t>
            </a:r>
          </a:p>
          <a:p>
            <a:r>
              <a:rPr lang="es-ES" dirty="0" smtClean="0"/>
              <a:t>Final: Gana uno de los jugadores, o empatan</a:t>
            </a:r>
          </a:p>
          <a:p>
            <a:r>
              <a:rPr lang="es-ES" dirty="0" smtClean="0"/>
              <a:t>Jugadas o movimientos: cambios hechos por cada jugador en su turno</a:t>
            </a:r>
          </a:p>
          <a:p>
            <a:r>
              <a:rPr lang="es-ES" dirty="0" smtClean="0"/>
              <a:t>Premio: función numérica que establece la puntuación del jugador 1º en las jugadas finales</a:t>
            </a:r>
          </a:p>
          <a:p>
            <a:endParaRPr lang="es-ES" dirty="0" smtClean="0"/>
          </a:p>
          <a:p>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ÁRBOLES DEL JUEGO</a:t>
            </a:r>
            <a:endParaRPr lang="es-ES" dirty="0"/>
          </a:p>
        </p:txBody>
      </p:sp>
      <p:sp>
        <p:nvSpPr>
          <p:cNvPr id="3" name="2 Marcador de contenido"/>
          <p:cNvSpPr>
            <a:spLocks noGrp="1"/>
          </p:cNvSpPr>
          <p:nvPr>
            <p:ph idx="1"/>
          </p:nvPr>
        </p:nvSpPr>
        <p:spPr/>
        <p:txBody>
          <a:bodyPr/>
          <a:lstStyle/>
          <a:p>
            <a:r>
              <a:rPr lang="es-ES" dirty="0" smtClean="0"/>
              <a:t>Se representan en un árbol todas las opciones disponibles en su turno al jugador correspondiente. Nodo=turno, arcos=jugadas posibles en el turno</a:t>
            </a:r>
          </a:p>
          <a:p>
            <a:r>
              <a:rPr lang="es-ES" dirty="0" smtClean="0"/>
              <a:t>Cada turno de jugador corresponde a un nivel de profundidad del árbol, los niveles pares al 1º y los impares al 2º</a:t>
            </a:r>
          </a:p>
          <a:p>
            <a:pPr>
              <a:buNone/>
            </a:pPr>
            <a:r>
              <a:rPr lang="es-ES" dirty="0" smtClean="0"/>
              <a:t> </a:t>
            </a:r>
            <a:endParaRPr lang="es-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934</Words>
  <Application>Microsoft Office PowerPoint</Application>
  <PresentationFormat>Presentación en pantalla (4:3)</PresentationFormat>
  <Paragraphs>102</Paragraphs>
  <Slides>15</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Calibri</vt:lpstr>
      <vt:lpstr>Tema de Office</vt:lpstr>
      <vt:lpstr> Tema 4 </vt:lpstr>
      <vt:lpstr>BÚSQUEDA CON ADVERSARIOS</vt:lpstr>
      <vt:lpstr>INTRODUCCIÓN</vt:lpstr>
      <vt:lpstr>INTRODUCCIÓN</vt:lpstr>
      <vt:lpstr>Juego de Nim</vt:lpstr>
      <vt:lpstr>CARACTERÍSTICAS DE LOS JUEGOS </vt:lpstr>
      <vt:lpstr>Tipo de juegos aquí considerados</vt:lpstr>
      <vt:lpstr>JUEGOS COMO BÚSQUEDA</vt:lpstr>
      <vt:lpstr>ÁRBOLES DEL JUEGO</vt:lpstr>
      <vt:lpstr>ALGORITMO MINIMAX</vt:lpstr>
      <vt:lpstr>ALGORITMO MINIMAX</vt:lpstr>
      <vt:lpstr>ALGORITMO MINIMAX</vt:lpstr>
      <vt:lpstr>PODA  α-β </vt:lpstr>
      <vt:lpstr>JUEGOS NO BINARIOS</vt:lpstr>
      <vt:lpstr>JUEGOS BINARIOS CON AZAR</vt:lpstr>
    </vt:vector>
  </TitlesOfParts>
  <Company>Dell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6</dc:title>
  <dc:creator>Preferred Customer</dc:creator>
  <cp:lastModifiedBy>Windows User</cp:lastModifiedBy>
  <cp:revision>31</cp:revision>
  <dcterms:created xsi:type="dcterms:W3CDTF">2012-04-23T15:29:29Z</dcterms:created>
  <dcterms:modified xsi:type="dcterms:W3CDTF">2019-03-12T17:11:00Z</dcterms:modified>
</cp:coreProperties>
</file>