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2" d="100"/>
          <a:sy n="122" d="100"/>
        </p:scale>
        <p:origin x="-972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070D-0A0D-4BB7-95BA-27FE022A235B}" type="datetimeFigureOut">
              <a:rPr lang="es-ES" smtClean="0"/>
              <a:pPr/>
              <a:t>19/04/2016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2FC8-001D-456E-9CF1-04270FF9254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070D-0A0D-4BB7-95BA-27FE022A235B}" type="datetimeFigureOut">
              <a:rPr lang="es-ES" smtClean="0"/>
              <a:pPr/>
              <a:t>19/04/2016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2FC8-001D-456E-9CF1-04270FF9254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070D-0A0D-4BB7-95BA-27FE022A235B}" type="datetimeFigureOut">
              <a:rPr lang="es-ES" smtClean="0"/>
              <a:pPr/>
              <a:t>19/04/2016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2FC8-001D-456E-9CF1-04270FF9254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070D-0A0D-4BB7-95BA-27FE022A235B}" type="datetimeFigureOut">
              <a:rPr lang="es-ES" smtClean="0"/>
              <a:pPr/>
              <a:t>19/04/2016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2FC8-001D-456E-9CF1-04270FF9254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070D-0A0D-4BB7-95BA-27FE022A235B}" type="datetimeFigureOut">
              <a:rPr lang="es-ES" smtClean="0"/>
              <a:pPr/>
              <a:t>19/04/2016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2FC8-001D-456E-9CF1-04270FF9254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070D-0A0D-4BB7-95BA-27FE022A235B}" type="datetimeFigureOut">
              <a:rPr lang="es-ES" smtClean="0"/>
              <a:pPr/>
              <a:t>19/04/2016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2FC8-001D-456E-9CF1-04270FF9254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070D-0A0D-4BB7-95BA-27FE022A235B}" type="datetimeFigureOut">
              <a:rPr lang="es-ES" smtClean="0"/>
              <a:pPr/>
              <a:t>19/04/2016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2FC8-001D-456E-9CF1-04270FF9254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070D-0A0D-4BB7-95BA-27FE022A235B}" type="datetimeFigureOut">
              <a:rPr lang="es-ES" smtClean="0"/>
              <a:pPr/>
              <a:t>19/04/2016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2FC8-001D-456E-9CF1-04270FF9254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070D-0A0D-4BB7-95BA-27FE022A235B}" type="datetimeFigureOut">
              <a:rPr lang="es-ES" smtClean="0"/>
              <a:pPr/>
              <a:t>19/04/2016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2FC8-001D-456E-9CF1-04270FF9254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070D-0A0D-4BB7-95BA-27FE022A235B}" type="datetimeFigureOut">
              <a:rPr lang="es-ES" smtClean="0"/>
              <a:pPr/>
              <a:t>19/04/2016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2FC8-001D-456E-9CF1-04270FF9254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070D-0A0D-4BB7-95BA-27FE022A235B}" type="datetimeFigureOut">
              <a:rPr lang="es-ES" smtClean="0"/>
              <a:pPr/>
              <a:t>19/04/2016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2FC8-001D-456E-9CF1-04270FF9254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2070D-0A0D-4BB7-95BA-27FE022A235B}" type="datetimeFigureOut">
              <a:rPr lang="es-ES" smtClean="0"/>
              <a:pPr/>
              <a:t>19/04/2016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82FC8-001D-456E-9CF1-04270FF9254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TEMA 5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PROBLEMAS DE SATISFACCIÓN DE RESTRICCIONES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 en la asignación a variables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Heurística: </a:t>
            </a:r>
            <a:r>
              <a:rPr lang="es-ES" i="1" dirty="0" smtClean="0"/>
              <a:t>menos valores restantes</a:t>
            </a:r>
          </a:p>
          <a:p>
            <a:pPr>
              <a:buNone/>
            </a:pPr>
            <a:r>
              <a:rPr lang="es-ES" i="1" dirty="0"/>
              <a:t> </a:t>
            </a:r>
            <a:r>
              <a:rPr lang="es-ES" i="1" dirty="0" smtClean="0"/>
              <a:t>   </a:t>
            </a:r>
            <a:r>
              <a:rPr lang="es-ES" dirty="0" smtClean="0"/>
              <a:t>Conviene asignar antes a las variables para las que menos valores posibles queden </a:t>
            </a:r>
          </a:p>
          <a:p>
            <a:r>
              <a:rPr lang="es-ES" dirty="0" smtClean="0"/>
              <a:t>Heurística</a:t>
            </a:r>
            <a:r>
              <a:rPr lang="es-ES" i="1" dirty="0" smtClean="0"/>
              <a:t> mayor grado de restricciones</a:t>
            </a:r>
          </a:p>
          <a:p>
            <a:pPr>
              <a:buNone/>
            </a:pPr>
            <a:r>
              <a:rPr lang="es-ES" dirty="0"/>
              <a:t> </a:t>
            </a:r>
            <a:r>
              <a:rPr lang="es-ES" dirty="0" smtClean="0"/>
              <a:t>  Conviene asignar antes a las variables con menor grado de conexión en el grafo de restricciones.</a:t>
            </a:r>
          </a:p>
          <a:p>
            <a:pPr>
              <a:buNone/>
            </a:pPr>
            <a:endParaRPr lang="es-ES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Método de reparación heurística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_tradnl" sz="2000" dirty="0" smtClean="0"/>
          </a:p>
          <a:p>
            <a:pPr marL="0" indent="0">
              <a:buNone/>
            </a:pPr>
            <a:r>
              <a:rPr lang="es-ES_tradnl" sz="2000" dirty="0" smtClean="0"/>
              <a:t>En este método no se sigue una táctica de asignación incremental, sino una de asignación completa, que se va corrigiendo progresivamente:</a:t>
            </a:r>
          </a:p>
          <a:p>
            <a:pPr>
              <a:buFontTx/>
              <a:buChar char="-"/>
            </a:pPr>
            <a:endParaRPr lang="es-ES_tradnl" sz="2400" dirty="0" smtClean="0"/>
          </a:p>
          <a:p>
            <a:pPr>
              <a:buFontTx/>
              <a:buChar char="-"/>
            </a:pPr>
            <a:r>
              <a:rPr lang="es-ES_tradnl" sz="2400" dirty="0" smtClean="0"/>
              <a:t>Estados: asignaciones completas consistentes o no.</a:t>
            </a:r>
          </a:p>
          <a:p>
            <a:pPr marL="0" indent="0">
              <a:buNone/>
            </a:pPr>
            <a:endParaRPr lang="es-ES_tradnl" sz="2400" dirty="0" smtClean="0"/>
          </a:p>
          <a:p>
            <a:pPr>
              <a:buFontTx/>
              <a:buChar char="-"/>
            </a:pPr>
            <a:r>
              <a:rPr lang="es-ES_tradnl" sz="2400" dirty="0" smtClean="0"/>
              <a:t>Inicial: asignación completa arbitraria.</a:t>
            </a:r>
          </a:p>
          <a:p>
            <a:pPr>
              <a:buFontTx/>
              <a:buChar char="-"/>
            </a:pPr>
            <a:endParaRPr lang="es-ES_tradnl" sz="2400" dirty="0" smtClean="0"/>
          </a:p>
          <a:p>
            <a:pPr>
              <a:buFontTx/>
              <a:buChar char="-"/>
            </a:pPr>
            <a:r>
              <a:rPr lang="es-ES_tradnl" sz="2400" dirty="0" smtClean="0"/>
              <a:t>Transiciones: cambios de valor de alguna variable, con la heurística de disminuir el número de conflictos (restricciones no satisfechas)</a:t>
            </a:r>
          </a:p>
        </p:txBody>
      </p:sp>
    </p:spTree>
    <p:extLst>
      <p:ext uri="{BB962C8B-B14F-4D97-AF65-F5344CB8AC3E}">
        <p14:creationId xmlns:p14="http://schemas.microsoft.com/office/powerpoint/2010/main" val="2320264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</a:t>
            </a:r>
            <a:r>
              <a:rPr lang="es-ES_tradnl" dirty="0" smtClean="0"/>
              <a:t>eparación </a:t>
            </a:r>
            <a:r>
              <a:rPr lang="es-ES_tradnl" dirty="0"/>
              <a:t>heurística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_tradnl" sz="2000" dirty="0" smtClean="0"/>
              <a:t>El método consiste en </a:t>
            </a:r>
          </a:p>
          <a:p>
            <a:pPr>
              <a:buFontTx/>
              <a:buChar char="-"/>
            </a:pPr>
            <a:r>
              <a:rPr lang="es-ES_tradnl" sz="2000" dirty="0" smtClean="0"/>
              <a:t>empezar </a:t>
            </a:r>
            <a:r>
              <a:rPr lang="es-ES_tradnl" sz="2000" dirty="0"/>
              <a:t>con una asignación completa arbitraria, que constituiría el nodo    </a:t>
            </a:r>
            <a:r>
              <a:rPr lang="es-ES_tradnl" sz="2000" dirty="0" smtClean="0"/>
              <a:t>inicial</a:t>
            </a:r>
          </a:p>
          <a:p>
            <a:pPr>
              <a:buFontTx/>
              <a:buChar char="-"/>
            </a:pPr>
            <a:endParaRPr lang="es-ES_tradnl" sz="2000" dirty="0"/>
          </a:p>
          <a:p>
            <a:pPr>
              <a:buFontTx/>
              <a:buChar char="-"/>
            </a:pPr>
            <a:r>
              <a:rPr lang="es-ES_tradnl" sz="2000" dirty="0" smtClean="0"/>
              <a:t>examinar </a:t>
            </a:r>
            <a:r>
              <a:rPr lang="es-ES_tradnl" sz="2000" dirty="0"/>
              <a:t>si es solución ( todas las restricciones</a:t>
            </a:r>
            <a:r>
              <a:rPr lang="es-ES_tradnl" sz="2000" dirty="0" smtClean="0"/>
              <a:t>), en cuyo caso  </a:t>
            </a:r>
            <a:r>
              <a:rPr lang="es-ES_tradnl" sz="2000" dirty="0"/>
              <a:t>presentarla y </a:t>
            </a:r>
            <a:r>
              <a:rPr lang="es-ES_tradnl" sz="2000" dirty="0" smtClean="0"/>
              <a:t>terminar</a:t>
            </a:r>
            <a:endParaRPr lang="es-ES_tradnl" sz="2000" dirty="0"/>
          </a:p>
          <a:p>
            <a:pPr marL="0" indent="0">
              <a:buNone/>
            </a:pPr>
            <a:endParaRPr lang="es-ES_tradnl" sz="2000" dirty="0" smtClean="0"/>
          </a:p>
          <a:p>
            <a:pPr>
              <a:buFontTx/>
              <a:buChar char="-"/>
            </a:pPr>
            <a:r>
              <a:rPr lang="es-ES_tradnl" sz="2000" dirty="0" smtClean="0"/>
              <a:t>si no lo es, elegir una  variable entre las que más restricciones incumplan , y generar los sucesores cambiando el valor de dicha variable por  otro</a:t>
            </a:r>
          </a:p>
          <a:p>
            <a:pPr>
              <a:buFontTx/>
              <a:buChar char="-"/>
            </a:pPr>
            <a:endParaRPr lang="es-ES_tradnl" sz="2000" dirty="0" smtClean="0"/>
          </a:p>
          <a:p>
            <a:pPr>
              <a:buFontTx/>
              <a:buChar char="-"/>
            </a:pPr>
            <a:r>
              <a:rPr lang="es-ES_tradnl" sz="2000" dirty="0" smtClean="0"/>
              <a:t>elegir el sucesor que más  disminuya el número de incumplimientos</a:t>
            </a:r>
          </a:p>
          <a:p>
            <a:pPr>
              <a:buFontTx/>
              <a:buChar char="-"/>
            </a:pPr>
            <a:endParaRPr lang="es-ES_tradnl" sz="2000" dirty="0" smtClean="0"/>
          </a:p>
          <a:p>
            <a:pPr>
              <a:buFontTx/>
              <a:buChar char="-"/>
            </a:pPr>
            <a:r>
              <a:rPr lang="es-ES_tradnl" sz="2000" dirty="0" smtClean="0"/>
              <a:t>repetir el proceso hasta que no haya conflictos (estado solución) o se llegue a un límite preestablecido del número de iteraciones, en cuyo caso se presentaría “fallo” 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236157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</a:t>
            </a:r>
            <a:r>
              <a:rPr lang="es-ES_tradnl" dirty="0" smtClean="0"/>
              <a:t>ncrementales frente a reparación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 smtClean="0"/>
              <a:t>Los métodos incrementales son  completos</a:t>
            </a:r>
          </a:p>
          <a:p>
            <a:r>
              <a:rPr lang="es-ES_tradnl" dirty="0" smtClean="0"/>
              <a:t>Reparación heurística no es completo, de hecho ni siquiera podría detectar la ausencia de soluciones</a:t>
            </a:r>
          </a:p>
          <a:p>
            <a:r>
              <a:rPr lang="es-ES_tradnl" dirty="0" smtClean="0"/>
              <a:t>Reparación heurística es mucho menos costoso computacionalmente, permitiendo resolver problemas de mayor tamaño</a:t>
            </a:r>
          </a:p>
          <a:p>
            <a:r>
              <a:rPr lang="es-ES_tradnl" dirty="0" smtClean="0"/>
              <a:t>Reparación heurística permite cambiar las restricciones dinámicamente, en el curso de la ejecución, lo que es muy importante en problemas de planificación en tiempo y espacio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961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Guión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s-ES" dirty="0" smtClean="0"/>
              <a:t>1.-Elementos de los P.S.R. : Variables, valores, dominios, restricciones. Grafo de restricciones. Asignaciones parciales y completas.</a:t>
            </a:r>
          </a:p>
          <a:p>
            <a:pPr>
              <a:buNone/>
            </a:pPr>
            <a:r>
              <a:rPr lang="es-ES" dirty="0" smtClean="0"/>
              <a:t>2.-Tipos de P.S.R.</a:t>
            </a:r>
          </a:p>
          <a:p>
            <a:pPr>
              <a:buNone/>
            </a:pPr>
            <a:r>
              <a:rPr lang="es-ES" dirty="0" smtClean="0"/>
              <a:t>3.-Los P.S.R. como problemas de búsqueda en espacios de estados. </a:t>
            </a:r>
          </a:p>
          <a:p>
            <a:pPr>
              <a:buNone/>
            </a:pPr>
            <a:r>
              <a:rPr lang="es-ES" dirty="0" smtClean="0"/>
              <a:t>4.-Solución incremental, búsqueda en profundidad con vuelta atrás.</a:t>
            </a:r>
          </a:p>
          <a:p>
            <a:pPr>
              <a:buNone/>
            </a:pPr>
            <a:r>
              <a:rPr lang="es-ES" dirty="0" smtClean="0"/>
              <a:t>5.-Heurísticas naturales en el método de vuelta atrás : orden de variables, de valores, propagación de información a través de las restricciones, vuelta atrás inteligente. Consistencia de arcos.</a:t>
            </a:r>
          </a:p>
          <a:p>
            <a:pPr>
              <a:buNone/>
            </a:pPr>
            <a:r>
              <a:rPr lang="es-ES" dirty="0"/>
              <a:t>6</a:t>
            </a:r>
            <a:r>
              <a:rPr lang="es-ES" dirty="0" smtClean="0"/>
              <a:t>.-Aprovechamiento de la estructura de los problemas.</a:t>
            </a:r>
          </a:p>
          <a:p>
            <a:pPr>
              <a:buNone/>
            </a:pPr>
            <a:r>
              <a:rPr lang="es-ES" dirty="0" smtClean="0"/>
              <a:t>7.- Búsqueda local: reparación heurística.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Bibliografía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Poole-Mackworth</a:t>
            </a:r>
            <a:r>
              <a:rPr lang="es-ES" dirty="0" smtClean="0"/>
              <a:t>, cap.4, </a:t>
            </a:r>
            <a:r>
              <a:rPr lang="es-ES" dirty="0" err="1" smtClean="0"/>
              <a:t>secs</a:t>
            </a:r>
            <a:r>
              <a:rPr lang="es-ES" dirty="0" smtClean="0"/>
              <a:t>. 4.1-4.8</a:t>
            </a:r>
          </a:p>
          <a:p>
            <a:r>
              <a:rPr lang="es-ES" dirty="0" err="1" smtClean="0"/>
              <a:t>Nilsson</a:t>
            </a:r>
            <a:r>
              <a:rPr lang="es-ES" dirty="0"/>
              <a:t>,</a:t>
            </a:r>
            <a:r>
              <a:rPr lang="es-ES" dirty="0" smtClean="0"/>
              <a:t> cap.11</a:t>
            </a:r>
          </a:p>
          <a:p>
            <a:r>
              <a:rPr lang="es-ES" dirty="0" smtClean="0"/>
              <a:t>Russell-</a:t>
            </a:r>
            <a:r>
              <a:rPr lang="es-ES" dirty="0" err="1" smtClean="0"/>
              <a:t>Norvig</a:t>
            </a:r>
            <a:r>
              <a:rPr lang="es-ES" dirty="0" smtClean="0"/>
              <a:t>, cap.5</a:t>
            </a:r>
          </a:p>
          <a:p>
            <a:r>
              <a:rPr lang="es-ES" dirty="0" smtClean="0"/>
              <a:t>Palma </a:t>
            </a:r>
            <a:r>
              <a:rPr lang="es-ES" dirty="0" err="1" smtClean="0"/>
              <a:t>Mendez</a:t>
            </a:r>
            <a:r>
              <a:rPr lang="es-ES" dirty="0" smtClean="0"/>
              <a:t>-Marín Morales, I.A., Mac-</a:t>
            </a:r>
            <a:r>
              <a:rPr lang="es-ES" dirty="0" err="1" smtClean="0"/>
              <a:t>Graw</a:t>
            </a:r>
            <a:r>
              <a:rPr lang="es-ES" dirty="0" smtClean="0"/>
              <a:t> Hill 2008, cap.10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1.-Elementos de los P.S.R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ES" dirty="0" smtClean="0"/>
              <a:t>Un PSR viene dado por :</a:t>
            </a:r>
          </a:p>
          <a:p>
            <a:r>
              <a:rPr lang="es-ES" dirty="0" smtClean="0"/>
              <a:t>Variables {X</a:t>
            </a:r>
            <a:r>
              <a:rPr lang="es-ES" baseline="-25000" dirty="0" smtClean="0"/>
              <a:t>1</a:t>
            </a:r>
            <a:r>
              <a:rPr lang="es-ES" dirty="0" smtClean="0"/>
              <a:t> ,X</a:t>
            </a:r>
            <a:r>
              <a:rPr lang="es-ES" baseline="-25000" dirty="0" smtClean="0"/>
              <a:t>2</a:t>
            </a:r>
            <a:r>
              <a:rPr lang="es-ES" dirty="0" smtClean="0"/>
              <a:t>  ,X</a:t>
            </a:r>
            <a:r>
              <a:rPr lang="es-ES" baseline="-25000" dirty="0" smtClean="0"/>
              <a:t>3 </a:t>
            </a:r>
            <a:r>
              <a:rPr lang="es-ES" dirty="0" smtClean="0"/>
              <a:t> ……,</a:t>
            </a:r>
            <a:r>
              <a:rPr lang="es-ES" dirty="0" err="1" smtClean="0"/>
              <a:t>X</a:t>
            </a:r>
            <a:r>
              <a:rPr lang="es-ES" baseline="-25000" dirty="0" err="1" smtClean="0"/>
              <a:t>n</a:t>
            </a:r>
            <a:r>
              <a:rPr lang="es-ES" baseline="-25000" dirty="0" smtClean="0"/>
              <a:t>  </a:t>
            </a:r>
            <a:r>
              <a:rPr lang="es-ES" dirty="0" smtClean="0"/>
              <a:t>}</a:t>
            </a:r>
          </a:p>
          <a:p>
            <a:r>
              <a:rPr lang="es-ES" dirty="0" smtClean="0"/>
              <a:t> Un dominio D</a:t>
            </a:r>
            <a:r>
              <a:rPr lang="es-ES" baseline="-25000" dirty="0" smtClean="0"/>
              <a:t>i </a:t>
            </a:r>
            <a:r>
              <a:rPr lang="es-ES" dirty="0" smtClean="0"/>
              <a:t> asociado a cada variable, conteniendo sus valores posibles.</a:t>
            </a:r>
          </a:p>
          <a:p>
            <a:r>
              <a:rPr lang="es-ES" dirty="0" smtClean="0"/>
              <a:t>Restricciones, {C</a:t>
            </a:r>
            <a:r>
              <a:rPr lang="es-ES" baseline="-25000" dirty="0" smtClean="0"/>
              <a:t>1</a:t>
            </a:r>
            <a:r>
              <a:rPr lang="es-ES" dirty="0" smtClean="0"/>
              <a:t> ,</a:t>
            </a:r>
            <a:r>
              <a:rPr lang="es-ES" baseline="-25000" dirty="0" smtClean="0"/>
              <a:t> </a:t>
            </a:r>
            <a:r>
              <a:rPr lang="es-ES" dirty="0" smtClean="0"/>
              <a:t>C</a:t>
            </a:r>
            <a:r>
              <a:rPr lang="es-ES" baseline="-25000" dirty="0" smtClean="0"/>
              <a:t>2 </a:t>
            </a:r>
            <a:r>
              <a:rPr lang="es-ES" dirty="0" smtClean="0"/>
              <a:t> ,…</a:t>
            </a:r>
            <a:r>
              <a:rPr lang="es-ES" baseline="-25000" dirty="0" smtClean="0"/>
              <a:t> </a:t>
            </a:r>
            <a:r>
              <a:rPr lang="es-ES" dirty="0" smtClean="0"/>
              <a:t> </a:t>
            </a:r>
            <a:r>
              <a:rPr lang="es-ES" dirty="0" err="1" smtClean="0"/>
              <a:t>C</a:t>
            </a:r>
            <a:r>
              <a:rPr lang="es-ES" baseline="-25000" dirty="0" err="1" smtClean="0"/>
              <a:t>k</a:t>
            </a:r>
            <a:r>
              <a:rPr lang="es-ES" baseline="-25000" dirty="0" smtClean="0"/>
              <a:t>  </a:t>
            </a:r>
            <a:r>
              <a:rPr lang="es-ES" dirty="0" smtClean="0"/>
              <a:t>} conjunto de relaciones entre algunas variables que expresa condiciones que deben cumplir las variables. Las restricciones pueden representarse en un </a:t>
            </a:r>
            <a:r>
              <a:rPr lang="es-ES" i="1" dirty="0" smtClean="0"/>
              <a:t>grafo de restricciones</a:t>
            </a:r>
            <a:r>
              <a:rPr lang="es-ES" dirty="0" smtClean="0"/>
              <a:t> (nodos=variables, aristas=restricciones)</a:t>
            </a:r>
            <a:endParaRPr lang="es-ES" i="1" dirty="0"/>
          </a:p>
          <a:p>
            <a:endParaRPr lang="es-ES" dirty="0"/>
          </a:p>
          <a:p>
            <a:endParaRPr lang="es-ES" dirty="0"/>
          </a:p>
          <a:p>
            <a:pPr>
              <a:buNone/>
            </a:pPr>
            <a:endParaRPr lang="es-ES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Soluciones (asignaciones)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i="1" dirty="0" smtClean="0"/>
              <a:t>Asignación</a:t>
            </a:r>
            <a:r>
              <a:rPr lang="es-ES" dirty="0" smtClean="0"/>
              <a:t>: atribución de valor a una variable,  dentro de su correspondiente dominio de modo que se verifiquen las restricciones </a:t>
            </a:r>
          </a:p>
          <a:p>
            <a:r>
              <a:rPr lang="es-ES" dirty="0" smtClean="0"/>
              <a:t>Encontrar una </a:t>
            </a:r>
            <a:r>
              <a:rPr lang="es-ES" i="1" dirty="0" smtClean="0"/>
              <a:t>solución</a:t>
            </a:r>
            <a:r>
              <a:rPr lang="es-ES" dirty="0" smtClean="0"/>
              <a:t> para un PSR consiste en determinar una </a:t>
            </a:r>
            <a:r>
              <a:rPr lang="es-ES" i="1" dirty="0" smtClean="0"/>
              <a:t>asignación completa</a:t>
            </a:r>
            <a:r>
              <a:rPr lang="es-ES" dirty="0" smtClean="0"/>
              <a:t>, a todas las variables, cumpliendo todas las restricciones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2.-Tipos de P.S.R.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Por el </a:t>
            </a:r>
            <a:r>
              <a:rPr lang="es-ES" i="1" dirty="0" smtClean="0"/>
              <a:t>tipo de dominio</a:t>
            </a:r>
            <a:r>
              <a:rPr lang="es-ES" dirty="0" smtClean="0"/>
              <a:t>: </a:t>
            </a:r>
          </a:p>
          <a:p>
            <a:pPr>
              <a:buNone/>
            </a:pPr>
            <a:r>
              <a:rPr lang="es-ES" dirty="0" smtClean="0"/>
              <a:t>        - </a:t>
            </a:r>
            <a:r>
              <a:rPr lang="es-ES" i="1" dirty="0" smtClean="0"/>
              <a:t>discretos </a:t>
            </a:r>
            <a:r>
              <a:rPr lang="es-ES" dirty="0" smtClean="0"/>
              <a:t>(finitos o infinitos) </a:t>
            </a:r>
          </a:p>
          <a:p>
            <a:pPr>
              <a:buNone/>
            </a:pPr>
            <a:r>
              <a:rPr lang="es-ES" dirty="0"/>
              <a:t> </a:t>
            </a:r>
            <a:r>
              <a:rPr lang="es-ES" dirty="0" smtClean="0"/>
              <a:t>       - </a:t>
            </a:r>
            <a:r>
              <a:rPr lang="es-ES" i="1" dirty="0" smtClean="0"/>
              <a:t>continuos</a:t>
            </a:r>
          </a:p>
          <a:p>
            <a:r>
              <a:rPr lang="es-ES" dirty="0" smtClean="0"/>
              <a:t>Por </a:t>
            </a:r>
            <a:r>
              <a:rPr lang="es-ES" i="1" dirty="0" smtClean="0"/>
              <a:t>número de variables </a:t>
            </a:r>
            <a:r>
              <a:rPr lang="es-ES" dirty="0" smtClean="0"/>
              <a:t>en las restricciones:</a:t>
            </a:r>
          </a:p>
          <a:p>
            <a:pPr>
              <a:buNone/>
            </a:pPr>
            <a:r>
              <a:rPr lang="es-ES" dirty="0" smtClean="0"/>
              <a:t>        -   </a:t>
            </a:r>
            <a:r>
              <a:rPr lang="es-ES" i="1" dirty="0" smtClean="0"/>
              <a:t>binarias</a:t>
            </a:r>
          </a:p>
          <a:p>
            <a:pPr>
              <a:buNone/>
            </a:pPr>
            <a:r>
              <a:rPr lang="es-ES" i="1" dirty="0" smtClean="0"/>
              <a:t>        -   n-arias</a:t>
            </a:r>
          </a:p>
          <a:p>
            <a:pPr>
              <a:buNone/>
            </a:pPr>
            <a:r>
              <a:rPr lang="es-ES" dirty="0" smtClean="0"/>
              <a:t>.   Por el </a:t>
            </a:r>
            <a:r>
              <a:rPr lang="es-ES" i="1" dirty="0" smtClean="0"/>
              <a:t>tipo de restricción</a:t>
            </a:r>
            <a:r>
              <a:rPr lang="es-ES" dirty="0" smtClean="0"/>
              <a:t>:</a:t>
            </a:r>
          </a:p>
          <a:p>
            <a:pPr>
              <a:buNone/>
            </a:pPr>
            <a:r>
              <a:rPr lang="es-ES" i="1" dirty="0"/>
              <a:t> </a:t>
            </a:r>
            <a:r>
              <a:rPr lang="es-ES" i="1" dirty="0" smtClean="0"/>
              <a:t>       -   de obligado cumplimiento</a:t>
            </a:r>
          </a:p>
          <a:p>
            <a:pPr>
              <a:buNone/>
            </a:pPr>
            <a:r>
              <a:rPr lang="es-ES" i="1" dirty="0"/>
              <a:t> </a:t>
            </a:r>
            <a:r>
              <a:rPr lang="es-ES" i="1" dirty="0" smtClean="0"/>
              <a:t>       -   de preferencia</a:t>
            </a:r>
          </a:p>
          <a:p>
            <a:pPr>
              <a:buNone/>
            </a:pPr>
            <a:r>
              <a:rPr lang="es-ES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Coloreado de mapas</a:t>
            </a:r>
          </a:p>
          <a:p>
            <a:r>
              <a:rPr lang="es-ES" dirty="0" smtClean="0"/>
              <a:t>N- reinas</a:t>
            </a:r>
          </a:p>
          <a:p>
            <a:r>
              <a:rPr lang="es-ES" dirty="0" smtClean="0"/>
              <a:t>SAT</a:t>
            </a:r>
          </a:p>
          <a:p>
            <a:r>
              <a:rPr lang="es-ES" dirty="0" smtClean="0"/>
              <a:t>Asignación de tareas a operarios</a:t>
            </a:r>
          </a:p>
          <a:p>
            <a:r>
              <a:rPr lang="es-ES" dirty="0" smtClean="0"/>
              <a:t>Problemas </a:t>
            </a:r>
            <a:r>
              <a:rPr lang="es-ES" dirty="0" err="1" smtClean="0"/>
              <a:t>criptoaritméticos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4   Los P.S.R. como problemas de búsqueda en espacios de estados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s-ES" sz="2400" dirty="0" smtClean="0"/>
              <a:t>Un PSR queda convertido de modo natural en un problema de búsqueda en espacio de estados, resoluble de </a:t>
            </a:r>
            <a:r>
              <a:rPr lang="es-ES" sz="2400" b="1" i="1" dirty="0" smtClean="0"/>
              <a:t>forma incremental </a:t>
            </a:r>
            <a:r>
              <a:rPr lang="es-ES" sz="2400" dirty="0" smtClean="0"/>
              <a:t>si se toma:</a:t>
            </a:r>
          </a:p>
          <a:p>
            <a:pPr>
              <a:buNone/>
            </a:pPr>
            <a:r>
              <a:rPr lang="es-ES" sz="2400" dirty="0"/>
              <a:t> </a:t>
            </a:r>
            <a:r>
              <a:rPr lang="es-ES" sz="2400" dirty="0" smtClean="0"/>
              <a:t> - Como estados: las asignaciones parciales.  Inicial=</a:t>
            </a:r>
            <a:r>
              <a:rPr lang="es-ES" sz="2400" i="1" dirty="0" smtClean="0"/>
              <a:t>asignación nula</a:t>
            </a:r>
            <a:r>
              <a:rPr lang="es-ES" sz="2400" dirty="0" smtClean="0"/>
              <a:t>, meta=</a:t>
            </a:r>
            <a:r>
              <a:rPr lang="es-ES" sz="2400" i="1" dirty="0" smtClean="0"/>
              <a:t>asignación completa</a:t>
            </a:r>
          </a:p>
          <a:p>
            <a:pPr>
              <a:buNone/>
            </a:pPr>
            <a:r>
              <a:rPr lang="es-ES" sz="2400" dirty="0" smtClean="0"/>
              <a:t>  - Como transiciones entre estados : la asignación a una variable aún no asignada, hecha respetando todas las restricciones</a:t>
            </a:r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r>
              <a:rPr lang="es-ES" sz="2400" dirty="0" smtClean="0"/>
              <a:t>Peculiaridades (ventajosas):</a:t>
            </a:r>
          </a:p>
          <a:p>
            <a:pPr>
              <a:buNone/>
            </a:pPr>
            <a:r>
              <a:rPr lang="es-ES" sz="2400" dirty="0"/>
              <a:t> </a:t>
            </a:r>
            <a:r>
              <a:rPr lang="es-ES" sz="2400" dirty="0" smtClean="0"/>
              <a:t> - La formulación es automática, idéntica para todos los PSR.</a:t>
            </a:r>
          </a:p>
          <a:p>
            <a:pPr>
              <a:buNone/>
            </a:pPr>
            <a:r>
              <a:rPr lang="es-ES" sz="2400" dirty="0" smtClean="0"/>
              <a:t>  - No importa el orden de las variables en la asignación.</a:t>
            </a:r>
          </a:p>
          <a:p>
            <a:pPr>
              <a:buNone/>
            </a:pPr>
            <a:r>
              <a:rPr lang="es-ES" sz="2400" dirty="0"/>
              <a:t> </a:t>
            </a:r>
            <a:r>
              <a:rPr lang="es-ES" sz="2400" dirty="0" smtClean="0"/>
              <a:t> - No importa el camino seguido</a:t>
            </a:r>
          </a:p>
          <a:p>
            <a:pPr>
              <a:buNone/>
            </a:pPr>
            <a:r>
              <a:rPr lang="es-ES" sz="2400" dirty="0"/>
              <a:t> </a:t>
            </a:r>
            <a:r>
              <a:rPr lang="es-ES" sz="2400" dirty="0" smtClean="0"/>
              <a:t> - No pueden aparecer estados repetidos en la búsqueda</a:t>
            </a:r>
          </a:p>
          <a:p>
            <a:pPr>
              <a:buNone/>
            </a:pPr>
            <a:r>
              <a:rPr lang="es-ES" sz="2400" dirty="0"/>
              <a:t> </a:t>
            </a:r>
            <a:r>
              <a:rPr lang="es-ES" sz="2400" dirty="0" smtClean="0"/>
              <a:t>-  La profundidad es limitada: igual al número de variables</a:t>
            </a:r>
          </a:p>
          <a:p>
            <a:pPr>
              <a:buNone/>
            </a:pPr>
            <a:endParaRPr lang="es-ES" sz="2400" dirty="0"/>
          </a:p>
          <a:p>
            <a:pPr>
              <a:buNone/>
            </a:pPr>
            <a:r>
              <a:rPr lang="es-ES" sz="2400" dirty="0" smtClean="0"/>
              <a:t> Solución incremental: Es natural resolverlo por búsqueda en profundidad con vuelta atrás cuando no se pueda seguir (cuando haya “fallo”), sin que sea necesario usar lista de cerrados (</a:t>
            </a:r>
            <a:r>
              <a:rPr lang="es-ES" sz="2400" i="1" dirty="0" smtClean="0"/>
              <a:t>algoritmo de </a:t>
            </a:r>
            <a:r>
              <a:rPr lang="es-ES" sz="2400" i="1" dirty="0" err="1" smtClean="0"/>
              <a:t>backtracking</a:t>
            </a:r>
            <a:r>
              <a:rPr lang="es-ES" sz="2400" dirty="0" smtClean="0"/>
              <a:t>)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/>
              <a:t> </a:t>
            </a:r>
            <a:r>
              <a:rPr lang="es-ES" dirty="0" smtClean="0"/>
              <a:t> 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5  Heurísticas naturales en el método de vuelta atrás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ES" dirty="0" smtClean="0"/>
              <a:t>    </a:t>
            </a:r>
            <a:r>
              <a:rPr lang="es-ES" sz="2600" dirty="0" smtClean="0"/>
              <a:t>En la resolución incremental de PSR, que parece de entrada una búsqueda desinformada, se pueden considerar </a:t>
            </a:r>
            <a:r>
              <a:rPr lang="es-ES" sz="2600" i="1" dirty="0" smtClean="0"/>
              <a:t>heurísticas naturales </a:t>
            </a:r>
            <a:r>
              <a:rPr lang="es-ES" sz="2600" dirty="0" smtClean="0"/>
              <a:t>(genéricas), basadas sólo en la estructura del problema que mejoran su eficiencia:</a:t>
            </a:r>
          </a:p>
          <a:p>
            <a:r>
              <a:rPr lang="es-ES" i="1" dirty="0" smtClean="0"/>
              <a:t>Orden de asignación a las vari</a:t>
            </a:r>
            <a:r>
              <a:rPr lang="es-ES" dirty="0" smtClean="0"/>
              <a:t>ables.</a:t>
            </a:r>
          </a:p>
          <a:p>
            <a:r>
              <a:rPr lang="es-ES" i="1" dirty="0" smtClean="0"/>
              <a:t>Orden de los valores </a:t>
            </a:r>
            <a:r>
              <a:rPr lang="es-ES" dirty="0" smtClean="0"/>
              <a:t>a asignar en cada dominio.</a:t>
            </a:r>
          </a:p>
          <a:p>
            <a:r>
              <a:rPr lang="es-ES" i="1" dirty="0" smtClean="0"/>
              <a:t>Propagación de información </a:t>
            </a:r>
            <a:r>
              <a:rPr lang="es-ES" dirty="0" smtClean="0"/>
              <a:t>mediante las restricciones.</a:t>
            </a:r>
          </a:p>
          <a:p>
            <a:r>
              <a:rPr lang="es-ES" i="1" dirty="0" smtClean="0"/>
              <a:t>Orden</a:t>
            </a:r>
            <a:r>
              <a:rPr lang="es-ES" dirty="0" smtClean="0"/>
              <a:t> adecuado </a:t>
            </a:r>
            <a:r>
              <a:rPr lang="es-ES" i="1" dirty="0" smtClean="0"/>
              <a:t>en la vuelta atrás, </a:t>
            </a:r>
            <a:r>
              <a:rPr lang="es-ES" dirty="0" smtClean="0"/>
              <a:t>cuando haya que hacerla. </a:t>
            </a:r>
          </a:p>
          <a:p>
            <a:r>
              <a:rPr lang="es-ES" dirty="0" smtClean="0"/>
              <a:t>Aprovechamiento de la estructura del problema.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872</Words>
  <Application>Microsoft Office PowerPoint</Application>
  <PresentationFormat>Presentación en pantalla (4:3)</PresentationFormat>
  <Paragraphs>95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TEMA 5</vt:lpstr>
      <vt:lpstr>Guión</vt:lpstr>
      <vt:lpstr>Bibliografía</vt:lpstr>
      <vt:lpstr>1.-Elementos de los P.S.R</vt:lpstr>
      <vt:lpstr>Soluciones (asignaciones)</vt:lpstr>
      <vt:lpstr>2.-Tipos de P.S.R. </vt:lpstr>
      <vt:lpstr>Ejemplos</vt:lpstr>
      <vt:lpstr>4   Los P.S.R. como problemas de búsqueda en espacios de estados</vt:lpstr>
      <vt:lpstr>5  Heurísticas naturales en el método de vuelta atrás</vt:lpstr>
      <vt:lpstr>Orden en la asignación a variables</vt:lpstr>
      <vt:lpstr>Método de reparación heurística</vt:lpstr>
      <vt:lpstr>Reparación heurística</vt:lpstr>
      <vt:lpstr>Incrementales frente a reparación </vt:lpstr>
    </vt:vector>
  </TitlesOfParts>
  <Company>Dell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5</dc:title>
  <dc:creator>Preferred Customer</dc:creator>
  <cp:lastModifiedBy>León</cp:lastModifiedBy>
  <cp:revision>30</cp:revision>
  <dcterms:created xsi:type="dcterms:W3CDTF">2013-04-16T14:25:36Z</dcterms:created>
  <dcterms:modified xsi:type="dcterms:W3CDTF">2016-04-19T12:33:35Z</dcterms:modified>
</cp:coreProperties>
</file>