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05" d="100"/>
          <a:sy n="105" d="100"/>
        </p:scale>
        <p:origin x="-3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85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911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539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4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27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73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72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744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77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70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4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76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2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52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44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401B-0C71-2148-9A39-F03CFC6B5E5D}" type="datetimeFigureOut">
              <a:rPr lang="da-DK" smtClean="0"/>
              <a:t>08/10/2019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C6D6-82D5-FB4C-AB68-6B44166C8C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36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698FD-A1AF-DE49-86A7-4733D8FB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Javascript</a:t>
            </a:r>
            <a:r>
              <a:rPr lang="da-DK" dirty="0"/>
              <a:t> design patterns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A1C10E-30E1-4042-A4FD-5C2EFDBE3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Introduktion til design mønstre</a:t>
            </a:r>
          </a:p>
        </p:txBody>
      </p:sp>
    </p:spTree>
    <p:extLst>
      <p:ext uri="{BB962C8B-B14F-4D97-AF65-F5344CB8AC3E}">
        <p14:creationId xmlns:p14="http://schemas.microsoft.com/office/powerpoint/2010/main" val="76606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AB66-E6DA-934B-A2F8-3D198668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E48370-521A-7D44-9BA6-A0D147D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8017"/>
          </a:xfrm>
        </p:spPr>
        <p:txBody>
          <a:bodyPr>
            <a:normAutofit/>
          </a:bodyPr>
          <a:lstStyle/>
          <a:p>
            <a:r>
              <a:rPr lang="da-DK" dirty="0"/>
              <a:t>Bruger en funktion (IIFE*) til at oprette et </a:t>
            </a:r>
            <a:r>
              <a:rPr lang="da-DK" dirty="0" err="1"/>
              <a:t>scope</a:t>
            </a:r>
            <a:r>
              <a:rPr lang="da-DK" dirty="0"/>
              <a:t>, som begrænser adgangen til en del af modulet – og dermed gør det ‘private’ </a:t>
            </a:r>
            <a:br>
              <a:rPr lang="da-DK" dirty="0"/>
            </a:br>
            <a:r>
              <a:rPr lang="da-DK" sz="1600" dirty="0"/>
              <a:t>* </a:t>
            </a:r>
            <a:r>
              <a:rPr lang="da-DK" sz="1600" dirty="0" err="1"/>
              <a:t>iIFE</a:t>
            </a:r>
            <a:r>
              <a:rPr lang="da-DK" sz="1600" dirty="0"/>
              <a:t> – </a:t>
            </a:r>
            <a:r>
              <a:rPr lang="da-DK" sz="1600" dirty="0" err="1"/>
              <a:t>Immediately</a:t>
            </a:r>
            <a:r>
              <a:rPr lang="da-DK" sz="1600" dirty="0"/>
              <a:t> </a:t>
            </a:r>
            <a:r>
              <a:rPr lang="da-DK" sz="1600" dirty="0" err="1"/>
              <a:t>Invoked</a:t>
            </a:r>
            <a:r>
              <a:rPr lang="da-DK" sz="1600" dirty="0"/>
              <a:t> </a:t>
            </a:r>
            <a:r>
              <a:rPr lang="da-DK" sz="1600" dirty="0" err="1"/>
              <a:t>Function</a:t>
            </a:r>
            <a:r>
              <a:rPr lang="da-DK" sz="1600" dirty="0"/>
              <a:t> Expression</a:t>
            </a:r>
          </a:p>
          <a:p>
            <a:r>
              <a:rPr lang="da-DK" dirty="0"/>
              <a:t>Returnerer en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literal</a:t>
            </a:r>
            <a:r>
              <a:rPr lang="da-DK" dirty="0"/>
              <a:t> med den funktionalitet som skal være adgang til – og dermed gør det ‘public’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E7E34CB1-91C1-BA44-A360-AC203B1F9C5B}"/>
              </a:ext>
            </a:extLst>
          </p:cNvPr>
          <p:cNvSpPr txBox="1">
            <a:spLocks/>
          </p:cNvSpPr>
          <p:nvPr/>
        </p:nvSpPr>
        <p:spPr>
          <a:xfrm>
            <a:off x="1141412" y="4693920"/>
            <a:ext cx="9905999" cy="169468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da-DK" sz="1100" dirty="0">
                <a:latin typeface="PT Mono" panose="02060509020205020204" pitchFamily="49" charset="77"/>
              </a:rPr>
              <a:t>var </a:t>
            </a:r>
            <a:r>
              <a:rPr lang="da-DK" sz="1100" dirty="0" err="1">
                <a:latin typeface="PT Mono" panose="02060509020205020204" pitchFamily="49" charset="77"/>
              </a:rPr>
              <a:t>myModule</a:t>
            </a:r>
            <a:r>
              <a:rPr lang="da-DK" sz="1100" dirty="0">
                <a:latin typeface="PT Mono" panose="02060509020205020204" pitchFamily="49" charset="77"/>
              </a:rPr>
              <a:t> = (</a:t>
            </a:r>
            <a:r>
              <a:rPr lang="da-DK" sz="1100" dirty="0" err="1">
                <a:latin typeface="PT Mono" panose="02060509020205020204" pitchFamily="49" charset="77"/>
              </a:rPr>
              <a:t>function</a:t>
            </a:r>
            <a:r>
              <a:rPr lang="da-DK" sz="1100" dirty="0">
                <a:latin typeface="PT Mono" panose="02060509020205020204" pitchFamily="49" charset="77"/>
              </a:rPr>
              <a:t> () {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100" dirty="0">
                <a:solidFill>
                  <a:schemeClr val="tx1">
                    <a:lumMod val="50000"/>
                  </a:schemeClr>
                </a:solidFill>
                <a:latin typeface="PT Mono" panose="02060509020205020204" pitchFamily="49" charset="77"/>
              </a:rPr>
              <a:t>// private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100" dirty="0" err="1">
                <a:latin typeface="PT Mono" panose="02060509020205020204" pitchFamily="49" charset="77"/>
              </a:rPr>
              <a:t>return</a:t>
            </a:r>
            <a:r>
              <a:rPr lang="da-DK" sz="1100" dirty="0">
                <a:latin typeface="PT Mono" panose="02060509020205020204" pitchFamily="49" charset="77"/>
              </a:rPr>
              <a:t> {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100" dirty="0">
                <a:solidFill>
                  <a:schemeClr val="tx1">
                    <a:lumMod val="50000"/>
                  </a:schemeClr>
                </a:solidFill>
                <a:latin typeface="PT Mono" panose="02060509020205020204" pitchFamily="49" charset="77"/>
              </a:rPr>
              <a:t>// public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100" dirty="0">
                <a:latin typeface="PT Mono" panose="02060509020205020204" pitchFamily="49" charset="77"/>
              </a:rPr>
              <a:t>}; 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da-DK" sz="1100" dirty="0">
                <a:latin typeface="PT Mono" panose="02060509020205020204" pitchFamily="49" charset="77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414637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Eksempler på brug: </a:t>
            </a:r>
          </a:p>
          <a:p>
            <a:pPr lvl="1"/>
            <a:r>
              <a:rPr lang="da-DK" dirty="0"/>
              <a:t>Credits-funktionaliteten på spillemaskinen.</a:t>
            </a:r>
            <a:br>
              <a:rPr lang="da-DK" dirty="0"/>
            </a:br>
            <a:r>
              <a:rPr lang="da-DK" dirty="0"/>
              <a:t>Selve </a:t>
            </a:r>
            <a:r>
              <a:rPr lang="da-DK" dirty="0" err="1"/>
              <a:t>credits</a:t>
            </a:r>
            <a:r>
              <a:rPr lang="da-DK" dirty="0"/>
              <a:t>-variablen er beskyttet, men der er funktioner til at opdater og hente variablen</a:t>
            </a:r>
          </a:p>
          <a:p>
            <a:pPr lvl="1"/>
            <a:r>
              <a:rPr lang="da-DK" dirty="0"/>
              <a:t>Fx en indkøbskurv i en webshop.</a:t>
            </a:r>
            <a:br>
              <a:rPr lang="da-DK" dirty="0"/>
            </a:br>
            <a:r>
              <a:rPr lang="da-DK" dirty="0"/>
              <a:t>Selve kurven er beskyttet, men der er funktionalitet til at tilføje varer, returnere antal varer og lave fx en sammentælling af beløbet der er varer for i kurven.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456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D82A-7DF8-2C4E-9776-1324CC6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BC154CA-C7DA-E745-9A3B-DFDB7D161946}"/>
              </a:ext>
            </a:extLst>
          </p:cNvPr>
          <p:cNvSpPr txBox="1">
            <a:spLocks/>
          </p:cNvSpPr>
          <p:nvPr/>
        </p:nvSpPr>
        <p:spPr>
          <a:xfrm>
            <a:off x="1141412" y="2097088"/>
            <a:ext cx="9905999" cy="3889184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var </a:t>
            </a:r>
            <a:r>
              <a:rPr lang="da-DK" sz="1400" dirty="0" err="1">
                <a:latin typeface="PT Mono" panose="02060509020205020204" pitchFamily="49" charset="77"/>
              </a:rPr>
              <a:t>testModule</a:t>
            </a:r>
            <a:r>
              <a:rPr lang="da-DK" sz="1400" dirty="0">
                <a:latin typeface="PT Mono" panose="02060509020205020204" pitchFamily="49" charset="77"/>
              </a:rPr>
              <a:t> = (</a:t>
            </a:r>
            <a:r>
              <a:rPr lang="da-DK" sz="1400" dirty="0" err="1">
                <a:latin typeface="PT Mono" panose="02060509020205020204" pitchFamily="49" charset="77"/>
              </a:rPr>
              <a:t>function</a:t>
            </a:r>
            <a:r>
              <a:rPr lang="da-DK" sz="1400" dirty="0">
                <a:latin typeface="PT Mono" panose="02060509020205020204" pitchFamily="49" charset="77"/>
              </a:rPr>
              <a:t> () {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var </a:t>
            </a:r>
            <a:r>
              <a:rPr lang="da-DK" sz="1400" dirty="0" err="1">
                <a:latin typeface="PT Mono" panose="02060509020205020204" pitchFamily="49" charset="77"/>
              </a:rPr>
              <a:t>counter</a:t>
            </a:r>
            <a:r>
              <a:rPr lang="da-DK" sz="1400" dirty="0">
                <a:latin typeface="PT Mono" panose="02060509020205020204" pitchFamily="49" charset="77"/>
              </a:rPr>
              <a:t> = 0;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return</a:t>
            </a:r>
            <a:r>
              <a:rPr lang="da-DK" sz="1400" dirty="0">
                <a:latin typeface="PT Mono" panose="02060509020205020204" pitchFamily="49" charset="77"/>
              </a:rPr>
              <a:t> {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incrementCounter</a:t>
            </a:r>
            <a:r>
              <a:rPr lang="da-DK" sz="1400" dirty="0">
                <a:latin typeface="PT Mono" panose="02060509020205020204" pitchFamily="49" charset="77"/>
              </a:rPr>
              <a:t>: </a:t>
            </a:r>
            <a:r>
              <a:rPr lang="da-DK" sz="1400" dirty="0" err="1">
                <a:latin typeface="PT Mono" panose="02060509020205020204" pitchFamily="49" charset="77"/>
              </a:rPr>
              <a:t>function</a:t>
            </a:r>
            <a:r>
              <a:rPr lang="da-DK" sz="1400" dirty="0">
                <a:latin typeface="PT Mono" panose="02060509020205020204" pitchFamily="49" charset="77"/>
              </a:rPr>
              <a:t> () {</a:t>
            </a:r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return</a:t>
            </a:r>
            <a:r>
              <a:rPr lang="da-DK" sz="1400" dirty="0">
                <a:latin typeface="PT Mono" panose="02060509020205020204" pitchFamily="49" charset="77"/>
              </a:rPr>
              <a:t> </a:t>
            </a:r>
            <a:r>
              <a:rPr lang="da-DK" sz="1400" dirty="0" err="1">
                <a:latin typeface="PT Mono" panose="02060509020205020204" pitchFamily="49" charset="77"/>
              </a:rPr>
              <a:t>counter</a:t>
            </a:r>
            <a:r>
              <a:rPr lang="da-DK" sz="1400" dirty="0">
                <a:latin typeface="PT Mono" panose="02060509020205020204" pitchFamily="49" charset="77"/>
              </a:rPr>
              <a:t>++;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},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resetCounter</a:t>
            </a:r>
            <a:r>
              <a:rPr lang="da-DK" sz="1400" dirty="0">
                <a:latin typeface="PT Mono" panose="02060509020205020204" pitchFamily="49" charset="77"/>
              </a:rPr>
              <a:t>: </a:t>
            </a:r>
            <a:r>
              <a:rPr lang="da-DK" sz="1400" dirty="0" err="1">
                <a:latin typeface="PT Mono" panose="02060509020205020204" pitchFamily="49" charset="77"/>
              </a:rPr>
              <a:t>function</a:t>
            </a:r>
            <a:r>
              <a:rPr lang="da-DK" sz="1400" dirty="0">
                <a:latin typeface="PT Mono" panose="02060509020205020204" pitchFamily="49" charset="77"/>
              </a:rPr>
              <a:t> () {</a:t>
            </a:r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console.log</a:t>
            </a:r>
            <a:r>
              <a:rPr lang="da-DK" sz="1400" dirty="0">
                <a:latin typeface="PT Mono" panose="02060509020205020204" pitchFamily="49" charset="77"/>
              </a:rPr>
              <a:t>( "</a:t>
            </a:r>
            <a:r>
              <a:rPr lang="da-DK" sz="1400" dirty="0" err="1">
                <a:latin typeface="PT Mono" panose="02060509020205020204" pitchFamily="49" charset="77"/>
              </a:rPr>
              <a:t>counter</a:t>
            </a:r>
            <a:r>
              <a:rPr lang="da-DK" sz="1400" dirty="0">
                <a:latin typeface="PT Mono" panose="02060509020205020204" pitchFamily="49" charset="77"/>
              </a:rPr>
              <a:t> </a:t>
            </a:r>
            <a:r>
              <a:rPr lang="da-DK" sz="1400" dirty="0" err="1">
                <a:latin typeface="PT Mono" panose="02060509020205020204" pitchFamily="49" charset="77"/>
              </a:rPr>
              <a:t>value</a:t>
            </a:r>
            <a:r>
              <a:rPr lang="da-DK" sz="1400" dirty="0">
                <a:latin typeface="PT Mono" panose="02060509020205020204" pitchFamily="49" charset="77"/>
              </a:rPr>
              <a:t> prior to reset: " + </a:t>
            </a:r>
            <a:r>
              <a:rPr lang="da-DK" sz="1400" dirty="0" err="1">
                <a:latin typeface="PT Mono" panose="02060509020205020204" pitchFamily="49" charset="77"/>
              </a:rPr>
              <a:t>counter</a:t>
            </a:r>
            <a:r>
              <a:rPr lang="da-DK" sz="1400" dirty="0">
                <a:latin typeface="PT Mono" panose="02060509020205020204" pitchFamily="49" charset="77"/>
              </a:rPr>
              <a:t> );</a:t>
            </a:r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counter</a:t>
            </a:r>
            <a:r>
              <a:rPr lang="da-DK" sz="1400" dirty="0">
                <a:latin typeface="PT Mono" panose="02060509020205020204" pitchFamily="49" charset="77"/>
              </a:rPr>
              <a:t> = 0;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}; 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08168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et modul og kald det fx </a:t>
            </a:r>
            <a:r>
              <a:rPr lang="da-DK" dirty="0" err="1"/>
              <a:t>creditsModule</a:t>
            </a:r>
            <a:endParaRPr lang="da-DK" dirty="0"/>
          </a:p>
          <a:p>
            <a:r>
              <a:rPr lang="da-DK" dirty="0"/>
              <a:t>Opret en ‘private’ variabel og kald den fx </a:t>
            </a:r>
            <a:r>
              <a:rPr lang="da-DK" dirty="0" err="1"/>
              <a:t>credits</a:t>
            </a:r>
            <a:endParaRPr lang="da-DK" dirty="0"/>
          </a:p>
          <a:p>
            <a:r>
              <a:rPr lang="da-DK" dirty="0"/>
              <a:t>Opret ‘public’ funktioner der kan tilføje </a:t>
            </a:r>
            <a:r>
              <a:rPr lang="da-DK" dirty="0" err="1"/>
              <a:t>credits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og hente den </a:t>
            </a:r>
            <a:r>
              <a:rPr lang="da-DK" dirty="0" err="1"/>
              <a:t>credits</a:t>
            </a:r>
            <a:r>
              <a:rPr lang="da-DK" dirty="0"/>
              <a:t>-variablen så den kan udskrives i konsollen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304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D82A-7DF8-2C4E-9776-1324CC6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– </a:t>
            </a:r>
            <a:r>
              <a:rPr lang="da-DK" dirty="0" err="1"/>
              <a:t>credits</a:t>
            </a:r>
            <a:r>
              <a:rPr lang="da-DK" dirty="0"/>
              <a:t>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BC154CA-C7DA-E745-9A3B-DFDB7D161946}"/>
              </a:ext>
            </a:extLst>
          </p:cNvPr>
          <p:cNvSpPr txBox="1">
            <a:spLocks/>
          </p:cNvSpPr>
          <p:nvPr/>
        </p:nvSpPr>
        <p:spPr>
          <a:xfrm>
            <a:off x="1141412" y="2097088"/>
            <a:ext cx="9905999" cy="3889184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const</a:t>
            </a:r>
            <a:r>
              <a:rPr lang="da-DK" sz="1400" dirty="0">
                <a:latin typeface="PT Mono" panose="02060509020205020204" pitchFamily="49" charset="77"/>
              </a:rPr>
              <a:t> </a:t>
            </a:r>
            <a:r>
              <a:rPr lang="da-DK" sz="1400" dirty="0" err="1">
                <a:latin typeface="PT Mono" panose="02060509020205020204" pitchFamily="49" charset="77"/>
              </a:rPr>
              <a:t>creditsModule</a:t>
            </a:r>
            <a:r>
              <a:rPr lang="da-DK" sz="1400" dirty="0">
                <a:latin typeface="PT Mono" panose="02060509020205020204" pitchFamily="49" charset="77"/>
              </a:rPr>
              <a:t> = (</a:t>
            </a:r>
            <a:r>
              <a:rPr lang="da-DK" sz="1400" dirty="0" err="1">
                <a:latin typeface="PT Mono" panose="02060509020205020204" pitchFamily="49" charset="77"/>
              </a:rPr>
              <a:t>function</a:t>
            </a:r>
            <a:r>
              <a:rPr lang="da-DK" sz="1400" dirty="0">
                <a:latin typeface="PT Mono" panose="02060509020205020204" pitchFamily="49" charset="77"/>
              </a:rPr>
              <a:t> () {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var </a:t>
            </a:r>
            <a:r>
              <a:rPr lang="da-DK" sz="1400" dirty="0" err="1">
                <a:latin typeface="PT Mono" panose="02060509020205020204" pitchFamily="49" charset="77"/>
              </a:rPr>
              <a:t>credits</a:t>
            </a:r>
            <a:r>
              <a:rPr lang="da-DK" sz="1400" dirty="0">
                <a:latin typeface="PT Mono" panose="02060509020205020204" pitchFamily="49" charset="77"/>
              </a:rPr>
              <a:t> = 50;</a:t>
            </a: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return</a:t>
            </a:r>
            <a:r>
              <a:rPr lang="da-DK" sz="1400" dirty="0">
                <a:latin typeface="PT Mono" panose="02060509020205020204" pitchFamily="49" charset="77"/>
              </a:rPr>
              <a:t> {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addCredits</a:t>
            </a:r>
            <a:r>
              <a:rPr lang="da-DK" sz="1400" dirty="0">
                <a:latin typeface="PT Mono" panose="02060509020205020204" pitchFamily="49" charset="77"/>
              </a:rPr>
              <a:t>: </a:t>
            </a:r>
            <a:r>
              <a:rPr lang="da-DK" sz="1400" dirty="0" err="1">
                <a:latin typeface="PT Mono" panose="02060509020205020204" pitchFamily="49" charset="77"/>
              </a:rPr>
              <a:t>function</a:t>
            </a:r>
            <a:r>
              <a:rPr lang="da-DK" sz="1400" dirty="0">
                <a:latin typeface="PT Mono" panose="02060509020205020204" pitchFamily="49" charset="77"/>
              </a:rPr>
              <a:t> (</a:t>
            </a:r>
            <a:r>
              <a:rPr lang="da-DK" sz="1400" dirty="0" err="1">
                <a:latin typeface="PT Mono" panose="02060509020205020204" pitchFamily="49" charset="77"/>
              </a:rPr>
              <a:t>value</a:t>
            </a:r>
            <a:r>
              <a:rPr lang="da-DK" sz="1400" dirty="0">
                <a:latin typeface="PT Mono" panose="02060509020205020204" pitchFamily="49" charset="77"/>
              </a:rPr>
              <a:t>) {</a:t>
            </a:r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credits</a:t>
            </a:r>
            <a:r>
              <a:rPr lang="da-DK" sz="1400" dirty="0">
                <a:latin typeface="PT Mono" panose="02060509020205020204" pitchFamily="49" charset="77"/>
              </a:rPr>
              <a:t> += </a:t>
            </a:r>
            <a:r>
              <a:rPr lang="da-DK" sz="1400" dirty="0" err="1">
                <a:latin typeface="PT Mono" panose="02060509020205020204" pitchFamily="49" charset="77"/>
              </a:rPr>
              <a:t>value</a:t>
            </a:r>
            <a:r>
              <a:rPr lang="da-DK" sz="1400" dirty="0">
                <a:latin typeface="PT Mono" panose="02060509020205020204" pitchFamily="49" charset="77"/>
              </a:rPr>
              <a:t>;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},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getCredits</a:t>
            </a:r>
            <a:r>
              <a:rPr lang="da-DK" sz="1400" dirty="0">
                <a:latin typeface="PT Mono" panose="02060509020205020204" pitchFamily="49" charset="77"/>
              </a:rPr>
              <a:t>: </a:t>
            </a:r>
            <a:r>
              <a:rPr lang="da-DK" sz="1400" dirty="0" err="1">
                <a:latin typeface="PT Mono" panose="02060509020205020204" pitchFamily="49" charset="77"/>
              </a:rPr>
              <a:t>credits</a:t>
            </a:r>
            <a:endParaRPr lang="da-DK" sz="1400" dirty="0">
              <a:latin typeface="PT Mono" panose="02060509020205020204" pitchFamily="49" charset="77"/>
            </a:endParaRPr>
          </a:p>
          <a:p>
            <a:pPr marL="457200" lvl="1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}; 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})();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>
                <a:latin typeface="PT Mono" panose="02060509020205020204" pitchFamily="49" charset="77"/>
              </a:rPr>
              <a:t>let </a:t>
            </a:r>
            <a:r>
              <a:rPr lang="da-DK" sz="1400" dirty="0" err="1">
                <a:latin typeface="PT Mono" panose="02060509020205020204" pitchFamily="49" charset="77"/>
              </a:rPr>
              <a:t>myCredits</a:t>
            </a:r>
            <a:r>
              <a:rPr lang="da-DK" sz="1400" dirty="0">
                <a:latin typeface="PT Mono" panose="02060509020205020204" pitchFamily="49" charset="77"/>
              </a:rPr>
              <a:t> = </a:t>
            </a:r>
            <a:r>
              <a:rPr lang="da-DK" sz="1400" dirty="0" err="1">
                <a:latin typeface="PT Mono" panose="02060509020205020204" pitchFamily="49" charset="77"/>
              </a:rPr>
              <a:t>creditsModule.getCredits</a:t>
            </a:r>
            <a:r>
              <a:rPr lang="da-DK" sz="1400" dirty="0">
                <a:latin typeface="PT Mono" panose="02060509020205020204" pitchFamily="49" charset="77"/>
              </a:rPr>
              <a:t>;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da-DK" sz="1400" dirty="0" err="1">
                <a:latin typeface="PT Mono" panose="02060509020205020204" pitchFamily="49" charset="77"/>
              </a:rPr>
              <a:t>console.log</a:t>
            </a:r>
            <a:r>
              <a:rPr lang="da-DK" sz="1400" dirty="0">
                <a:latin typeface="PT Mono" panose="02060509020205020204" pitchFamily="49" charset="77"/>
              </a:rPr>
              <a:t>(</a:t>
            </a:r>
            <a:r>
              <a:rPr lang="da-DK" sz="1400" dirty="0" err="1">
                <a:latin typeface="PT Mono" panose="02060509020205020204" pitchFamily="49" charset="77"/>
              </a:rPr>
              <a:t>myCredits</a:t>
            </a:r>
            <a:r>
              <a:rPr lang="da-DK" sz="1400" dirty="0">
                <a:latin typeface="PT Mono" panose="02060509020205020204" pitchFamily="49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101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–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along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koder i fællesskab et indkøbskurv modul</a:t>
            </a:r>
          </a:p>
          <a:p>
            <a:r>
              <a:rPr lang="da-DK" dirty="0"/>
              <a:t>Modulet skal indeholde en ‘privat’ basket-variabel</a:t>
            </a:r>
          </a:p>
          <a:p>
            <a:r>
              <a:rPr lang="da-DK" dirty="0"/>
              <a:t>Modulet skal indeholde ‘public’ funktioner som kan tilføje emner til kurven, vise hvor mange emner der er i kurven samt finde den samlede pris på varer i kurven.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956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– </a:t>
            </a:r>
            <a:r>
              <a:rPr lang="da-DK" dirty="0" err="1"/>
              <a:t>refactoring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På en kopi af din spillemaskine eller dit </a:t>
            </a:r>
            <a:r>
              <a:rPr lang="da-DK" dirty="0" err="1"/>
              <a:t>hifi-corner</a:t>
            </a:r>
            <a:r>
              <a:rPr lang="da-DK" dirty="0"/>
              <a:t> projekt skal du implementere én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literal</a:t>
            </a:r>
            <a:r>
              <a:rPr lang="da-DK" dirty="0"/>
              <a:t> og ét modul som kan optimere den nuværende kodebase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85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E8E7FC-C408-DF4B-97EE-4313680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/>
              <a:t>Hvad er et design mønster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903FCA-12E4-A048-B1E8-9083B461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dirty="0"/>
              <a:t>Et design mønster er en genbrugelig løsning </a:t>
            </a:r>
            <a:br>
              <a:rPr lang="da-DK" dirty="0"/>
            </a:br>
            <a:r>
              <a:rPr lang="da-DK" dirty="0"/>
              <a:t>på hyppigt forekommende problemstillinger </a:t>
            </a:r>
            <a:br>
              <a:rPr lang="da-DK" dirty="0"/>
            </a:br>
            <a:r>
              <a:rPr lang="da-DK" dirty="0"/>
              <a:t>i software-design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15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E8E7FC-C408-DF4B-97EE-4313680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4000"/>
              <a:t>Hvad er et design mønster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903FCA-12E4-A048-B1E8-9083B461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dirty="0"/>
              <a:t>Et designmønster kan beskrives </a:t>
            </a:r>
            <a:br>
              <a:rPr lang="da-DK" dirty="0"/>
            </a:br>
            <a:r>
              <a:rPr lang="da-DK" dirty="0"/>
              <a:t>som en skabelon for, hvordan vi løser problemer – en skabelon som kan bruges i flere forskellige scenarier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98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11D02A14-4441-7445-9D59-55E9F525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0016"/>
            <a:ext cx="9905999" cy="490118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4000" dirty="0"/>
              <a:t>Mønstre er simple (gennemprøvede) løsninger</a:t>
            </a:r>
          </a:p>
          <a:p>
            <a:pPr marL="0" indent="0" algn="ctr">
              <a:buNone/>
            </a:pPr>
            <a:r>
              <a:rPr lang="da-DK" sz="4000" dirty="0"/>
              <a:t>Mønstre er genbrugelige</a:t>
            </a:r>
          </a:p>
          <a:p>
            <a:pPr marL="0" indent="0" algn="ctr">
              <a:buNone/>
            </a:pPr>
            <a:r>
              <a:rPr lang="da-DK" sz="4000" dirty="0"/>
              <a:t>Mønstre fremmer </a:t>
            </a:r>
            <a:r>
              <a:rPr lang="da-DK" sz="4000" dirty="0" err="1"/>
              <a:t>modularitet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7840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C69AB66-E6DA-934B-A2F8-3D198668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a-DK" sz="3100"/>
              <a:t>Præsentation af To design-mønstre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E48370-521A-7D44-9BA6-A0D147D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da-DK" sz="2800" dirty="0"/>
              <a:t>Object </a:t>
            </a:r>
            <a:r>
              <a:rPr lang="da-DK" sz="2800" dirty="0" err="1"/>
              <a:t>literal</a:t>
            </a:r>
            <a:r>
              <a:rPr lang="da-DK" sz="2800" dirty="0"/>
              <a:t> notation</a:t>
            </a:r>
          </a:p>
          <a:p>
            <a:r>
              <a:rPr lang="da-DK" sz="2800" dirty="0" err="1"/>
              <a:t>Module</a:t>
            </a:r>
            <a:r>
              <a:rPr lang="da-DK" sz="2800" dirty="0"/>
              <a:t> pattern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74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AB66-E6DA-934B-A2F8-3D198668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literal</a:t>
            </a:r>
            <a:r>
              <a:rPr lang="da-DK" dirty="0"/>
              <a:t> notation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E48370-521A-7D44-9BA6-A0D147D1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da-DK" dirty="0"/>
              <a:t>Kendt </a:t>
            </a:r>
            <a:r>
              <a:rPr lang="da-DK" dirty="0" err="1"/>
              <a:t>syntax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Et sæt krølle-parenteser indeholdende en række kommaseparerede ‘</a:t>
            </a:r>
            <a:r>
              <a:rPr lang="da-DK" dirty="0" err="1"/>
              <a:t>name</a:t>
            </a:r>
            <a:r>
              <a:rPr lang="da-DK" dirty="0"/>
              <a:t>/value-pairs’</a:t>
            </a:r>
          </a:p>
          <a:p>
            <a:pPr lvl="1"/>
            <a:r>
              <a:rPr lang="da-DK" dirty="0"/>
              <a:t>Minder meget om JSON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CF0BFC38-79C8-C94A-A0C1-F35AE0F54A4E}"/>
              </a:ext>
            </a:extLst>
          </p:cNvPr>
          <p:cNvSpPr txBox="1">
            <a:spLocks/>
          </p:cNvSpPr>
          <p:nvPr/>
        </p:nvSpPr>
        <p:spPr>
          <a:xfrm>
            <a:off x="1141412" y="3896048"/>
            <a:ext cx="9905999" cy="25413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a-DK" dirty="0" err="1">
                <a:latin typeface="PT Mono" panose="02060509020205020204" pitchFamily="49" charset="77"/>
              </a:rPr>
              <a:t>const</a:t>
            </a:r>
            <a:r>
              <a:rPr lang="da-DK" dirty="0">
                <a:latin typeface="PT Mono" panose="02060509020205020204" pitchFamily="49" charset="77"/>
              </a:rPr>
              <a:t> </a:t>
            </a:r>
            <a:r>
              <a:rPr lang="da-DK" dirty="0" err="1">
                <a:latin typeface="PT Mono" panose="02060509020205020204" pitchFamily="49" charset="77"/>
              </a:rPr>
              <a:t>myObjectLiteral</a:t>
            </a:r>
            <a:r>
              <a:rPr lang="da-DK" dirty="0">
                <a:latin typeface="PT Mono" panose="02060509020205020204" pitchFamily="49" charset="77"/>
              </a:rPr>
              <a:t> = {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</a:t>
            </a:r>
            <a:r>
              <a:rPr lang="da-DK" dirty="0" err="1">
                <a:latin typeface="PT Mono" panose="02060509020205020204" pitchFamily="49" charset="77"/>
              </a:rPr>
              <a:t>variableKey</a:t>
            </a:r>
            <a:r>
              <a:rPr lang="da-DK" dirty="0">
                <a:latin typeface="PT Mono" panose="02060509020205020204" pitchFamily="49" charset="77"/>
              </a:rPr>
              <a:t>: </a:t>
            </a:r>
            <a:r>
              <a:rPr lang="da-DK" dirty="0" err="1">
                <a:latin typeface="PT Mono" panose="02060509020205020204" pitchFamily="49" charset="77"/>
              </a:rPr>
              <a:t>variableValue</a:t>
            </a:r>
            <a:r>
              <a:rPr lang="da-DK" dirty="0">
                <a:latin typeface="PT Mono" panose="02060509020205020204" pitchFamily="49" charset="77"/>
              </a:rPr>
              <a:t>,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</a:t>
            </a:r>
            <a:r>
              <a:rPr lang="da-DK" dirty="0" err="1">
                <a:latin typeface="PT Mono" panose="02060509020205020204" pitchFamily="49" charset="77"/>
              </a:rPr>
              <a:t>functionKey</a:t>
            </a:r>
            <a:r>
              <a:rPr lang="da-DK" dirty="0">
                <a:latin typeface="PT Mono" panose="02060509020205020204" pitchFamily="49" charset="77"/>
              </a:rPr>
              <a:t>: </a:t>
            </a:r>
            <a:r>
              <a:rPr lang="da-DK" dirty="0" err="1">
                <a:latin typeface="PT Mono" panose="02060509020205020204" pitchFamily="49" charset="77"/>
              </a:rPr>
              <a:t>function</a:t>
            </a:r>
            <a:r>
              <a:rPr lang="da-DK" dirty="0">
                <a:latin typeface="PT Mono" panose="02060509020205020204" pitchFamily="49" charset="77"/>
              </a:rPr>
              <a:t> () {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  </a:t>
            </a:r>
            <a:r>
              <a:rPr lang="da-DK" dirty="0">
                <a:solidFill>
                  <a:schemeClr val="tx1">
                    <a:lumMod val="50000"/>
                  </a:schemeClr>
                </a:solidFill>
                <a:latin typeface="PT Mono" panose="02060509020205020204" pitchFamily="49" charset="77"/>
              </a:rPr>
              <a:t>// ...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}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667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literal</a:t>
            </a:r>
            <a:r>
              <a:rPr lang="da-DK" dirty="0"/>
              <a:t> notation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Eksempler på brug: </a:t>
            </a:r>
          </a:p>
          <a:p>
            <a:pPr lvl="1"/>
            <a:r>
              <a:rPr lang="da-DK" dirty="0"/>
              <a:t>Samlinger af </a:t>
            </a:r>
            <a:r>
              <a:rPr lang="da-DK" dirty="0" err="1"/>
              <a:t>hjælpefuntktioner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addOne</a:t>
            </a:r>
            <a:r>
              <a:rPr lang="da-DK" dirty="0"/>
              <a:t>, </a:t>
            </a:r>
            <a:r>
              <a:rPr lang="da-DK" dirty="0" err="1"/>
              <a:t>subtractOne</a:t>
            </a:r>
            <a:r>
              <a:rPr lang="da-DK" dirty="0"/>
              <a:t> mv.</a:t>
            </a:r>
          </a:p>
          <a:p>
            <a:pPr lvl="1"/>
            <a:r>
              <a:rPr lang="da-DK" dirty="0"/>
              <a:t>Variationer af fx </a:t>
            </a:r>
            <a:r>
              <a:rPr lang="da-DK" dirty="0" err="1"/>
              <a:t>fetch</a:t>
            </a:r>
            <a:br>
              <a:rPr lang="da-DK" dirty="0"/>
            </a:br>
            <a:r>
              <a:rPr lang="da-DK" dirty="0" err="1"/>
              <a:t>fetchOne</a:t>
            </a:r>
            <a:r>
              <a:rPr lang="da-DK" dirty="0"/>
              <a:t>, </a:t>
            </a:r>
            <a:r>
              <a:rPr lang="da-DK" dirty="0" err="1"/>
              <a:t>fetchAll</a:t>
            </a:r>
            <a:r>
              <a:rPr lang="da-DK" dirty="0"/>
              <a:t>, </a:t>
            </a:r>
            <a:r>
              <a:rPr lang="da-DK" dirty="0" err="1"/>
              <a:t>fetchCategory</a:t>
            </a:r>
            <a:r>
              <a:rPr lang="da-DK" dirty="0"/>
              <a:t> </a:t>
            </a:r>
            <a:r>
              <a:rPr lang="da-DK" dirty="0" err="1"/>
              <a:t>osv</a:t>
            </a:r>
            <a:r>
              <a:rPr lang="da-DK" dirty="0"/>
              <a:t>…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85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66BEE-302A-8644-83AE-6CBFFE9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9D637F-CB87-F049-B6E0-3A7EEEE3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Opret en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literal</a:t>
            </a:r>
            <a:r>
              <a:rPr lang="da-DK" dirty="0"/>
              <a:t> og kald den fx </a:t>
            </a:r>
            <a:r>
              <a:rPr lang="da-DK" dirty="0" err="1"/>
              <a:t>calculator</a:t>
            </a:r>
            <a:endParaRPr lang="da-DK" dirty="0"/>
          </a:p>
          <a:p>
            <a:r>
              <a:rPr lang="da-DK" dirty="0"/>
              <a:t>Opret fire funktioner for de fire regnearter</a:t>
            </a:r>
          </a:p>
          <a:p>
            <a:r>
              <a:rPr lang="da-DK" dirty="0"/>
              <a:t>Hver funktion returnerer resultatet af udregningen</a:t>
            </a:r>
          </a:p>
          <a:p>
            <a:r>
              <a:rPr lang="da-DK" dirty="0"/>
              <a:t>Kald funktionerne og læg resultaterne i variabler </a:t>
            </a:r>
            <a:br>
              <a:rPr lang="da-DK" dirty="0"/>
            </a:br>
            <a:r>
              <a:rPr lang="da-DK" dirty="0"/>
              <a:t>som du skriver ud i konsollen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5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018A8-E626-CB4B-BE60-2BD9B7A8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120EE81-4EAA-1E4D-A326-A89198FA170F}"/>
              </a:ext>
            </a:extLst>
          </p:cNvPr>
          <p:cNvSpPr txBox="1">
            <a:spLocks/>
          </p:cNvSpPr>
          <p:nvPr/>
        </p:nvSpPr>
        <p:spPr>
          <a:xfrm>
            <a:off x="1141413" y="2219584"/>
            <a:ext cx="9905999" cy="3547231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0000" rIns="360000" bIns="18000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da-DK" dirty="0" err="1">
                <a:latin typeface="PT Mono" panose="02060509020205020204" pitchFamily="49" charset="77"/>
              </a:rPr>
              <a:t>const</a:t>
            </a:r>
            <a:r>
              <a:rPr lang="da-DK" dirty="0">
                <a:latin typeface="PT Mono" panose="02060509020205020204" pitchFamily="49" charset="77"/>
              </a:rPr>
              <a:t> </a:t>
            </a:r>
            <a:r>
              <a:rPr lang="da-DK" dirty="0" err="1">
                <a:latin typeface="PT Mono" panose="02060509020205020204" pitchFamily="49" charset="77"/>
              </a:rPr>
              <a:t>calculator</a:t>
            </a:r>
            <a:r>
              <a:rPr lang="da-DK" dirty="0">
                <a:latin typeface="PT Mono" panose="02060509020205020204" pitchFamily="49" charset="77"/>
              </a:rPr>
              <a:t> = {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</a:t>
            </a:r>
            <a:r>
              <a:rPr lang="da-DK" dirty="0" err="1">
                <a:latin typeface="PT Mono" panose="02060509020205020204" pitchFamily="49" charset="77"/>
              </a:rPr>
              <a:t>add</a:t>
            </a:r>
            <a:r>
              <a:rPr lang="da-DK" dirty="0">
                <a:latin typeface="PT Mono" panose="02060509020205020204" pitchFamily="49" charset="77"/>
              </a:rPr>
              <a:t>: </a:t>
            </a:r>
            <a:r>
              <a:rPr lang="da-DK" dirty="0" err="1">
                <a:latin typeface="PT Mono" panose="02060509020205020204" pitchFamily="49" charset="77"/>
              </a:rPr>
              <a:t>function</a:t>
            </a:r>
            <a:r>
              <a:rPr lang="da-DK" dirty="0">
                <a:latin typeface="PT Mono" panose="02060509020205020204" pitchFamily="49" charset="77"/>
              </a:rPr>
              <a:t> (</a:t>
            </a:r>
            <a:r>
              <a:rPr lang="da-DK" dirty="0" err="1">
                <a:latin typeface="PT Mono" panose="02060509020205020204" pitchFamily="49" charset="77"/>
              </a:rPr>
              <a:t>x,y</a:t>
            </a:r>
            <a:r>
              <a:rPr lang="da-DK" dirty="0">
                <a:latin typeface="PT Mono" panose="02060509020205020204" pitchFamily="49" charset="77"/>
              </a:rPr>
              <a:t>) {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  </a:t>
            </a:r>
            <a:r>
              <a:rPr lang="da-DK" dirty="0" err="1">
                <a:latin typeface="PT Mono" panose="02060509020205020204" pitchFamily="49" charset="77"/>
              </a:rPr>
              <a:t>return</a:t>
            </a:r>
            <a:r>
              <a:rPr lang="da-DK" dirty="0">
                <a:latin typeface="PT Mono" panose="02060509020205020204" pitchFamily="49" charset="77"/>
              </a:rPr>
              <a:t> x + y;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    },</a:t>
            </a:r>
          </a:p>
          <a:p>
            <a:pPr marL="457200" lvl="1" indent="0" fontAlgn="base">
              <a:buNone/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  <a:latin typeface="PT Mono" panose="02060509020205020204" pitchFamily="49" charset="77"/>
              </a:rPr>
              <a:t>// andre funktioner her</a:t>
            </a:r>
            <a:endParaRPr lang="da-DK" dirty="0">
              <a:latin typeface="PT Mono" panose="02060509020205020204" pitchFamily="49" charset="77"/>
            </a:endParaRP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};</a:t>
            </a:r>
          </a:p>
          <a:p>
            <a:pPr marL="0" indent="0" fontAlgn="base">
              <a:buNone/>
            </a:pPr>
            <a:r>
              <a:rPr lang="da-DK" dirty="0">
                <a:latin typeface="PT Mono" panose="02060509020205020204" pitchFamily="49" charset="77"/>
              </a:rPr>
              <a:t>let </a:t>
            </a:r>
            <a:r>
              <a:rPr lang="da-DK" dirty="0" err="1">
                <a:latin typeface="PT Mono" panose="02060509020205020204" pitchFamily="49" charset="77"/>
              </a:rPr>
              <a:t>addResult</a:t>
            </a:r>
            <a:r>
              <a:rPr lang="da-DK" dirty="0">
                <a:latin typeface="PT Mono" panose="02060509020205020204" pitchFamily="49" charset="77"/>
              </a:rPr>
              <a:t> = </a:t>
            </a:r>
            <a:r>
              <a:rPr lang="da-DK" dirty="0" err="1">
                <a:latin typeface="PT Mono" panose="02060509020205020204" pitchFamily="49" charset="77"/>
              </a:rPr>
              <a:t>calculator.add</a:t>
            </a:r>
            <a:r>
              <a:rPr lang="da-DK" dirty="0">
                <a:latin typeface="PT Mono" panose="02060509020205020204" pitchFamily="49" charset="77"/>
              </a:rPr>
              <a:t>(3,5)</a:t>
            </a:r>
          </a:p>
          <a:p>
            <a:pPr marL="0" indent="0" fontAlgn="base">
              <a:buNone/>
            </a:pPr>
            <a:r>
              <a:rPr lang="da-DK" dirty="0" err="1">
                <a:latin typeface="PT Mono" panose="02060509020205020204" pitchFamily="49" charset="77"/>
              </a:rPr>
              <a:t>console.log</a:t>
            </a:r>
            <a:r>
              <a:rPr lang="da-DK" dirty="0">
                <a:latin typeface="PT Mono" panose="02060509020205020204" pitchFamily="49" charset="77"/>
              </a:rPr>
              <a:t>(</a:t>
            </a:r>
            <a:r>
              <a:rPr lang="da-DK" dirty="0" err="1">
                <a:latin typeface="PT Mono" panose="02060509020205020204" pitchFamily="49" charset="77"/>
              </a:rPr>
              <a:t>addResult</a:t>
            </a:r>
            <a:r>
              <a:rPr lang="da-DK" dirty="0">
                <a:latin typeface="PT Mono" panose="02060509020205020204" pitchFamily="49" charset="77"/>
              </a:rPr>
              <a:t>) </a:t>
            </a:r>
            <a:r>
              <a:rPr lang="da-DK" dirty="0">
                <a:solidFill>
                  <a:schemeClr val="tx1">
                    <a:lumMod val="50000"/>
                  </a:schemeClr>
                </a:solidFill>
                <a:latin typeface="PT Mono" panose="02060509020205020204" pitchFamily="49" charset="77"/>
              </a:rPr>
              <a:t>// 8</a:t>
            </a:r>
            <a:endParaRPr lang="da-DK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092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PT Mono</vt:lpstr>
      <vt:lpstr>Tw Cen MT</vt:lpstr>
      <vt:lpstr>Kredsløb</vt:lpstr>
      <vt:lpstr>Javascript design patterns</vt:lpstr>
      <vt:lpstr>Hvad er et design mønster</vt:lpstr>
      <vt:lpstr>Hvad er et design mønster</vt:lpstr>
      <vt:lpstr>PowerPoint-præsentation</vt:lpstr>
      <vt:lpstr>Præsentation af To design-mønstre</vt:lpstr>
      <vt:lpstr>Object literal notation</vt:lpstr>
      <vt:lpstr>Object literal notation</vt:lpstr>
      <vt:lpstr>Øvelse</vt:lpstr>
      <vt:lpstr>eksempel</vt:lpstr>
      <vt:lpstr>Module pattern</vt:lpstr>
      <vt:lpstr>Module pattern</vt:lpstr>
      <vt:lpstr>eksempel</vt:lpstr>
      <vt:lpstr>Øvelse</vt:lpstr>
      <vt:lpstr>Eksempel – credits </vt:lpstr>
      <vt:lpstr>Øvelse – code along</vt:lpstr>
      <vt:lpstr>Øvelse –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design patterns</dc:title>
  <dc:creator>Carsten Lund</dc:creator>
  <cp:lastModifiedBy>Carsten Lund</cp:lastModifiedBy>
  <cp:revision>1</cp:revision>
  <dcterms:created xsi:type="dcterms:W3CDTF">2019-10-08T21:35:24Z</dcterms:created>
  <dcterms:modified xsi:type="dcterms:W3CDTF">2019-10-08T21:36:04Z</dcterms:modified>
</cp:coreProperties>
</file>