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1" Type="http://schemas.openxmlformats.org/officeDocument/2006/relationships/font" Target="fonts/Robo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sz="1150">
                <a:solidFill>
                  <a:srgbClr val="666666"/>
                </a:solidFill>
                <a:highlight>
                  <a:srgbClr val="FFFFFF"/>
                </a:highlight>
              </a:rPr>
              <a:t>This way the variability in the data is preserved and parameter estimates are unbiased with MAR data. However, the standard error tends to be underestimated, because the uncertainty about the imputed values is not included, which increases the risk of type I errors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Each imputation method should follow the described steps :</a:t>
            </a:r>
          </a:p>
          <a:p>
            <a:pPr lvl="0" rtl="0">
              <a:spcBef>
                <a:spcPts val="0"/>
              </a:spcBef>
              <a:buNone/>
            </a:pPr>
            <a:r>
              <a:rPr lang="en-GB"/>
              <a:t>The imputation phase consists of creating a number of copies of the data (i.e. 10) where the only difference is the imputed values of the missing data.</a:t>
            </a:r>
          </a:p>
          <a:p>
            <a:pPr lvl="0" rtl="0">
              <a:spcBef>
                <a:spcPts val="0"/>
              </a:spcBef>
              <a:buNone/>
            </a:pPr>
            <a:r>
              <a:rPr lang="en-GB"/>
              <a:t>For each copy the missing values are estimated using the mean and the covariance of the dataset.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0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0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GB"/>
              <a:t>Mean Imputation</a:t>
            </a:r>
          </a:p>
        </p:txBody>
      </p:sp>
      <p:sp>
        <p:nvSpPr>
          <p:cNvPr id="123" name="Shape 123"/>
          <p:cNvSpPr txBox="1"/>
          <p:nvPr>
            <p:ph idx="4294967295" type="body"/>
          </p:nvPr>
        </p:nvSpPr>
        <p:spPr>
          <a:xfrm>
            <a:off x="471900" y="1919075"/>
            <a:ext cx="4025700" cy="2710200"/>
          </a:xfrm>
          <a:prstGeom prst="rect">
            <a:avLst/>
          </a:prstGeom>
        </p:spPr>
        <p:txBody>
          <a:bodyPr anchorCtr="0" anchor="t" bIns="91425" lIns="91425" rIns="91425" tIns="91425">
            <a:noAutofit/>
          </a:bodyPr>
          <a:lstStyle/>
          <a:p>
            <a:pPr indent="-228600" lvl="0" marL="457200" rtl="0">
              <a:spcBef>
                <a:spcPts val="0"/>
              </a:spcBef>
            </a:pPr>
            <a:r>
              <a:rPr lang="en-GB"/>
              <a:t>It's one of the easiest way to input missing values</a:t>
            </a:r>
          </a:p>
          <a:p>
            <a:pPr indent="-228600" lvl="0" marL="457200" rtl="0">
              <a:spcBef>
                <a:spcPts val="0"/>
              </a:spcBef>
            </a:pPr>
            <a:r>
              <a:rPr lang="en-GB"/>
              <a:t>Replace each missing value with the mean of the observed values for that variable</a:t>
            </a:r>
          </a:p>
        </p:txBody>
      </p:sp>
      <p:pic>
        <p:nvPicPr>
          <p:cNvPr id="124" name="Shape 124"/>
          <p:cNvPicPr preferRelativeResize="0"/>
          <p:nvPr/>
        </p:nvPicPr>
        <p:blipFill>
          <a:blip r:embed="rId3">
            <a:alphaModFix/>
          </a:blip>
          <a:stretch>
            <a:fillRect/>
          </a:stretch>
        </p:blipFill>
        <p:spPr>
          <a:xfrm>
            <a:off x="4730324" y="843800"/>
            <a:ext cx="3840899" cy="390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Mean Imputation</a:t>
            </a:r>
          </a:p>
        </p:txBody>
      </p:sp>
      <p:sp>
        <p:nvSpPr>
          <p:cNvPr id="130" name="Shape 13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Downsides:</a:t>
            </a:r>
          </a:p>
          <a:p>
            <a:pPr indent="-228600" lvl="0" marL="457200">
              <a:spcBef>
                <a:spcPts val="0"/>
              </a:spcBef>
            </a:pPr>
            <a:r>
              <a:rPr lang="en-GB"/>
              <a:t>May lead to distortion in the distribution of the valiable</a:t>
            </a:r>
          </a:p>
          <a:p>
            <a:pPr indent="-228600" lvl="0" marL="457200">
              <a:spcBef>
                <a:spcPts val="0"/>
              </a:spcBef>
            </a:pPr>
            <a:r>
              <a:rPr lang="en-GB"/>
              <a:t>Underestimates the standard deviation</a:t>
            </a:r>
          </a:p>
          <a:p>
            <a:pPr lvl="0">
              <a:spcBef>
                <a:spcPts val="0"/>
              </a:spcBef>
              <a:buNone/>
            </a:pPr>
            <a:r>
              <a:rPr lang="en-GB"/>
              <a:t>Advantages:</a:t>
            </a:r>
          </a:p>
          <a:p>
            <a:pPr indent="-228600" lvl="0" marL="457200">
              <a:spcBef>
                <a:spcPts val="0"/>
              </a:spcBef>
            </a:pPr>
            <a:r>
              <a:rPr lang="en-GB"/>
              <a:t>Very easy to implement</a:t>
            </a:r>
          </a:p>
          <a:p>
            <a:pPr indent="-228600" lvl="0" marL="457200">
              <a:spcBef>
                <a:spcPts val="0"/>
              </a:spcBef>
            </a:pPr>
            <a:r>
              <a:rPr lang="en-GB"/>
              <a:t>Low computational resources needed</a:t>
            </a:r>
          </a:p>
          <a:p>
            <a:pPr indent="-228600" lvl="0" marL="457200">
              <a:spcBef>
                <a:spcPts val="0"/>
              </a:spcBef>
            </a:pPr>
            <a:r>
              <a:rPr lang="en-GB"/>
              <a:t>May give good results if data is (almost) missing completely at random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Last Observation Carried Forward (LOCF)</a:t>
            </a:r>
          </a:p>
        </p:txBody>
      </p:sp>
      <p:sp>
        <p:nvSpPr>
          <p:cNvPr id="136" name="Shape 136"/>
          <p:cNvSpPr txBox="1"/>
          <p:nvPr>
            <p:ph idx="1" type="body"/>
          </p:nvPr>
        </p:nvSpPr>
        <p:spPr>
          <a:xfrm>
            <a:off x="471900" y="1919075"/>
            <a:ext cx="3864300" cy="2710200"/>
          </a:xfrm>
          <a:prstGeom prst="rect">
            <a:avLst/>
          </a:prstGeom>
        </p:spPr>
        <p:txBody>
          <a:bodyPr anchorCtr="0" anchor="t" bIns="91425" lIns="91425" rIns="91425" tIns="91425">
            <a:noAutofit/>
          </a:bodyPr>
          <a:lstStyle/>
          <a:p>
            <a:pPr indent="-228600" lvl="0" marL="457200" rtl="0">
              <a:spcBef>
                <a:spcPts val="0"/>
              </a:spcBef>
            </a:pPr>
            <a:r>
              <a:rPr lang="en-GB"/>
              <a:t>Replaces the missing data with the last available data, which is carried forward</a:t>
            </a:r>
          </a:p>
          <a:p>
            <a:pPr lvl="0" rtl="0">
              <a:spcBef>
                <a:spcPts val="0"/>
              </a:spcBef>
              <a:buNone/>
            </a:pPr>
            <a:r>
              <a:rPr lang="en-GB"/>
              <a:t>Example:</a:t>
            </a:r>
          </a:p>
          <a:p>
            <a:pPr indent="-228600" lvl="0" marL="457200" rtl="0">
              <a:spcBef>
                <a:spcPts val="0"/>
              </a:spcBef>
            </a:pPr>
            <a:r>
              <a:rPr lang="en-GB"/>
              <a:t>Clinical drug trial</a:t>
            </a:r>
          </a:p>
          <a:p>
            <a:pPr lvl="0">
              <a:spcBef>
                <a:spcPts val="0"/>
              </a:spcBef>
              <a:buNone/>
            </a:pPr>
            <a:r>
              <a:t/>
            </a:r>
            <a:endParaRPr/>
          </a:p>
        </p:txBody>
      </p:sp>
      <p:pic>
        <p:nvPicPr>
          <p:cNvPr id="137" name="Shape 137"/>
          <p:cNvPicPr preferRelativeResize="0"/>
          <p:nvPr/>
        </p:nvPicPr>
        <p:blipFill>
          <a:blip r:embed="rId3">
            <a:alphaModFix/>
          </a:blip>
          <a:stretch>
            <a:fillRect/>
          </a:stretch>
        </p:blipFill>
        <p:spPr>
          <a:xfrm>
            <a:off x="3756825" y="2881975"/>
            <a:ext cx="5010150" cy="18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GB"/>
              <a:t>Last Observation Carried Forward (LOCF)</a:t>
            </a:r>
          </a:p>
          <a:p>
            <a:pPr lvl="0">
              <a:spcBef>
                <a:spcPts val="0"/>
              </a:spcBef>
              <a:buNone/>
            </a:pPr>
            <a:r>
              <a:t/>
            </a:r>
            <a:endParaRPr/>
          </a:p>
        </p:txBody>
      </p:sp>
      <p:pic>
        <p:nvPicPr>
          <p:cNvPr id="143" name="Shape 143"/>
          <p:cNvPicPr preferRelativeResize="0"/>
          <p:nvPr/>
        </p:nvPicPr>
        <p:blipFill>
          <a:blip r:embed="rId3">
            <a:alphaModFix/>
          </a:blip>
          <a:stretch>
            <a:fillRect/>
          </a:stretch>
        </p:blipFill>
        <p:spPr>
          <a:xfrm>
            <a:off x="1979224" y="917825"/>
            <a:ext cx="5620325" cy="401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Last Observation Carried Forward (LOCF)</a:t>
            </a:r>
          </a:p>
          <a:p>
            <a:pPr lvl="0">
              <a:spcBef>
                <a:spcPts val="0"/>
              </a:spcBef>
              <a:buNone/>
            </a:pPr>
            <a:r>
              <a:t/>
            </a:r>
            <a:endParaRPr/>
          </a:p>
        </p:txBody>
      </p:sp>
      <p:sp>
        <p:nvSpPr>
          <p:cNvPr id="149" name="Shape 14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Downsides:</a:t>
            </a:r>
          </a:p>
          <a:p>
            <a:pPr indent="-228600" lvl="0" marL="457200" rtl="0">
              <a:spcBef>
                <a:spcPts val="0"/>
              </a:spcBef>
            </a:pPr>
            <a:r>
              <a:rPr lang="en-GB"/>
              <a:t>Means and covariance structure are seriously distorted</a:t>
            </a:r>
          </a:p>
          <a:p>
            <a:pPr indent="-228600" lvl="0" marL="457200" rtl="0">
              <a:spcBef>
                <a:spcPts val="0"/>
              </a:spcBef>
            </a:pPr>
            <a:r>
              <a:rPr lang="en-GB"/>
              <a:t>It does not take into consideration the trend of previous versions</a:t>
            </a:r>
          </a:p>
          <a:p>
            <a:pPr lvl="0" rtl="0">
              <a:spcBef>
                <a:spcPts val="0"/>
              </a:spcBef>
              <a:buNone/>
            </a:pPr>
            <a:r>
              <a:rPr lang="en-GB"/>
              <a:t>Advantages:</a:t>
            </a:r>
          </a:p>
          <a:p>
            <a:pPr indent="-228600" lvl="0" marL="457200" rtl="0">
              <a:spcBef>
                <a:spcPts val="0"/>
              </a:spcBef>
            </a:pPr>
            <a:r>
              <a:rPr lang="en-GB"/>
              <a:t>No extra computational power needed</a:t>
            </a:r>
          </a:p>
          <a:p>
            <a:pPr indent="-228600" lvl="0" marL="457200" rtl="0">
              <a:spcBef>
                <a:spcPts val="0"/>
              </a:spcBef>
            </a:pPr>
            <a:r>
              <a:rPr lang="en-GB"/>
              <a:t>Can perform good if data is missing completely at random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Regression imputation</a:t>
            </a:r>
          </a:p>
        </p:txBody>
      </p:sp>
      <p:sp>
        <p:nvSpPr>
          <p:cNvPr id="155" name="Shape 15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Complete observations is used to predict missing observations</a:t>
            </a:r>
          </a:p>
          <a:p>
            <a:pPr indent="-228600" lvl="0" marL="457200" rtl="0">
              <a:spcBef>
                <a:spcPts val="0"/>
              </a:spcBef>
            </a:pPr>
            <a:r>
              <a:rPr lang="en-GB"/>
              <a:t>Use regression predictions to perform</a:t>
            </a:r>
          </a:p>
          <a:p>
            <a:pPr indent="-228600" lvl="1" marL="914400" rtl="0">
              <a:spcBef>
                <a:spcPts val="0"/>
              </a:spcBef>
            </a:pPr>
            <a:r>
              <a:rPr lang="en-GB"/>
              <a:t>Deterministic imputation</a:t>
            </a:r>
          </a:p>
          <a:p>
            <a:pPr indent="-228600" lvl="1" marL="914400" rtl="0">
              <a:spcBef>
                <a:spcPts val="0"/>
              </a:spcBef>
            </a:pPr>
            <a:r>
              <a:rPr lang="en-GB"/>
              <a:t>Random imputation</a:t>
            </a:r>
          </a:p>
          <a:p>
            <a:pPr indent="-228600" lvl="0" marL="457200" rtl="0">
              <a:spcBef>
                <a:spcPts val="0"/>
              </a:spcBef>
            </a:pPr>
            <a:r>
              <a:rPr lang="en-GB"/>
              <a:t>Deterministic imputation (Single regression)</a:t>
            </a:r>
          </a:p>
          <a:p>
            <a:pPr indent="-228600" lvl="1" marL="914400" rtl="0">
              <a:spcBef>
                <a:spcPts val="0"/>
              </a:spcBef>
            </a:pPr>
            <a:r>
              <a:rPr lang="en-GB"/>
              <a:t>Assumes that imputed values fall on regression line with a non-zero slope</a:t>
            </a:r>
          </a:p>
          <a:p>
            <a:pPr indent="-228600" lvl="1" marL="914400" rtl="0">
              <a:spcBef>
                <a:spcPts val="0"/>
              </a:spcBef>
            </a:pPr>
            <a:r>
              <a:rPr lang="en-GB"/>
              <a:t>Implies a correlation of 1 between predictors and missing outcome variable</a:t>
            </a:r>
          </a:p>
          <a:p>
            <a:pPr indent="-228600" lvl="1" marL="914400" rtl="0">
              <a:spcBef>
                <a:spcPts val="0"/>
              </a:spcBef>
            </a:pPr>
            <a:r>
              <a:rPr lang="en-GB"/>
              <a:t>Will overestimate the correlations, the variances and covariances are underestimated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GB">
                <a:solidFill>
                  <a:schemeClr val="accent4"/>
                </a:solidFill>
              </a:rPr>
              <a:t>Deterministic imputation</a:t>
            </a:r>
          </a:p>
        </p:txBody>
      </p:sp>
      <p:pic>
        <p:nvPicPr>
          <p:cNvPr descr="linear regression.png" id="161" name="Shape 161"/>
          <p:cNvPicPr preferRelativeResize="0"/>
          <p:nvPr/>
        </p:nvPicPr>
        <p:blipFill>
          <a:blip r:embed="rId3">
            <a:alphaModFix/>
          </a:blip>
          <a:stretch>
            <a:fillRect/>
          </a:stretch>
        </p:blipFill>
        <p:spPr>
          <a:xfrm>
            <a:off x="2573212" y="1047799"/>
            <a:ext cx="3997573" cy="4022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Deterministic imputation</a:t>
            </a:r>
          </a:p>
        </p:txBody>
      </p:sp>
      <p:sp>
        <p:nvSpPr>
          <p:cNvPr id="167" name="Shape 16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Roboto"/>
            </a:pPr>
            <a:r>
              <a:rPr lang="en-GB"/>
              <a:t>Advantages</a:t>
            </a:r>
          </a:p>
          <a:p>
            <a:pPr indent="-228600" lvl="1" marL="914400" marR="0" rtl="0" algn="l">
              <a:lnSpc>
                <a:spcPct val="115000"/>
              </a:lnSpc>
              <a:spcBef>
                <a:spcPts val="0"/>
              </a:spcBef>
              <a:spcAft>
                <a:spcPts val="1600"/>
              </a:spcAft>
            </a:pPr>
            <a:r>
              <a:rPr lang="en-GB"/>
              <a:t>It generates a complete data set</a:t>
            </a:r>
          </a:p>
          <a:p>
            <a:pPr indent="-228600" lvl="0" marL="457200" marR="0" rtl="0" algn="l">
              <a:lnSpc>
                <a:spcPct val="115000"/>
              </a:lnSpc>
              <a:spcBef>
                <a:spcPts val="0"/>
              </a:spcBef>
              <a:spcAft>
                <a:spcPts val="1600"/>
              </a:spcAft>
            </a:pPr>
            <a:r>
              <a:rPr lang="en-GB"/>
              <a:t>Disadvantages</a:t>
            </a:r>
          </a:p>
          <a:p>
            <a:pPr indent="-228600" lvl="1" marL="914400" marR="0" rtl="0" algn="l">
              <a:lnSpc>
                <a:spcPct val="115000"/>
              </a:lnSpc>
              <a:spcBef>
                <a:spcPts val="0"/>
              </a:spcBef>
              <a:spcAft>
                <a:spcPts val="1600"/>
              </a:spcAft>
            </a:pPr>
            <a:r>
              <a:rPr lang="en-GB"/>
              <a:t>Inputs data with perfectly correlated scores</a:t>
            </a:r>
          </a:p>
          <a:p>
            <a:pPr indent="-228600" lvl="1" marL="914400" marR="0" rtl="0" algn="l">
              <a:lnSpc>
                <a:spcPct val="115000"/>
              </a:lnSpc>
              <a:spcBef>
                <a:spcPts val="0"/>
              </a:spcBef>
              <a:spcAft>
                <a:spcPts val="1600"/>
              </a:spcAft>
            </a:pPr>
            <a:r>
              <a:rPr lang="en-GB"/>
              <a:t>Overestimate correlation</a:t>
            </a:r>
          </a:p>
          <a:p>
            <a:pPr indent="-228600" lvl="1" marL="914400" marR="0" rtl="0" algn="l">
              <a:lnSpc>
                <a:spcPct val="115000"/>
              </a:lnSpc>
              <a:spcBef>
                <a:spcPts val="0"/>
              </a:spcBef>
              <a:spcAft>
                <a:spcPts val="1600"/>
              </a:spcAft>
            </a:pPr>
            <a:r>
              <a:rPr lang="en-GB"/>
              <a:t>Bias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Regression imputation</a:t>
            </a:r>
          </a:p>
        </p:txBody>
      </p:sp>
      <p:sp>
        <p:nvSpPr>
          <p:cNvPr id="173" name="Shape 17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Random imputation (Stochastic regression)</a:t>
            </a:r>
          </a:p>
          <a:p>
            <a:pPr indent="-228600" lvl="1" marL="914400" rtl="0">
              <a:spcBef>
                <a:spcPts val="0"/>
              </a:spcBef>
            </a:pPr>
            <a:r>
              <a:rPr lang="en-GB"/>
              <a:t>Aims to reduce the bias by an extra step with a residual term</a:t>
            </a:r>
          </a:p>
          <a:p>
            <a:pPr indent="-228600" lvl="1" marL="914400" rtl="0">
              <a:spcBef>
                <a:spcPts val="0"/>
              </a:spcBef>
            </a:pPr>
            <a:r>
              <a:rPr lang="en-GB"/>
              <a:t>The residual term is normally distributed with a mean of zero</a:t>
            </a:r>
          </a:p>
          <a:p>
            <a:pPr indent="-228600" lvl="1" marL="914400" rtl="0">
              <a:spcBef>
                <a:spcPts val="0"/>
              </a:spcBef>
            </a:pPr>
            <a:r>
              <a:rPr lang="en-GB"/>
              <a:t>And with a variance equal to the residual variance from the regression of the predictor</a:t>
            </a:r>
          </a:p>
          <a:p>
            <a:pPr indent="-228600" lvl="1" marL="914400" rtl="0">
              <a:spcBef>
                <a:spcPts val="0"/>
              </a:spcBef>
            </a:pPr>
            <a:r>
              <a:rPr lang="en-GB"/>
              <a:t>The error of the normal distribution is added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GB">
                <a:solidFill>
                  <a:schemeClr val="accent4"/>
                </a:solidFill>
              </a:rPr>
              <a:t>Random imputation</a:t>
            </a:r>
          </a:p>
        </p:txBody>
      </p:sp>
      <p:pic>
        <p:nvPicPr>
          <p:cNvPr descr="Stochastic regression1.PNG" id="179" name="Shape 179"/>
          <p:cNvPicPr preferRelativeResize="0"/>
          <p:nvPr/>
        </p:nvPicPr>
        <p:blipFill>
          <a:blip r:embed="rId3">
            <a:alphaModFix/>
          </a:blip>
          <a:stretch>
            <a:fillRect/>
          </a:stretch>
        </p:blipFill>
        <p:spPr>
          <a:xfrm>
            <a:off x="2560175" y="1047800"/>
            <a:ext cx="4023650" cy="397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Problem - incomplete data</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Two cases:</a:t>
            </a:r>
          </a:p>
          <a:p>
            <a:pPr indent="-228600" lvl="0" marL="457200" rtl="0">
              <a:spcBef>
                <a:spcPts val="0"/>
              </a:spcBef>
              <a:buChar char="-"/>
            </a:pPr>
            <a:r>
              <a:rPr lang="en-GB"/>
              <a:t>Conscious missing (willingly)</a:t>
            </a:r>
          </a:p>
          <a:p>
            <a:pPr indent="-228600" lvl="0" marL="457200">
              <a:spcBef>
                <a:spcPts val="0"/>
              </a:spcBef>
              <a:buChar char="-"/>
            </a:pPr>
            <a:r>
              <a:rPr lang="en-GB"/>
              <a:t>Unconscious missing (unwillingly)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GB">
                <a:solidFill>
                  <a:schemeClr val="accent4"/>
                </a:solidFill>
              </a:rPr>
              <a:t>Random imputation</a:t>
            </a:r>
          </a:p>
        </p:txBody>
      </p:sp>
      <p:pic>
        <p:nvPicPr>
          <p:cNvPr descr="Stochastic regression2.PNG" id="185" name="Shape 185"/>
          <p:cNvPicPr preferRelativeResize="0"/>
          <p:nvPr/>
        </p:nvPicPr>
        <p:blipFill>
          <a:blip r:embed="rId3">
            <a:alphaModFix/>
          </a:blip>
          <a:stretch>
            <a:fillRect/>
          </a:stretch>
        </p:blipFill>
        <p:spPr>
          <a:xfrm>
            <a:off x="2560175" y="987125"/>
            <a:ext cx="4023649" cy="3972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GB">
                <a:solidFill>
                  <a:schemeClr val="accent4"/>
                </a:solidFill>
              </a:rPr>
              <a:t>Random imputation</a:t>
            </a:r>
          </a:p>
        </p:txBody>
      </p:sp>
      <p:pic>
        <p:nvPicPr>
          <p:cNvPr descr="Stochastic regression3.PNG" id="191" name="Shape 191"/>
          <p:cNvPicPr preferRelativeResize="0"/>
          <p:nvPr/>
        </p:nvPicPr>
        <p:blipFill>
          <a:blip r:embed="rId3">
            <a:alphaModFix/>
          </a:blip>
          <a:stretch>
            <a:fillRect/>
          </a:stretch>
        </p:blipFill>
        <p:spPr>
          <a:xfrm>
            <a:off x="2466575" y="1047799"/>
            <a:ext cx="4210836" cy="3972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Random imputation</a:t>
            </a:r>
          </a:p>
        </p:txBody>
      </p:sp>
      <p:sp>
        <p:nvSpPr>
          <p:cNvPr id="197" name="Shape 19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Roboto"/>
            </a:pPr>
            <a:r>
              <a:rPr lang="en-GB"/>
              <a:t>Advantages</a:t>
            </a:r>
          </a:p>
          <a:p>
            <a:pPr indent="-228600" lvl="1" marL="914400" marR="0" rtl="0" algn="l">
              <a:lnSpc>
                <a:spcPct val="115000"/>
              </a:lnSpc>
              <a:spcBef>
                <a:spcPts val="0"/>
              </a:spcBef>
              <a:spcAft>
                <a:spcPts val="1600"/>
              </a:spcAft>
            </a:pPr>
            <a:r>
              <a:rPr lang="en-GB"/>
              <a:t>Most appropriate method</a:t>
            </a:r>
          </a:p>
          <a:p>
            <a:pPr indent="-228600" lvl="1" marL="914400" marR="0" rtl="0" algn="l">
              <a:lnSpc>
                <a:spcPct val="115000"/>
              </a:lnSpc>
              <a:spcBef>
                <a:spcPts val="0"/>
              </a:spcBef>
              <a:spcAft>
                <a:spcPts val="1600"/>
              </a:spcAft>
            </a:pPr>
            <a:r>
              <a:rPr lang="en-GB"/>
              <a:t>Input approximately equal results</a:t>
            </a:r>
          </a:p>
          <a:p>
            <a:pPr indent="-228600" lvl="1" marL="914400" marR="0" rtl="0" algn="l">
              <a:lnSpc>
                <a:spcPct val="115000"/>
              </a:lnSpc>
              <a:spcBef>
                <a:spcPts val="0"/>
              </a:spcBef>
              <a:spcAft>
                <a:spcPts val="1600"/>
              </a:spcAft>
            </a:pPr>
            <a:r>
              <a:rPr lang="en-GB"/>
              <a:t>It gives unbiased parameter under an MAR data mechanism</a:t>
            </a:r>
          </a:p>
          <a:p>
            <a:pPr indent="-228600" lvl="0" marL="457200" marR="0" rtl="0" algn="l">
              <a:lnSpc>
                <a:spcPct val="115000"/>
              </a:lnSpc>
              <a:spcBef>
                <a:spcPts val="0"/>
              </a:spcBef>
              <a:spcAft>
                <a:spcPts val="1600"/>
              </a:spcAft>
            </a:pPr>
            <a:r>
              <a:rPr lang="en-GB"/>
              <a:t>Disadvantages</a:t>
            </a:r>
          </a:p>
          <a:p>
            <a:pPr indent="-228600" lvl="1" marL="914400" marR="0" rtl="0" algn="l">
              <a:lnSpc>
                <a:spcPct val="115000"/>
              </a:lnSpc>
              <a:spcBef>
                <a:spcPts val="0"/>
              </a:spcBef>
              <a:spcAft>
                <a:spcPts val="1600"/>
              </a:spcAft>
            </a:pPr>
            <a:r>
              <a:rPr lang="en-GB"/>
              <a:t>Under estimate standard error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Matching methods (Hot-deck imputation)</a:t>
            </a:r>
          </a:p>
        </p:txBody>
      </p:sp>
      <p:sp>
        <p:nvSpPr>
          <p:cNvPr id="203" name="Shape 20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Non-respondents are matched to resembling respondents</a:t>
            </a:r>
          </a:p>
          <a:p>
            <a:pPr indent="-228600" lvl="0" marL="457200" rtl="0">
              <a:spcBef>
                <a:spcPts val="0"/>
              </a:spcBef>
            </a:pPr>
            <a:r>
              <a:rPr lang="en-GB"/>
              <a:t>Two hot-deck approaches are</a:t>
            </a:r>
          </a:p>
          <a:p>
            <a:pPr indent="-228600" lvl="1" marL="914400" rtl="0">
              <a:spcBef>
                <a:spcPts val="0"/>
              </a:spcBef>
            </a:pPr>
            <a:r>
              <a:rPr lang="en-GB"/>
              <a:t>The distance function approach (Nearest neighbor approach)</a:t>
            </a:r>
          </a:p>
          <a:p>
            <a:pPr indent="-228600" lvl="1" marL="914400" rtl="0">
              <a:spcBef>
                <a:spcPts val="0"/>
              </a:spcBef>
            </a:pPr>
            <a:r>
              <a:rPr lang="en-GB"/>
              <a:t>The matching pattern method</a:t>
            </a:r>
          </a:p>
          <a:p>
            <a:pPr indent="-228600" lvl="0" marL="457200" rtl="0">
              <a:spcBef>
                <a:spcPts val="0"/>
              </a:spcBef>
            </a:pPr>
            <a:r>
              <a:rPr lang="en-GB"/>
              <a:t>Hot-deck imputation is especially common in survey research</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Matching methods (Hot-deck imputation)</a:t>
            </a:r>
          </a:p>
        </p:txBody>
      </p:sp>
      <p:sp>
        <p:nvSpPr>
          <p:cNvPr id="209" name="Shape 20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The distance function approach</a:t>
            </a:r>
          </a:p>
          <a:p>
            <a:pPr indent="-228600" lvl="1" marL="914400" rtl="0">
              <a:spcBef>
                <a:spcPts val="0"/>
              </a:spcBef>
            </a:pPr>
            <a:r>
              <a:rPr lang="en-GB"/>
              <a:t>Imputes the missing value with the case with the smallest squared distance</a:t>
            </a:r>
          </a:p>
          <a:p>
            <a:pPr indent="-228600" lvl="0" marL="457200" marR="0" rtl="0" algn="l">
              <a:lnSpc>
                <a:spcPct val="115000"/>
              </a:lnSpc>
              <a:spcBef>
                <a:spcPts val="0"/>
              </a:spcBef>
              <a:spcAft>
                <a:spcPts val="1600"/>
              </a:spcAft>
            </a:pPr>
            <a:r>
              <a:rPr lang="en-GB"/>
              <a:t>The matching pattern method</a:t>
            </a:r>
          </a:p>
          <a:p>
            <a:pPr indent="-228600" lvl="1" marL="914400" marR="0" rtl="0" algn="l">
              <a:lnSpc>
                <a:spcPct val="115000"/>
              </a:lnSpc>
              <a:spcBef>
                <a:spcPts val="0"/>
              </a:spcBef>
              <a:spcAft>
                <a:spcPts val="1600"/>
              </a:spcAft>
            </a:pPr>
            <a:r>
              <a:rPr lang="en-GB"/>
              <a:t>The sample is stratified in separate homogenous groups</a:t>
            </a:r>
          </a:p>
          <a:p>
            <a:pPr indent="-228600" lvl="1" marL="914400" marR="0" rtl="0" algn="l">
              <a:lnSpc>
                <a:spcPct val="115000"/>
              </a:lnSpc>
              <a:spcBef>
                <a:spcPts val="0"/>
              </a:spcBef>
              <a:spcAft>
                <a:spcPts val="1600"/>
              </a:spcAft>
            </a:pPr>
            <a:r>
              <a:rPr lang="en-GB"/>
              <a:t>Missing values are drawn from cases in the same group</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GB"/>
              <a:t>Hot-deck imputation</a:t>
            </a:r>
          </a:p>
        </p:txBody>
      </p:sp>
      <p:pic>
        <p:nvPicPr>
          <p:cNvPr descr="hot-deck.png" id="215" name="Shape 215"/>
          <p:cNvPicPr preferRelativeResize="0"/>
          <p:nvPr/>
        </p:nvPicPr>
        <p:blipFill>
          <a:blip r:embed="rId3">
            <a:alphaModFix/>
          </a:blip>
          <a:stretch>
            <a:fillRect/>
          </a:stretch>
        </p:blipFill>
        <p:spPr>
          <a:xfrm>
            <a:off x="1677362" y="776999"/>
            <a:ext cx="5668374" cy="4129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Matching methods (Hot-deck imputation)</a:t>
            </a:r>
          </a:p>
        </p:txBody>
      </p:sp>
      <p:sp>
        <p:nvSpPr>
          <p:cNvPr id="221" name="Shape 22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Advantages</a:t>
            </a:r>
          </a:p>
          <a:p>
            <a:pPr indent="-228600" lvl="1" marL="914400" rtl="0">
              <a:spcBef>
                <a:spcPts val="0"/>
              </a:spcBef>
            </a:pPr>
            <a:r>
              <a:rPr lang="en-GB"/>
              <a:t>It generates a complete data set</a:t>
            </a:r>
          </a:p>
          <a:p>
            <a:pPr indent="-228600" lvl="0" marL="457200" rtl="0">
              <a:spcBef>
                <a:spcPts val="0"/>
              </a:spcBef>
            </a:pPr>
            <a:r>
              <a:rPr lang="en-GB"/>
              <a:t>Disadvantages</a:t>
            </a:r>
          </a:p>
          <a:p>
            <a:pPr indent="-228600" lvl="1" marL="914400" rtl="0">
              <a:spcBef>
                <a:spcPts val="0"/>
              </a:spcBef>
            </a:pPr>
            <a:r>
              <a:rPr lang="en-GB"/>
              <a:t>Not well suited for estimating measures of association</a:t>
            </a:r>
          </a:p>
          <a:p>
            <a:pPr indent="-228600" lvl="1" marL="914400" rtl="0">
              <a:spcBef>
                <a:spcPts val="0"/>
              </a:spcBef>
            </a:pPr>
            <a:r>
              <a:rPr lang="en-GB"/>
              <a:t>Produce substantially biased estimates of correlation and regression coefficients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27" name="Shape 22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GB"/>
              <a:t>What is multiple imputation ?</a:t>
            </a:r>
          </a:p>
          <a:p>
            <a:pPr lvl="0">
              <a:spcBef>
                <a:spcPts val="0"/>
              </a:spcBef>
              <a:buNone/>
            </a:pPr>
            <a:r>
              <a:t/>
            </a:r>
            <a:endParaRPr b="1"/>
          </a:p>
          <a:p>
            <a:pPr lvl="0" rtl="0">
              <a:spcBef>
                <a:spcPts val="0"/>
              </a:spcBef>
              <a:buNone/>
            </a:pPr>
            <a:r>
              <a:rPr i="1" lang="en-GB" sz="1600">
                <a:solidFill>
                  <a:srgbClr val="434343"/>
                </a:solidFill>
                <a:latin typeface="Times New Roman"/>
                <a:ea typeface="Times New Roman"/>
                <a:cs typeface="Times New Roman"/>
                <a:sym typeface="Times New Roman"/>
              </a:rPr>
              <a:t>	</a:t>
            </a:r>
            <a:r>
              <a:rPr i="1" lang="en-GB" sz="1600">
                <a:solidFill>
                  <a:srgbClr val="434343"/>
                </a:solidFill>
                <a:latin typeface="Georgia"/>
                <a:ea typeface="Georgia"/>
                <a:cs typeface="Georgia"/>
                <a:sym typeface="Georgia"/>
              </a:rPr>
              <a:t> </a:t>
            </a:r>
            <a:r>
              <a:rPr i="1" lang="en-GB" sz="1600">
                <a:latin typeface="Georgia"/>
                <a:ea typeface="Georgia"/>
                <a:cs typeface="Georgia"/>
                <a:sym typeface="Georgia"/>
              </a:rPr>
              <a:t>A statistical technique for analyzing incomplete data sets for which some entries are missing. Each missing value is replaced by a set of possible values.</a:t>
            </a:r>
          </a:p>
          <a:p>
            <a:pPr lvl="0" rtl="0">
              <a:spcBef>
                <a:spcPts val="0"/>
              </a:spcBef>
              <a:buNone/>
            </a:pPr>
            <a:r>
              <a:rPr lang="en-GB"/>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33" name="Shape 23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What is multiple imputation ?</a:t>
            </a:r>
          </a:p>
          <a:p>
            <a:pPr lvl="0">
              <a:spcBef>
                <a:spcPts val="0"/>
              </a:spcBef>
              <a:buNone/>
            </a:pPr>
            <a:r>
              <a:rPr b="1" lang="en-GB"/>
              <a:t>When do we use it?</a:t>
            </a:r>
          </a:p>
          <a:p>
            <a:pPr indent="-330200" lvl="0" marL="457200">
              <a:spcBef>
                <a:spcPts val="0"/>
              </a:spcBef>
              <a:buSzPct val="100000"/>
              <a:buFont typeface="Georgia"/>
            </a:pPr>
            <a:r>
              <a:rPr i="1" lang="en-GB" sz="1600">
                <a:latin typeface="Georgia"/>
                <a:ea typeface="Georgia"/>
                <a:cs typeface="Georgia"/>
                <a:sym typeface="Georgia"/>
              </a:rPr>
              <a:t>MI can be used when the data is missing completely at random, missing at random or missing not at random.</a:t>
            </a:r>
          </a:p>
          <a:p>
            <a:pPr indent="-330200" lvl="0" marL="457200">
              <a:spcBef>
                <a:spcPts val="0"/>
              </a:spcBef>
              <a:buSzPct val="100000"/>
              <a:buFont typeface="Georgia"/>
            </a:pPr>
            <a:r>
              <a:rPr i="1" lang="en-GB" sz="1600">
                <a:latin typeface="Georgia"/>
                <a:ea typeface="Georgia"/>
                <a:cs typeface="Georgia"/>
                <a:sym typeface="Georgia"/>
              </a:rPr>
              <a:t>When we want more precise results </a:t>
            </a:r>
          </a:p>
          <a:p>
            <a:pPr lvl="0">
              <a:spcBef>
                <a:spcPts val="0"/>
              </a:spcBef>
              <a:buNone/>
            </a:pPr>
            <a:r>
              <a:t/>
            </a:r>
            <a:endParaRPr i="1" sz="1600">
              <a:latin typeface="Times New Roman"/>
              <a:ea typeface="Times New Roman"/>
              <a:cs typeface="Times New Roman"/>
              <a:sym typeface="Times New Roman"/>
            </a:endParaRPr>
          </a:p>
          <a:p>
            <a:pPr lvl="0" rtl="0">
              <a:spcBef>
                <a:spcPts val="0"/>
              </a:spcBef>
              <a:buNone/>
            </a:pPr>
            <a:r>
              <a:rPr lang="en-GB"/>
              <a:t>	</a:t>
            </a:r>
          </a:p>
          <a:p>
            <a:pPr lvl="0" rtl="0">
              <a:spcBef>
                <a:spcPts val="0"/>
              </a:spcBef>
              <a:buNone/>
            </a:pPr>
            <a:r>
              <a:rPr lang="en-GB"/>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39" name="Shape 23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t/>
            </a:r>
            <a:endParaRPr/>
          </a:p>
        </p:txBody>
      </p:sp>
      <p:sp>
        <p:nvSpPr>
          <p:cNvPr id="240" name="Shape 240"/>
          <p:cNvSpPr/>
          <p:nvPr/>
        </p:nvSpPr>
        <p:spPr>
          <a:xfrm>
            <a:off x="2534425" y="1986325"/>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Data set 1</a:t>
            </a:r>
          </a:p>
        </p:txBody>
      </p:sp>
      <p:sp>
        <p:nvSpPr>
          <p:cNvPr id="241" name="Shape 241"/>
          <p:cNvSpPr/>
          <p:nvPr/>
        </p:nvSpPr>
        <p:spPr>
          <a:xfrm>
            <a:off x="2534425" y="3382425"/>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Data set n</a:t>
            </a:r>
          </a:p>
        </p:txBody>
      </p:sp>
      <p:sp>
        <p:nvSpPr>
          <p:cNvPr id="242" name="Shape 242"/>
          <p:cNvSpPr/>
          <p:nvPr/>
        </p:nvSpPr>
        <p:spPr>
          <a:xfrm>
            <a:off x="4293750" y="1986325"/>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Result 1 </a:t>
            </a:r>
          </a:p>
        </p:txBody>
      </p:sp>
      <p:sp>
        <p:nvSpPr>
          <p:cNvPr id="243" name="Shape 243"/>
          <p:cNvSpPr/>
          <p:nvPr/>
        </p:nvSpPr>
        <p:spPr>
          <a:xfrm>
            <a:off x="4293750" y="3382425"/>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Result n</a:t>
            </a:r>
          </a:p>
        </p:txBody>
      </p:sp>
      <p:sp>
        <p:nvSpPr>
          <p:cNvPr id="244" name="Shape 244"/>
          <p:cNvSpPr/>
          <p:nvPr/>
        </p:nvSpPr>
        <p:spPr>
          <a:xfrm>
            <a:off x="6413125" y="2656050"/>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Summarized result</a:t>
            </a:r>
          </a:p>
        </p:txBody>
      </p:sp>
      <p:cxnSp>
        <p:nvCxnSpPr>
          <p:cNvPr id="245" name="Shape 245"/>
          <p:cNvCxnSpPr>
            <a:stCxn id="246" idx="3"/>
            <a:endCxn id="240" idx="1"/>
          </p:cNvCxnSpPr>
          <p:nvPr/>
        </p:nvCxnSpPr>
        <p:spPr>
          <a:xfrm flipH="1" rot="10800000">
            <a:off x="1960500" y="2207850"/>
            <a:ext cx="573900" cy="669600"/>
          </a:xfrm>
          <a:prstGeom prst="straightConnector1">
            <a:avLst/>
          </a:prstGeom>
          <a:noFill/>
          <a:ln cap="flat" cmpd="sng" w="9525">
            <a:solidFill>
              <a:schemeClr val="dk2"/>
            </a:solidFill>
            <a:prstDash val="solid"/>
            <a:round/>
            <a:headEnd len="lg" w="lg" type="none"/>
            <a:tailEnd len="lg" w="lg" type="triangle"/>
          </a:ln>
        </p:spPr>
      </p:cxnSp>
      <p:cxnSp>
        <p:nvCxnSpPr>
          <p:cNvPr id="247" name="Shape 247"/>
          <p:cNvCxnSpPr>
            <a:stCxn id="246" idx="3"/>
            <a:endCxn id="241" idx="1"/>
          </p:cNvCxnSpPr>
          <p:nvPr/>
        </p:nvCxnSpPr>
        <p:spPr>
          <a:xfrm>
            <a:off x="1960500" y="2877450"/>
            <a:ext cx="573900" cy="726300"/>
          </a:xfrm>
          <a:prstGeom prst="straightConnector1">
            <a:avLst/>
          </a:prstGeom>
          <a:noFill/>
          <a:ln cap="flat" cmpd="sng" w="9525">
            <a:solidFill>
              <a:schemeClr val="dk2"/>
            </a:solidFill>
            <a:prstDash val="solid"/>
            <a:round/>
            <a:headEnd len="lg" w="lg" type="none"/>
            <a:tailEnd len="lg" w="lg" type="triangle"/>
          </a:ln>
        </p:spPr>
      </p:cxnSp>
      <p:sp>
        <p:nvSpPr>
          <p:cNvPr id="248" name="Shape 248"/>
          <p:cNvSpPr txBox="1"/>
          <p:nvPr/>
        </p:nvSpPr>
        <p:spPr>
          <a:xfrm>
            <a:off x="2682012" y="2751000"/>
            <a:ext cx="969600" cy="252900"/>
          </a:xfrm>
          <a:prstGeom prst="rect">
            <a:avLst/>
          </a:prstGeom>
          <a:noFill/>
          <a:ln>
            <a:noFill/>
          </a:ln>
        </p:spPr>
        <p:txBody>
          <a:bodyPr anchorCtr="0" anchor="t" bIns="91425" lIns="91425" rIns="91425" tIns="91425">
            <a:noAutofit/>
          </a:bodyPr>
          <a:lstStyle/>
          <a:p>
            <a:pPr indent="0" lvl="0" marL="0">
              <a:spcBef>
                <a:spcPts val="0"/>
              </a:spcBef>
              <a:buNone/>
            </a:pPr>
            <a:r>
              <a:rPr lang="en-GB"/>
              <a:t>    </a:t>
            </a:r>
            <a:r>
              <a:rPr lang="en-GB" sz="1800"/>
              <a:t>...</a:t>
            </a:r>
          </a:p>
        </p:txBody>
      </p:sp>
      <p:sp>
        <p:nvSpPr>
          <p:cNvPr id="249" name="Shape 249"/>
          <p:cNvSpPr txBox="1"/>
          <p:nvPr/>
        </p:nvSpPr>
        <p:spPr>
          <a:xfrm>
            <a:off x="4441350" y="2751000"/>
            <a:ext cx="969600" cy="252900"/>
          </a:xfrm>
          <a:prstGeom prst="rect">
            <a:avLst/>
          </a:prstGeom>
          <a:noFill/>
          <a:ln>
            <a:noFill/>
          </a:ln>
        </p:spPr>
        <p:txBody>
          <a:bodyPr anchorCtr="0" anchor="t" bIns="91425" lIns="91425" rIns="91425" tIns="91425">
            <a:noAutofit/>
          </a:bodyPr>
          <a:lstStyle/>
          <a:p>
            <a:pPr indent="0" lvl="0" marL="0" rtl="0">
              <a:spcBef>
                <a:spcPts val="0"/>
              </a:spcBef>
              <a:buNone/>
            </a:pPr>
            <a:r>
              <a:rPr lang="en-GB" sz="1800"/>
              <a:t>    ...</a:t>
            </a:r>
          </a:p>
        </p:txBody>
      </p:sp>
      <p:cxnSp>
        <p:nvCxnSpPr>
          <p:cNvPr id="250" name="Shape 250"/>
          <p:cNvCxnSpPr>
            <a:stCxn id="246" idx="3"/>
            <a:endCxn id="248" idx="1"/>
          </p:cNvCxnSpPr>
          <p:nvPr/>
        </p:nvCxnSpPr>
        <p:spPr>
          <a:xfrm>
            <a:off x="1960500" y="2877450"/>
            <a:ext cx="721500" cy="0"/>
          </a:xfrm>
          <a:prstGeom prst="straightConnector1">
            <a:avLst/>
          </a:prstGeom>
          <a:noFill/>
          <a:ln cap="flat" cmpd="sng" w="9525">
            <a:solidFill>
              <a:schemeClr val="dk2"/>
            </a:solidFill>
            <a:prstDash val="solid"/>
            <a:round/>
            <a:headEnd len="lg" w="lg" type="none"/>
            <a:tailEnd len="lg" w="lg" type="triangle"/>
          </a:ln>
        </p:spPr>
      </p:cxnSp>
      <p:cxnSp>
        <p:nvCxnSpPr>
          <p:cNvPr id="251" name="Shape 251"/>
          <p:cNvCxnSpPr>
            <a:stCxn id="240" idx="3"/>
            <a:endCxn id="242" idx="1"/>
          </p:cNvCxnSpPr>
          <p:nvPr/>
        </p:nvCxnSpPr>
        <p:spPr>
          <a:xfrm>
            <a:off x="3799225" y="2207725"/>
            <a:ext cx="494400" cy="0"/>
          </a:xfrm>
          <a:prstGeom prst="straightConnector1">
            <a:avLst/>
          </a:prstGeom>
          <a:noFill/>
          <a:ln cap="flat" cmpd="sng" w="9525">
            <a:solidFill>
              <a:schemeClr val="dk2"/>
            </a:solidFill>
            <a:prstDash val="solid"/>
            <a:round/>
            <a:headEnd len="lg" w="lg" type="none"/>
            <a:tailEnd len="lg" w="lg" type="triangle"/>
          </a:ln>
        </p:spPr>
      </p:cxnSp>
      <p:cxnSp>
        <p:nvCxnSpPr>
          <p:cNvPr id="252" name="Shape 252"/>
          <p:cNvCxnSpPr/>
          <p:nvPr/>
        </p:nvCxnSpPr>
        <p:spPr>
          <a:xfrm>
            <a:off x="3799325" y="3603825"/>
            <a:ext cx="494400" cy="0"/>
          </a:xfrm>
          <a:prstGeom prst="straightConnector1">
            <a:avLst/>
          </a:prstGeom>
          <a:noFill/>
          <a:ln cap="flat" cmpd="sng" w="9525">
            <a:solidFill>
              <a:schemeClr val="dk2"/>
            </a:solidFill>
            <a:prstDash val="solid"/>
            <a:round/>
            <a:headEnd len="lg" w="lg" type="none"/>
            <a:tailEnd len="lg" w="lg" type="triangle"/>
          </a:ln>
        </p:spPr>
      </p:cxnSp>
      <p:cxnSp>
        <p:nvCxnSpPr>
          <p:cNvPr id="253" name="Shape 253"/>
          <p:cNvCxnSpPr>
            <a:stCxn id="249" idx="3"/>
            <a:endCxn id="244" idx="1"/>
          </p:cNvCxnSpPr>
          <p:nvPr/>
        </p:nvCxnSpPr>
        <p:spPr>
          <a:xfrm>
            <a:off x="5410950" y="2877450"/>
            <a:ext cx="1002300" cy="0"/>
          </a:xfrm>
          <a:prstGeom prst="straightConnector1">
            <a:avLst/>
          </a:prstGeom>
          <a:noFill/>
          <a:ln cap="flat" cmpd="sng" w="9525">
            <a:solidFill>
              <a:schemeClr val="dk2"/>
            </a:solidFill>
            <a:prstDash val="solid"/>
            <a:round/>
            <a:headEnd len="lg" w="lg" type="none"/>
            <a:tailEnd len="lg" w="lg" type="triangle"/>
          </a:ln>
        </p:spPr>
      </p:cxnSp>
      <p:cxnSp>
        <p:nvCxnSpPr>
          <p:cNvPr id="254" name="Shape 254"/>
          <p:cNvCxnSpPr>
            <a:stCxn id="242" idx="3"/>
            <a:endCxn id="244" idx="1"/>
          </p:cNvCxnSpPr>
          <p:nvPr/>
        </p:nvCxnSpPr>
        <p:spPr>
          <a:xfrm>
            <a:off x="5558550" y="2207725"/>
            <a:ext cx="854700" cy="669600"/>
          </a:xfrm>
          <a:prstGeom prst="straightConnector1">
            <a:avLst/>
          </a:prstGeom>
          <a:noFill/>
          <a:ln cap="flat" cmpd="sng" w="9525">
            <a:solidFill>
              <a:schemeClr val="dk2"/>
            </a:solidFill>
            <a:prstDash val="solid"/>
            <a:round/>
            <a:headEnd len="lg" w="lg" type="none"/>
            <a:tailEnd len="lg" w="lg" type="triangle"/>
          </a:ln>
        </p:spPr>
      </p:cxnSp>
      <p:cxnSp>
        <p:nvCxnSpPr>
          <p:cNvPr id="255" name="Shape 255"/>
          <p:cNvCxnSpPr>
            <a:stCxn id="243" idx="3"/>
            <a:endCxn id="244" idx="1"/>
          </p:cNvCxnSpPr>
          <p:nvPr/>
        </p:nvCxnSpPr>
        <p:spPr>
          <a:xfrm flipH="1" rot="10800000">
            <a:off x="5558550" y="2877525"/>
            <a:ext cx="854700" cy="726300"/>
          </a:xfrm>
          <a:prstGeom prst="straightConnector1">
            <a:avLst/>
          </a:prstGeom>
          <a:noFill/>
          <a:ln cap="flat" cmpd="sng" w="9525">
            <a:solidFill>
              <a:schemeClr val="dk2"/>
            </a:solidFill>
            <a:prstDash val="solid"/>
            <a:round/>
            <a:headEnd len="lg" w="lg" type="none"/>
            <a:tailEnd len="lg" w="lg" type="triangle"/>
          </a:ln>
        </p:spPr>
      </p:cxnSp>
      <p:cxnSp>
        <p:nvCxnSpPr>
          <p:cNvPr id="256" name="Shape 256"/>
          <p:cNvCxnSpPr>
            <a:stCxn id="248" idx="3"/>
            <a:endCxn id="249" idx="1"/>
          </p:cNvCxnSpPr>
          <p:nvPr/>
        </p:nvCxnSpPr>
        <p:spPr>
          <a:xfrm>
            <a:off x="3651612" y="2877450"/>
            <a:ext cx="789600" cy="0"/>
          </a:xfrm>
          <a:prstGeom prst="straightConnector1">
            <a:avLst/>
          </a:prstGeom>
          <a:noFill/>
          <a:ln cap="flat" cmpd="sng" w="9525">
            <a:solidFill>
              <a:schemeClr val="dk2"/>
            </a:solidFill>
            <a:prstDash val="solid"/>
            <a:round/>
            <a:headEnd len="lg" w="lg" type="none"/>
            <a:tailEnd len="lg" w="lg" type="triangle"/>
          </a:ln>
        </p:spPr>
      </p:cxnSp>
      <p:sp>
        <p:nvSpPr>
          <p:cNvPr id="246" name="Shape 246"/>
          <p:cNvSpPr/>
          <p:nvPr/>
        </p:nvSpPr>
        <p:spPr>
          <a:xfrm>
            <a:off x="471900" y="2656050"/>
            <a:ext cx="14886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Data set with missing values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Missing-data mechanisms</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a:lnSpc>
                <a:spcPct val="200000"/>
              </a:lnSpc>
              <a:spcBef>
                <a:spcPts val="0"/>
              </a:spcBef>
              <a:buAutoNum type="arabicPeriod"/>
            </a:pPr>
            <a:r>
              <a:rPr lang="en-GB"/>
              <a:t>Missingness completely at random</a:t>
            </a:r>
          </a:p>
          <a:p>
            <a:pPr indent="-228600" lvl="0" marL="457200">
              <a:lnSpc>
                <a:spcPct val="200000"/>
              </a:lnSpc>
              <a:spcBef>
                <a:spcPts val="0"/>
              </a:spcBef>
              <a:buAutoNum type="arabicPeriod"/>
            </a:pPr>
            <a:r>
              <a:rPr lang="en-GB"/>
              <a:t>Missingness at random</a:t>
            </a:r>
          </a:p>
          <a:p>
            <a:pPr indent="-228600" lvl="0" marL="457200">
              <a:lnSpc>
                <a:spcPct val="200000"/>
              </a:lnSpc>
              <a:spcBef>
                <a:spcPts val="0"/>
              </a:spcBef>
              <a:buAutoNum type="arabicPeriod"/>
            </a:pPr>
            <a:r>
              <a:rPr lang="en-GB"/>
              <a:t>Missingness that depends on unobserved predictors</a:t>
            </a:r>
          </a:p>
          <a:p>
            <a:pPr indent="-228600" lvl="0" marL="457200">
              <a:lnSpc>
                <a:spcPct val="200000"/>
              </a:lnSpc>
              <a:spcBef>
                <a:spcPts val="0"/>
              </a:spcBef>
              <a:buAutoNum type="arabicPeriod"/>
            </a:pPr>
            <a:r>
              <a:rPr lang="en-GB"/>
              <a:t>Missingness that depends on the missing value itself.</a:t>
            </a: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62" name="Shape 26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GB"/>
              <a:t>Steps:</a:t>
            </a:r>
          </a:p>
          <a:p>
            <a:pPr indent="-228600" lvl="0" marL="457200" rtl="0">
              <a:spcBef>
                <a:spcPts val="0"/>
              </a:spcBef>
              <a:buAutoNum type="arabicPeriod"/>
            </a:pPr>
            <a:r>
              <a:rPr lang="en-GB"/>
              <a:t>Imputation Phase</a:t>
            </a:r>
          </a:p>
          <a:p>
            <a:pPr lvl="0" rt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68" name="Shape 26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GB"/>
              <a:t>Steps:</a:t>
            </a:r>
          </a:p>
          <a:p>
            <a:pPr indent="-228600" lvl="0" marL="457200" rtl="0">
              <a:spcBef>
                <a:spcPts val="0"/>
              </a:spcBef>
              <a:buAutoNum type="arabicPeriod"/>
            </a:pPr>
            <a:r>
              <a:rPr lang="en-GB"/>
              <a:t>Imputation Phase</a:t>
            </a:r>
          </a:p>
          <a:p>
            <a:pPr indent="-228600" lvl="0" marL="457200" rtl="0">
              <a:spcBef>
                <a:spcPts val="0"/>
              </a:spcBef>
              <a:buAutoNum type="arabicPeriod"/>
            </a:pPr>
            <a:r>
              <a:rPr lang="en-GB"/>
              <a:t>Analysis</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74" name="Shape 2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Steps:</a:t>
            </a:r>
          </a:p>
          <a:p>
            <a:pPr indent="-228600" lvl="0" marL="457200">
              <a:spcBef>
                <a:spcPts val="0"/>
              </a:spcBef>
              <a:buAutoNum type="arabicPeriod"/>
            </a:pPr>
            <a:r>
              <a:rPr lang="en-GB"/>
              <a:t>Imputation Phase</a:t>
            </a:r>
          </a:p>
          <a:p>
            <a:pPr indent="-228600" lvl="0" marL="457200" rtl="0">
              <a:spcBef>
                <a:spcPts val="0"/>
              </a:spcBef>
              <a:buAutoNum type="arabicPeriod"/>
            </a:pPr>
            <a:r>
              <a:rPr lang="en-GB"/>
              <a:t>Analysis</a:t>
            </a:r>
          </a:p>
          <a:p>
            <a:pPr indent="-228600" lvl="0" marL="457200" rtl="0">
              <a:spcBef>
                <a:spcPts val="0"/>
              </a:spcBef>
              <a:buAutoNum type="arabicPeriod"/>
            </a:pPr>
            <a:r>
              <a:rPr lang="en-GB"/>
              <a:t>Pooling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 (MICE method)</a:t>
            </a:r>
          </a:p>
        </p:txBody>
      </p:sp>
      <p:sp>
        <p:nvSpPr>
          <p:cNvPr id="280" name="Shape 2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GB"/>
              <a:t>MICE Method steps :</a:t>
            </a:r>
          </a:p>
          <a:p>
            <a:pPr indent="-228600" lvl="0" marL="457200" rtl="0">
              <a:spcBef>
                <a:spcPts val="0"/>
              </a:spcBef>
              <a:buAutoNum type="arabicPeriod"/>
            </a:pPr>
            <a:r>
              <a:rPr lang="en-GB"/>
              <a:t>Perform simple imputation</a:t>
            </a:r>
          </a:p>
          <a:p>
            <a:pPr indent="-228600" lvl="0" marL="457200" rtl="0">
              <a:spcBef>
                <a:spcPts val="0"/>
              </a:spcBef>
              <a:buAutoNum type="arabicPeriod"/>
            </a:pPr>
            <a:r>
              <a:rPr lang="en-GB"/>
              <a:t>Set back to missing the imputed values</a:t>
            </a:r>
          </a:p>
          <a:p>
            <a:pPr indent="-228600" lvl="0" marL="457200" rtl="0">
              <a:spcBef>
                <a:spcPts val="0"/>
              </a:spcBef>
              <a:buAutoNum type="arabicPeriod"/>
            </a:pPr>
            <a:r>
              <a:rPr lang="en-GB"/>
              <a:t>Perform regression for the missing values</a:t>
            </a:r>
          </a:p>
          <a:p>
            <a:pPr indent="-228600" lvl="0" marL="457200" rtl="0">
              <a:spcBef>
                <a:spcPts val="0"/>
              </a:spcBef>
              <a:buAutoNum type="arabicPeriod"/>
            </a:pPr>
            <a:r>
              <a:rPr lang="en-GB"/>
              <a:t>Set the predicted values</a:t>
            </a:r>
          </a:p>
          <a:p>
            <a:pPr indent="-228600" lvl="0" marL="457200" rtl="0">
              <a:spcBef>
                <a:spcPts val="0"/>
              </a:spcBef>
              <a:buAutoNum type="arabicPeriod"/>
            </a:pPr>
            <a:r>
              <a:rPr lang="en-GB"/>
              <a:t>Repeat 2-4 for another variable</a:t>
            </a:r>
          </a:p>
          <a:p>
            <a:pPr indent="-228600" lvl="0" marL="457200" rtl="0">
              <a:spcBef>
                <a:spcPts val="0"/>
              </a:spcBef>
              <a:buAutoNum type="arabicPeriod"/>
            </a:pPr>
            <a:r>
              <a:rPr lang="en-GB"/>
              <a:t>Repeat 2-4 until convergence</a:t>
            </a:r>
          </a:p>
          <a:p>
            <a:pPr lvl="0" rtl="0">
              <a:spcBef>
                <a:spcPts val="0"/>
              </a:spcBef>
              <a:buNone/>
            </a:pPr>
            <a:r>
              <a:t/>
            </a:r>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Example - case study</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Study population earnings.</a:t>
            </a:r>
          </a:p>
          <a:p>
            <a:pPr lvl="0">
              <a:spcBef>
                <a:spcPts val="0"/>
              </a:spcBef>
              <a:spcAft>
                <a:spcPts val="0"/>
              </a:spcAft>
              <a:buNone/>
            </a:pPr>
            <a:r>
              <a:rPr lang="en-GB"/>
              <a:t>Input variables:</a:t>
            </a:r>
          </a:p>
          <a:p>
            <a:pPr indent="-228600" lvl="0" marL="457200">
              <a:lnSpc>
                <a:spcPct val="100000"/>
              </a:lnSpc>
              <a:spcBef>
                <a:spcPts val="0"/>
              </a:spcBef>
              <a:spcAft>
                <a:spcPts val="0"/>
              </a:spcAft>
              <a:buChar char="●"/>
            </a:pPr>
            <a:r>
              <a:rPr lang="en-GB"/>
              <a:t>sex</a:t>
            </a:r>
          </a:p>
          <a:p>
            <a:pPr indent="-228600" lvl="0" marL="457200">
              <a:lnSpc>
                <a:spcPct val="100000"/>
              </a:lnSpc>
              <a:spcBef>
                <a:spcPts val="0"/>
              </a:spcBef>
              <a:spcAft>
                <a:spcPts val="0"/>
              </a:spcAft>
              <a:buChar char="●"/>
            </a:pPr>
            <a:r>
              <a:rPr lang="en-GB"/>
              <a:t>race</a:t>
            </a:r>
          </a:p>
          <a:p>
            <a:pPr indent="-228600" lvl="0" marL="457200">
              <a:lnSpc>
                <a:spcPct val="100000"/>
              </a:lnSpc>
              <a:spcBef>
                <a:spcPts val="0"/>
              </a:spcBef>
              <a:spcAft>
                <a:spcPts val="0"/>
              </a:spcAft>
              <a:buChar char="●"/>
            </a:pPr>
            <a:r>
              <a:rPr lang="en-GB"/>
              <a:t>education</a:t>
            </a:r>
          </a:p>
          <a:p>
            <a:pPr indent="-228600" lvl="0" marL="457200">
              <a:lnSpc>
                <a:spcPct val="100000"/>
              </a:lnSpc>
              <a:spcBef>
                <a:spcPts val="0"/>
              </a:spcBef>
              <a:spcAft>
                <a:spcPts val="0"/>
              </a:spcAft>
              <a:buChar char="●"/>
            </a:pPr>
            <a:r>
              <a:rPr lang="en-GB"/>
              <a:t>age</a:t>
            </a:r>
          </a:p>
          <a:p>
            <a:pPr indent="-228600" lvl="0" marL="457200">
              <a:lnSpc>
                <a:spcPct val="100000"/>
              </a:lnSpc>
              <a:spcBef>
                <a:spcPts val="0"/>
              </a:spcBef>
              <a:spcAft>
                <a:spcPts val="0"/>
              </a:spcAft>
              <a:buChar char="●"/>
            </a:pPr>
            <a:r>
              <a:rPr lang="en-GB"/>
              <a:t>earnings</a:t>
            </a:r>
          </a:p>
          <a:p>
            <a:pPr indent="-228600" lvl="0" marL="457200">
              <a:lnSpc>
                <a:spcPct val="100000"/>
              </a:lnSpc>
              <a:spcBef>
                <a:spcPts val="0"/>
              </a:spcBef>
              <a:spcAft>
                <a:spcPts val="0"/>
              </a:spcAft>
              <a:buChar char="●"/>
            </a:pPr>
            <a:r>
              <a:rPr lang="en-GB"/>
              <a:t>police arrest</a:t>
            </a:r>
          </a:p>
        </p:txBody>
      </p:sp>
      <p:pic>
        <p:nvPicPr>
          <p:cNvPr id="87" name="Shape 87"/>
          <p:cNvPicPr preferRelativeResize="0"/>
          <p:nvPr/>
        </p:nvPicPr>
        <p:blipFill>
          <a:blip r:embed="rId3">
            <a:alphaModFix/>
          </a:blip>
          <a:stretch>
            <a:fillRect/>
          </a:stretch>
        </p:blipFill>
        <p:spPr>
          <a:xfrm>
            <a:off x="4473237" y="2406212"/>
            <a:ext cx="3267075" cy="117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Missingness completely at random</a:t>
            </a:r>
          </a:p>
        </p:txBody>
      </p:sp>
      <p:sp>
        <p:nvSpPr>
          <p:cNvPr id="93" name="Shape 9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Probability of missingness is the same for all units</a:t>
            </a:r>
          </a:p>
          <a:p>
            <a:pPr lvl="0">
              <a:spcBef>
                <a:spcPts val="0"/>
              </a:spcBef>
              <a:buNone/>
            </a:pPr>
            <a:r>
              <a:rPr lang="en-GB"/>
              <a:t>Example: if each survey respondent randomly decide whether of answer a variable or not (like rolling a dice)</a:t>
            </a:r>
          </a:p>
          <a:p>
            <a:pPr lvl="0">
              <a:spcBef>
                <a:spcPts val="0"/>
              </a:spcBef>
              <a:buNone/>
            </a:pPr>
            <a:r>
              <a:rPr lang="en-GB"/>
              <a:t>Easiest case, data can we approximated with the mean of existing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Missingness at random</a:t>
            </a:r>
          </a:p>
        </p:txBody>
      </p:sp>
      <p:sp>
        <p:nvSpPr>
          <p:cNvPr id="99" name="Shape 9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P</a:t>
            </a:r>
            <a:r>
              <a:rPr lang="en-GB"/>
              <a:t>robability of missingness depends on the other OBSERVED variables</a:t>
            </a:r>
          </a:p>
          <a:p>
            <a:pPr lvl="0">
              <a:spcBef>
                <a:spcPts val="0"/>
              </a:spcBef>
              <a:buNone/>
            </a:pPr>
            <a:r>
              <a:rPr lang="en-GB"/>
              <a:t>Example: white people are more probable to not fill the “earnings” than black people</a:t>
            </a:r>
          </a:p>
          <a:p>
            <a:pPr lvl="0">
              <a:spcBef>
                <a:spcPts val="0"/>
              </a:spcBef>
              <a:buNone/>
            </a:pPr>
            <a:r>
              <a:rPr lang="en-GB"/>
              <a:t>Missing data can be modeled according to existing data based on a model that account all the observed variables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Missingness that depends on unobserved predictors</a:t>
            </a:r>
          </a:p>
        </p:txBody>
      </p:sp>
      <p:sp>
        <p:nvSpPr>
          <p:cNvPr id="105" name="Shape 10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GB"/>
              <a:t>Probability of missingness depends on the other UNOBSERVED variables</a:t>
            </a:r>
          </a:p>
          <a:p>
            <a:pPr lvl="0">
              <a:spcBef>
                <a:spcPts val="0"/>
              </a:spcBef>
              <a:buNone/>
            </a:pPr>
            <a:r>
              <a:rPr lang="en-GB"/>
              <a:t>Example:  suppose that people that have children are less likely to reveal their earnings, but having children is not observed.</a:t>
            </a:r>
          </a:p>
          <a:p>
            <a:pPr lvl="0">
              <a:spcBef>
                <a:spcPts val="0"/>
              </a:spcBef>
              <a:buNone/>
            </a:pPr>
            <a:r>
              <a:rPr lang="en-GB"/>
              <a:t>Missing data is not at random, therefore it must be explicitly modeled, or the reliability of the data will be affected.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Missingness that depends on the missing value itself</a:t>
            </a:r>
          </a:p>
        </p:txBody>
      </p:sp>
      <p:sp>
        <p:nvSpPr>
          <p:cNvPr id="111" name="Shape 11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Probability of missingness depends on the missing value itself, this is also called </a:t>
            </a:r>
            <a:r>
              <a:rPr lang="en-GB" u="sng"/>
              <a:t>censoring</a:t>
            </a:r>
            <a:r>
              <a:rPr lang="en-GB"/>
              <a:t>.</a:t>
            </a:r>
          </a:p>
          <a:p>
            <a:pPr lvl="0">
              <a:spcBef>
                <a:spcPts val="0"/>
              </a:spcBef>
              <a:buNone/>
            </a:pPr>
            <a:r>
              <a:rPr lang="en-GB"/>
              <a:t>Example: people with earning greater than 100.000 are less likely to reveal their earnings.</a:t>
            </a:r>
          </a:p>
          <a:p>
            <a:pPr lvl="0">
              <a:spcBef>
                <a:spcPts val="0"/>
              </a:spcBef>
              <a:buNone/>
            </a:pPr>
            <a:r>
              <a:rPr lang="en-GB"/>
              <a:t>In order to reliably model the missing data, more predictors can be included so the case can fit in the missingness at random case.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Single imputation</a:t>
            </a:r>
          </a:p>
        </p:txBody>
      </p:sp>
      <p:sp>
        <p:nvSpPr>
          <p:cNvPr id="117" name="Shape 11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lnSpc>
                <a:spcPct val="150000"/>
              </a:lnSpc>
              <a:spcBef>
                <a:spcPts val="0"/>
              </a:spcBef>
              <a:buAutoNum type="arabicPeriod"/>
            </a:pPr>
            <a:r>
              <a:rPr lang="en-GB"/>
              <a:t>Mean imputation</a:t>
            </a:r>
          </a:p>
          <a:p>
            <a:pPr indent="-228600" lvl="0" marL="457200" rtl="0">
              <a:lnSpc>
                <a:spcPct val="150000"/>
              </a:lnSpc>
              <a:spcBef>
                <a:spcPts val="0"/>
              </a:spcBef>
              <a:buAutoNum type="arabicPeriod"/>
            </a:pPr>
            <a:r>
              <a:rPr lang="en-GB"/>
              <a:t>Last observation carried forward</a:t>
            </a:r>
          </a:p>
          <a:p>
            <a:pPr indent="-228600" lvl="0" marL="457200" rtl="0">
              <a:lnSpc>
                <a:spcPct val="150000"/>
              </a:lnSpc>
              <a:spcBef>
                <a:spcPts val="0"/>
              </a:spcBef>
              <a:buAutoNum type="arabicPeriod"/>
            </a:pPr>
            <a:r>
              <a:rPr lang="en-GB"/>
              <a:t>Regression imputation</a:t>
            </a:r>
          </a:p>
          <a:p>
            <a:pPr indent="-228600" lvl="0" marL="457200" rtl="0">
              <a:lnSpc>
                <a:spcPct val="150000"/>
              </a:lnSpc>
              <a:spcBef>
                <a:spcPts val="0"/>
              </a:spcBef>
              <a:buAutoNum type="arabicPeriod"/>
            </a:pPr>
            <a:r>
              <a:rPr lang="en-GB"/>
              <a:t>Matching methods</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