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8" r:id="rId6"/>
    <p:sldId id="294" r:id="rId7"/>
    <p:sldId id="316" r:id="rId8"/>
    <p:sldId id="318" r:id="rId9"/>
    <p:sldId id="317" r:id="rId10"/>
    <p:sldId id="319" r:id="rId11"/>
    <p:sldId id="309" r:id="rId12"/>
    <p:sldId id="315" r:id="rId13"/>
    <p:sldId id="320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1208985"/>
            <a:ext cx="6272784" cy="1942343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Faster R-</a:t>
            </a:r>
            <a:r>
              <a:rPr lang="en-US" sz="5400" spc="400" dirty="0" err="1">
                <a:solidFill>
                  <a:schemeClr val="bg1"/>
                </a:solidFill>
              </a:rPr>
              <a:t>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754" y="5649015"/>
            <a:ext cx="5093208" cy="1197864"/>
          </a:xfrm>
        </p:spPr>
        <p:txBody>
          <a:bodyPr>
            <a:normAutofit/>
          </a:bodyPr>
          <a:lstStyle/>
          <a:p>
            <a:r>
              <a:rPr lang="en-US" sz="1800" dirty="0"/>
              <a:t>Ciobota Isac-Daniel</a:t>
            </a:r>
          </a:p>
          <a:p>
            <a:r>
              <a:rPr lang="en-US" sz="1800" dirty="0" err="1"/>
              <a:t>Universitatea</a:t>
            </a:r>
            <a:r>
              <a:rPr lang="en-US" sz="1800" dirty="0"/>
              <a:t> </a:t>
            </a:r>
            <a:r>
              <a:rPr lang="en-US" sz="1800" dirty="0" err="1"/>
              <a:t>Politehnica</a:t>
            </a:r>
            <a:r>
              <a:rPr lang="en-US" sz="1800" dirty="0"/>
              <a:t> Tim</a:t>
            </a:r>
            <a:r>
              <a:rPr lang="ro-RO" sz="1800" dirty="0"/>
              <a:t>isoara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872A42-6145-21F7-8082-F9223750C9BD}"/>
              </a:ext>
            </a:extLst>
          </p:cNvPr>
          <p:cNvSpPr txBox="1">
            <a:spLocks/>
          </p:cNvSpPr>
          <p:nvPr/>
        </p:nvSpPr>
        <p:spPr>
          <a:xfrm>
            <a:off x="1298447" y="1809497"/>
            <a:ext cx="9027371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Towards Real-Time Object Detection with Region Proposal Networks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08813"/>
            <a:ext cx="6190488" cy="1179576"/>
          </a:xfrm>
        </p:spPr>
        <p:txBody>
          <a:bodyPr/>
          <a:lstStyle/>
          <a:p>
            <a:r>
              <a:rPr lang="ro-RO" sz="5400" dirty="0"/>
              <a:t>Results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62460-CF58-A848-51DB-DCBC6B6A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389"/>
            <a:ext cx="10383982" cy="44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Faster r-cnn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100" y="1415967"/>
            <a:ext cx="6557800" cy="227685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822" y="5387369"/>
            <a:ext cx="5276088" cy="1124712"/>
          </a:xfrm>
        </p:spPr>
        <p:txBody>
          <a:bodyPr/>
          <a:lstStyle/>
          <a:p>
            <a:r>
              <a:rPr lang="en-US" sz="1800" dirty="0"/>
              <a:t>Ciobota Isac-Daniel</a:t>
            </a:r>
          </a:p>
          <a:p>
            <a:r>
              <a:rPr lang="en-US" sz="1800" dirty="0" err="1"/>
              <a:t>Universitatea</a:t>
            </a:r>
            <a:r>
              <a:rPr lang="en-US" sz="1800" dirty="0"/>
              <a:t> </a:t>
            </a:r>
            <a:r>
              <a:rPr lang="en-US" sz="1800" dirty="0" err="1"/>
              <a:t>Politehnica</a:t>
            </a:r>
            <a:r>
              <a:rPr lang="en-US" sz="1800" dirty="0"/>
              <a:t> Tim</a:t>
            </a:r>
            <a:r>
              <a:rPr lang="ro-RO" sz="1800" dirty="0"/>
              <a:t>isoara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26066"/>
            <a:ext cx="6190488" cy="1179576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Unified network for object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Enhanced version of Fast R-CNN</a:t>
            </a:r>
            <a:r>
              <a:rPr lang="en-US" sz="1800" dirty="0"/>
              <a:t> </a:t>
            </a: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Uses Region Proposal Network (RPN)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Is Fast R-CNN + RPN (no external proposal)</a:t>
            </a: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49A806-8C1E-B808-04BE-94954BD5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84" y="1700645"/>
            <a:ext cx="3428433" cy="34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Previous Models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A9EAA-9330-6DDB-BA58-4824A01E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61" y="1343055"/>
            <a:ext cx="8913478" cy="397146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3FBDE11-2F38-D2D5-43CB-58B714C7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03" y="5396417"/>
            <a:ext cx="3666190" cy="1096458"/>
          </a:xfrm>
        </p:spPr>
        <p:txBody>
          <a:bodyPr>
            <a:normAutofit/>
          </a:bodyPr>
          <a:lstStyle/>
          <a:p>
            <a:r>
              <a:rPr lang="en-US" sz="1600" dirty="0"/>
              <a:t>Selective search</a:t>
            </a:r>
          </a:p>
          <a:p>
            <a:r>
              <a:rPr lang="en-US" sz="1600" dirty="0"/>
              <a:t>Apply CNN on 2000 box proposals</a:t>
            </a:r>
            <a:endParaRPr lang="ro-RO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0A73A8-F746-B611-4320-32B30A13FCB2}"/>
              </a:ext>
            </a:extLst>
          </p:cNvPr>
          <p:cNvSpPr txBox="1">
            <a:spLocks/>
          </p:cNvSpPr>
          <p:nvPr/>
        </p:nvSpPr>
        <p:spPr>
          <a:xfrm>
            <a:off x="4456158" y="5396417"/>
            <a:ext cx="2849806" cy="109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Bottleneck in the Region Proposal stage</a:t>
            </a:r>
            <a:endParaRPr lang="ro-RO" sz="1600" dirty="0"/>
          </a:p>
          <a:p>
            <a:pPr marL="342900" indent="-342900"/>
            <a:endParaRPr lang="en-US" sz="16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6A58A39-CE74-B325-9D2F-1422E2E2AC1C}"/>
              </a:ext>
            </a:extLst>
          </p:cNvPr>
          <p:cNvSpPr txBox="1">
            <a:spLocks/>
          </p:cNvSpPr>
          <p:nvPr/>
        </p:nvSpPr>
        <p:spPr>
          <a:xfrm>
            <a:off x="7775790" y="5396417"/>
            <a:ext cx="3666190" cy="109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Does not use Selective search</a:t>
            </a:r>
          </a:p>
          <a:p>
            <a:r>
              <a:rPr lang="en-US" sz="1600" dirty="0"/>
              <a:t>RPN to make proposals</a:t>
            </a:r>
          </a:p>
          <a:p>
            <a:r>
              <a:rPr lang="en-US" sz="1600" dirty="0"/>
              <a:t>Anchor boxes of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Previous Models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7B402-C76C-8F97-C612-B36CB527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70" y="2209818"/>
            <a:ext cx="9647208" cy="19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05250"/>
            <a:ext cx="9762686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Proposal Network (RPN)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Conv Layer produces </a:t>
            </a:r>
            <a:r>
              <a:rPr lang="en-US" sz="1800" b="1" dirty="0"/>
              <a:t>feature map</a:t>
            </a:r>
            <a:endParaRPr lang="ro-RO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 = 9 (3 aspect ratios x 3 scales)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Feature Map of n x n =&gt; n x n x 9 box proposals </a:t>
            </a: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80BA9-9C89-EB5C-0B18-36D4CB3C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39" y="2825496"/>
            <a:ext cx="4668563" cy="29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08813"/>
            <a:ext cx="6190488" cy="1179576"/>
          </a:xfrm>
        </p:spPr>
        <p:txBody>
          <a:bodyPr/>
          <a:lstStyle/>
          <a:p>
            <a:r>
              <a:rPr lang="en-US" sz="5400" dirty="0"/>
              <a:t>Fast R-CNN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A975A7-D4B0-B300-8D8E-90FFF454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057397"/>
            <a:ext cx="6190488" cy="3346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Any backbone CNN (VGG and ZF in the paper)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RoI pooling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2 fully connected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Classifier (softmax)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Regressor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C8C8F-3329-018C-D1C8-9B5B2BA0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88" y="3655185"/>
            <a:ext cx="7349836" cy="30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23883"/>
            <a:ext cx="9848951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Region of Interest Pooling (</a:t>
            </a:r>
            <a:r>
              <a:rPr lang="en-US" sz="5400" dirty="0" err="1"/>
              <a:t>RoI</a:t>
            </a:r>
            <a:r>
              <a:rPr lang="en-US" sz="5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506552"/>
            <a:ext cx="11147644" cy="3346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Receives box proposals as input (9 different sizes and aspect ratios)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800" dirty="0"/>
              <a:t>Uses MaxPool to produce a fixed sized feature map (3 x 3 x 512)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B4139-8659-8C41-12C7-BB08E289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3781643"/>
            <a:ext cx="4794843" cy="21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DCECF7-39A2-E321-D716-9C2BCF02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0" y="260030"/>
            <a:ext cx="11290539" cy="63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6060"/>
            <a:ext cx="11169073" cy="1325563"/>
          </a:xfrm>
        </p:spPr>
        <p:txBody>
          <a:bodyPr>
            <a:normAutofit/>
          </a:bodyPr>
          <a:lstStyle/>
          <a:p>
            <a:r>
              <a:rPr lang="en-US" dirty="0"/>
              <a:t>Training of Fast R-CNN – 4 steps</a:t>
            </a:r>
            <a:endParaRPr lang="en-US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F8C0E91-9ABF-0397-B27E-85B426BA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0415"/>
            <a:ext cx="10324382" cy="3346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RPN trained for region proposal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Train Fast R-CNN using the trained RPN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the detector network to initialize RPN training Fine-tune layers unique to RPN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Fine-tune unique layers of Fast R-CNN</a:t>
            </a:r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r>
              <a:rPr lang="ro-RO" sz="1800" dirty="0"/>
              <a:t>        </a:t>
            </a:r>
            <a:r>
              <a:rPr lang="en-US" sz="1800" dirty="0"/>
              <a:t>RPN and Fast R-CNN detector share the same conv </a:t>
            </a:r>
            <a:r>
              <a:rPr lang="en-US" sz="1800" dirty="0" err="1"/>
              <a:t>layes</a:t>
            </a:r>
            <a:r>
              <a:rPr lang="en-US" sz="1800" dirty="0"/>
              <a:t> and form a unified network</a:t>
            </a: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8873C9A-968A-31E0-BD8B-5A4752527265}"/>
              </a:ext>
            </a:extLst>
          </p:cNvPr>
          <p:cNvSpPr/>
          <p:nvPr/>
        </p:nvSpPr>
        <p:spPr>
          <a:xfrm>
            <a:off x="1078302" y="4226943"/>
            <a:ext cx="240103" cy="2329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460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{4F26A05B-76D2-4D18-956D-57191F9E01BB}tf89338750_win32</Template>
  <TotalTime>361</TotalTime>
  <Words>249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GradientUnivers</vt:lpstr>
      <vt:lpstr>Faster R-cnn</vt:lpstr>
      <vt:lpstr>Introduction</vt:lpstr>
      <vt:lpstr>Previous Models</vt:lpstr>
      <vt:lpstr>Previous Models</vt:lpstr>
      <vt:lpstr>Region Proposal Network (RPN)</vt:lpstr>
      <vt:lpstr>Fast R-CNN</vt:lpstr>
      <vt:lpstr>Region of Interest Pooling (RoI)</vt:lpstr>
      <vt:lpstr>PowerPoint Presentation</vt:lpstr>
      <vt:lpstr>Training of Fast R-CNN – 4 steps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</dc:title>
  <dc:creator>Isac-Daniel Ciobotă</dc:creator>
  <cp:lastModifiedBy>Isac-Daniel Ciobotă</cp:lastModifiedBy>
  <cp:revision>3</cp:revision>
  <dcterms:created xsi:type="dcterms:W3CDTF">2022-08-22T09:46:26Z</dcterms:created>
  <dcterms:modified xsi:type="dcterms:W3CDTF">2022-08-23T12:43:57Z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