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56" r:id="rId6"/>
    <p:sldId id="2464" r:id="rId7"/>
    <p:sldId id="259" r:id="rId8"/>
    <p:sldId id="2463" r:id="rId9"/>
    <p:sldId id="2462" r:id="rId10"/>
    <p:sldId id="2467" r:id="rId11"/>
    <p:sldId id="2465" r:id="rId12"/>
    <p:sldId id="2466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5" y="3017043"/>
            <a:ext cx="11490325" cy="823913"/>
          </a:xfrm>
        </p:spPr>
        <p:txBody>
          <a:bodyPr/>
          <a:lstStyle/>
          <a:p>
            <a:r>
              <a:rPr lang="en-US" sz="1800" spc="0" dirty="0"/>
              <a:t>Efficient Convolutional Neural Networks for Mobile Vision Applications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8" y="2598191"/>
            <a:ext cx="4114800" cy="518795"/>
          </a:xfrm>
        </p:spPr>
        <p:txBody>
          <a:bodyPr/>
          <a:lstStyle/>
          <a:p>
            <a:r>
              <a:rPr lang="en-US" sz="2000" dirty="0"/>
              <a:t>Mobile Nets</a:t>
            </a: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18A96B3F-0870-D3C6-4F9A-13C91409B066}"/>
              </a:ext>
            </a:extLst>
          </p:cNvPr>
          <p:cNvSpPr txBox="1">
            <a:spLocks/>
          </p:cNvSpPr>
          <p:nvPr/>
        </p:nvSpPr>
        <p:spPr>
          <a:xfrm>
            <a:off x="534057" y="5553047"/>
            <a:ext cx="11490325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spc="0" dirty="0"/>
              <a:t>Isac </a:t>
            </a:r>
            <a:r>
              <a:rPr lang="en-US" sz="1400" spc="0" dirty="0" err="1"/>
              <a:t>ciobota</a:t>
            </a:r>
            <a:endParaRPr lang="en-US" sz="1400" spc="0" dirty="0"/>
          </a:p>
          <a:p>
            <a:pPr algn="l"/>
            <a:r>
              <a:rPr lang="en-US" sz="1400" spc="0" dirty="0" err="1"/>
              <a:t>Universitatea</a:t>
            </a:r>
            <a:r>
              <a:rPr lang="en-US" sz="1400" spc="0" dirty="0"/>
              <a:t> </a:t>
            </a:r>
            <a:r>
              <a:rPr lang="en-US" sz="1400" spc="0" dirty="0" err="1"/>
              <a:t>Politehnica</a:t>
            </a:r>
            <a:r>
              <a:rPr lang="en-US" sz="1400" spc="0" dirty="0"/>
              <a:t> Timisoara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13570"/>
            <a:ext cx="5897218" cy="884238"/>
          </a:xfrm>
        </p:spPr>
        <p:txBody>
          <a:bodyPr/>
          <a:lstStyle/>
          <a:p>
            <a:r>
              <a:rPr lang="en-US" dirty="0"/>
              <a:t>Mobile nets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662478"/>
            <a:ext cx="5669280" cy="420834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/>
              <a:t>Efficient models for mobile and embedded vision applications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/>
              <a:t>Uses </a:t>
            </a:r>
            <a:r>
              <a:rPr lang="en-US" spc="0" dirty="0" err="1"/>
              <a:t>depthwise</a:t>
            </a:r>
            <a:r>
              <a:rPr lang="en-US" spc="0" dirty="0"/>
              <a:t> separable convolutions to build light weight deep neural networks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/>
              <a:t>Two simple global hyperparameters that efficiently trade off between latency and accuracy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3EEFA-F657-9466-C307-DC1DD50B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570"/>
            <a:ext cx="5454149" cy="36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639" y="536815"/>
            <a:ext cx="4018722" cy="573989"/>
          </a:xfrm>
        </p:spPr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561673"/>
            <a:ext cx="9931404" cy="143838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0" dirty="0"/>
              <a:t>Fine Grained Recognition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0" dirty="0"/>
              <a:t>Large Scale </a:t>
            </a:r>
            <a:r>
              <a:rPr lang="en-US" sz="1800" spc="0" dirty="0" err="1"/>
              <a:t>Geolocalization</a:t>
            </a:r>
            <a:endParaRPr lang="en-US" sz="1800" spc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Face Attributes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0" dirty="0"/>
              <a:t>Object Detection</a:t>
            </a:r>
          </a:p>
          <a:p>
            <a:pPr marL="0" indent="0">
              <a:buNone/>
            </a:pPr>
            <a:endParaRPr lang="en-US" sz="1800" spc="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E9804B-3B1D-0E7F-EF98-483F137E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39" y="2283486"/>
            <a:ext cx="782111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182" y="457925"/>
            <a:ext cx="7181635" cy="884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Depthwise</a:t>
            </a:r>
            <a:r>
              <a:rPr lang="en-US" dirty="0"/>
              <a:t> Separable Convolutions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4" y="1506219"/>
            <a:ext cx="4646246" cy="22185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It’s a form of factorized convolutions.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Factorizes a standard convolution into: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a </a:t>
            </a:r>
            <a:r>
              <a:rPr lang="en-US" dirty="0" err="1">
                <a:cs typeface="Biome Light" panose="020B0303030204020804" pitchFamily="34" charset="0"/>
              </a:rPr>
              <a:t>depthwise</a:t>
            </a:r>
            <a:r>
              <a:rPr lang="en-US" dirty="0">
                <a:cs typeface="Biome Light" panose="020B0303030204020804" pitchFamily="34" charset="0"/>
              </a:rPr>
              <a:t> convolution 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Biome Light" panose="020B0303030204020804" pitchFamily="34" charset="0"/>
              </a:rPr>
              <a:t>a 1x1 convolution called a pointwise convolution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0FF97-9D5B-EA60-F42F-51B4E2C6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5" y="2926709"/>
            <a:ext cx="4788145" cy="27183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E389BC-DCBF-F6C1-0068-2FAFEC8EF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47" y="1342163"/>
            <a:ext cx="409632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r>
              <a:rPr lang="en-US" dirty="0"/>
              <a:t>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FC53-1C00-DCD6-A789-23BC4051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78" y="1670758"/>
            <a:ext cx="4192975" cy="4496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4930FE-E5E7-8E5F-7B96-C0534044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31" y="1894080"/>
            <a:ext cx="2848885" cy="40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1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64" y="264615"/>
            <a:ext cx="5915031" cy="1435947"/>
          </a:xfrm>
        </p:spPr>
        <p:txBody>
          <a:bodyPr/>
          <a:lstStyle/>
          <a:p>
            <a:pPr algn="ctr"/>
            <a:r>
              <a:rPr lang="en-US" dirty="0"/>
              <a:t>Hyper-parameters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20824" y="1700562"/>
            <a:ext cx="4846320" cy="379888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0" dirty="0"/>
              <a:t>Width Multiplier: Thinner Models</a:t>
            </a:r>
          </a:p>
          <a:p>
            <a:pPr>
              <a:lnSpc>
                <a:spcPct val="100000"/>
              </a:lnSpc>
            </a:pPr>
            <a:r>
              <a:rPr lang="en-US" sz="1600" spc="0" dirty="0"/>
              <a:t>For a given layer and width multiplier α, the number of input channels M becomes αM and the number of output channels N becomes αN, where </a:t>
            </a:r>
            <a:r>
              <a:rPr lang="el-GR" sz="1600" spc="0" dirty="0"/>
              <a:t>α ∈ (0, 1</a:t>
            </a:r>
            <a:r>
              <a:rPr lang="en-US" sz="1600" spc="0" dirty="0"/>
              <a:t>]. Computational cost:</a:t>
            </a:r>
          </a:p>
          <a:p>
            <a:pPr>
              <a:lnSpc>
                <a:spcPct val="100000"/>
              </a:lnSpc>
            </a:pPr>
            <a:endParaRPr lang="en-US" sz="1600" spc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0" dirty="0"/>
              <a:t>Resolution Multiplier: Reduced Representation</a:t>
            </a:r>
          </a:p>
          <a:p>
            <a:pPr>
              <a:lnSpc>
                <a:spcPct val="100000"/>
              </a:lnSpc>
            </a:pPr>
            <a:r>
              <a:rPr lang="en-US" sz="1600" spc="0" dirty="0"/>
              <a:t>We apply this to the input image and the internal representation of every layer is subsequently reduced by the same multiplier. In practice we implicitly set ρ by setting the input resolution, where </a:t>
            </a:r>
            <a:r>
              <a:rPr lang="el-GR" sz="1600" spc="0" dirty="0"/>
              <a:t>ρ ∈ (0, 1]</a:t>
            </a:r>
            <a:r>
              <a:rPr lang="en-US" sz="1600" spc="0" dirty="0"/>
              <a:t>. Computational cost: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95DD07-8E02-2590-AC9F-C3E7589F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2" y="1700562"/>
            <a:ext cx="4621692" cy="345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C8AF40-0423-31C0-66BF-1DECCC49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24" y="3136509"/>
            <a:ext cx="3639058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B5473-CE4C-86BB-D48A-B1FB8B603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824" y="5157437"/>
            <a:ext cx="412966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764" y="264615"/>
            <a:ext cx="5915031" cy="1435947"/>
          </a:xfrm>
        </p:spPr>
        <p:txBody>
          <a:bodyPr/>
          <a:lstStyle/>
          <a:p>
            <a:pPr algn="ctr"/>
            <a:r>
              <a:rPr lang="en-US" dirty="0"/>
              <a:t>Other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BC939-F577-5E77-E297-9AF680E2F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76"/>
          <a:stretch/>
        </p:blipFill>
        <p:spPr>
          <a:xfrm>
            <a:off x="509348" y="1598156"/>
            <a:ext cx="5960847" cy="4229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08D48A-6E4D-4FBC-AAF5-EFB1C380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95" y="2357802"/>
            <a:ext cx="5303478" cy="21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Results on FAKEDATA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CC162-95A0-A009-5271-7346915C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49" y="2541778"/>
            <a:ext cx="8280302" cy="31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netron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94FD9-FC4C-EC4E-AA54-CD895710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141"/>
            <a:ext cx="12192000" cy="69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419</TotalTime>
  <Words>202</Words>
  <Application>Microsoft Office PowerPoint</Application>
  <PresentationFormat>Widescreen</PresentationFormat>
  <Paragraphs>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Efficient Convolutional Neural Networks for Mobile Vision Applications</vt:lpstr>
      <vt:lpstr>Mobile nets</vt:lpstr>
      <vt:lpstr>Use cases</vt:lpstr>
      <vt:lpstr>Depthwise Separable Convolutions</vt:lpstr>
      <vt:lpstr>Mobilenet architecture</vt:lpstr>
      <vt:lpstr>Hyper-parameters</vt:lpstr>
      <vt:lpstr>Other models</vt:lpstr>
      <vt:lpstr>Results on FAKEDATA</vt:lpstr>
      <vt:lpstr>netron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Networks for Mobile Vision Applications</dc:title>
  <dc:creator>Isac-Daniel Ciobotă</dc:creator>
  <cp:lastModifiedBy>Isac-Daniel Ciobotă</cp:lastModifiedBy>
  <cp:revision>4</cp:revision>
  <dcterms:created xsi:type="dcterms:W3CDTF">2022-08-13T07:58:51Z</dcterms:created>
  <dcterms:modified xsi:type="dcterms:W3CDTF">2022-08-17T15:58:02Z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