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81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80" r:id="rId14"/>
    <p:sldId id="279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93CAB-6140-4C50-8E50-932438EFC2D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35C4-9075-46A6-90E5-622DC59F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35C4-9075-46A6-90E5-622DC59F84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E02A-BC47-4F3A-9AE8-ADE3AC57B05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3B3F-C832-4EEF-9C13-CE6C0F21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5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intwith.me/" TargetMode="External"/><Relationship Id="rId2" Type="http://schemas.openxmlformats.org/officeDocument/2006/relationships/hyperlink" Target="http://wordsquare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00841"/>
            <a:ext cx="7772400" cy="1470025"/>
          </a:xfrm>
        </p:spPr>
        <p:txBody>
          <a:bodyPr/>
          <a:lstStyle/>
          <a:p>
            <a:r>
              <a:rPr lang="en-US" dirty="0" smtClean="0"/>
              <a:t>WebSockets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[intro]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WebSocket WebSocket(</a:t>
            </a:r>
          </a:p>
          <a:p>
            <a:pPr marL="0" indent="0">
              <a:buNone/>
            </a:pPr>
            <a:r>
              <a:rPr lang="en-US" sz="2400" dirty="0"/>
              <a:t>  in </a:t>
            </a:r>
            <a:r>
              <a:rPr lang="en-US" sz="2400" dirty="0" err="1"/>
              <a:t>DOMString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in optional </a:t>
            </a:r>
            <a:r>
              <a:rPr lang="en-US" sz="2400" dirty="0" err="1"/>
              <a:t>DOMString</a:t>
            </a:r>
            <a:r>
              <a:rPr lang="en-US" sz="2400" dirty="0"/>
              <a:t> protocols</a:t>
            </a:r>
          </a:p>
          <a:p>
            <a:pPr marL="0" indent="0"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WebSocket WebSocket(</a:t>
            </a:r>
          </a:p>
          <a:p>
            <a:pPr marL="0" indent="0">
              <a:buNone/>
            </a:pPr>
            <a:r>
              <a:rPr lang="en-US" sz="2400" dirty="0"/>
              <a:t>  in </a:t>
            </a:r>
            <a:r>
              <a:rPr lang="en-US" sz="2400" dirty="0" err="1"/>
              <a:t>DOMString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in optional </a:t>
            </a:r>
            <a:r>
              <a:rPr lang="en-US" sz="2400" dirty="0" err="1"/>
              <a:t>DOMString</a:t>
            </a:r>
            <a:r>
              <a:rPr lang="en-US" sz="2400" dirty="0"/>
              <a:t>[] protocols</a:t>
            </a:r>
          </a:p>
          <a:p>
            <a:pPr marL="0" indent="0">
              <a:buNone/>
            </a:pP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21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Parse URL or throw SYNTAX_ERR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port is blocked, </a:t>
            </a:r>
            <a:r>
              <a:rPr lang="en-US" sz="2400" dirty="0"/>
              <a:t>throw </a:t>
            </a:r>
            <a:r>
              <a:rPr lang="en-US" sz="2400" dirty="0" smtClean="0"/>
              <a:t>SECURITY_ERR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sub-protocol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Get origin from &lt;script&gt;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Return WebSocket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Establish a socket connection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64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3505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readyState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CONNECTING 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 = 0 )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OPEN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 = 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  <a:endParaRPr lang="en-US" sz="16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 = 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2 )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CLOSING</a:t>
            </a:r>
          </a:p>
          <a:p>
            <a:r>
              <a:rPr lang="en-US" sz="2000" dirty="0"/>
              <a:t>onopen 	</a:t>
            </a:r>
            <a:endParaRPr lang="en-US" sz="2000" dirty="0" smtClean="0"/>
          </a:p>
          <a:p>
            <a:r>
              <a:rPr lang="en-US" sz="2000" dirty="0" smtClean="0"/>
              <a:t>onmessage 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onclose </a:t>
            </a:r>
          </a:p>
          <a:p>
            <a:r>
              <a:rPr lang="en-US" sz="2000" dirty="0" smtClean="0"/>
              <a:t>onerror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67934"/>
            <a:ext cx="108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Status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567934"/>
            <a:ext cx="149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Methods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1525" y="21336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close(</a:t>
            </a:r>
            <a:r>
              <a:rPr lang="en-US" sz="2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code, reason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send(data)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String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ArrayBuffer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Blob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94305" y="1906488"/>
            <a:ext cx="11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≤123, LOL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6422313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https://developer.mozilla.org/en-US/docs/WebSockets/WebSockets_reference/CloseEvent#Status_codes</a:t>
            </a:r>
          </a:p>
        </p:txBody>
      </p:sp>
    </p:spTree>
    <p:extLst>
      <p:ext uri="{BB962C8B-B14F-4D97-AF65-F5344CB8AC3E}">
        <p14:creationId xmlns:p14="http://schemas.microsoft.com/office/powerpoint/2010/main" val="7954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socket = </a:t>
            </a:r>
          </a:p>
          <a:p>
            <a:pPr marL="0" indent="0">
              <a:buNone/>
            </a:pPr>
            <a:r>
              <a:rPr lang="en-US" sz="2000" dirty="0" smtClean="0"/>
              <a:t>new </a:t>
            </a:r>
            <a:r>
              <a:rPr lang="en-US" sz="2000" dirty="0" err="1" smtClean="0"/>
              <a:t>WebSocket</a:t>
            </a:r>
            <a:r>
              <a:rPr lang="en-US" sz="2000" dirty="0" smtClean="0"/>
              <a:t>('</a:t>
            </a:r>
            <a:r>
              <a:rPr lang="en-US" sz="2000" dirty="0" err="1" smtClean="0"/>
              <a:t>ws</a:t>
            </a:r>
            <a:r>
              <a:rPr lang="en-US" sz="2000" dirty="0"/>
              <a:t>://</a:t>
            </a:r>
            <a:r>
              <a:rPr lang="en-US" sz="2000" dirty="0" smtClean="0"/>
              <a:t>www.example.com/socketserver</a:t>
            </a:r>
            <a:r>
              <a:rPr lang="en-US" sz="2000" dirty="0"/>
              <a:t>'</a:t>
            </a:r>
            <a:r>
              <a:rPr lang="en-US" sz="2000" dirty="0" smtClean="0"/>
              <a:t>, '</a:t>
            </a:r>
            <a:r>
              <a:rPr lang="en-US" sz="2000" dirty="0" err="1" smtClean="0"/>
              <a:t>protocolOne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socket.onopen</a:t>
            </a:r>
            <a:r>
              <a:rPr lang="en-US" sz="2000" dirty="0" smtClean="0"/>
              <a:t> = function()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socket.send</a:t>
            </a:r>
            <a:r>
              <a:rPr lang="en-US" sz="2000" dirty="0" smtClean="0"/>
              <a:t>(</a:t>
            </a:r>
            <a:r>
              <a:rPr lang="en-US" sz="2000" dirty="0"/>
              <a:t>'</a:t>
            </a:r>
            <a:r>
              <a:rPr lang="en-US" sz="2000" dirty="0" smtClean="0"/>
              <a:t>hey');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socket.onmessage</a:t>
            </a:r>
            <a:r>
              <a:rPr lang="en-US" sz="2000" dirty="0" smtClean="0"/>
              <a:t> = function(event)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msg</a:t>
            </a:r>
            <a:r>
              <a:rPr lang="en-US" sz="2000" dirty="0"/>
              <a:t> = </a:t>
            </a:r>
            <a:r>
              <a:rPr lang="en-US" sz="2000" dirty="0" err="1"/>
              <a:t>JSON.parse</a:t>
            </a:r>
            <a:r>
              <a:rPr lang="en-US" sz="2000" dirty="0"/>
              <a:t>(</a:t>
            </a:r>
            <a:r>
              <a:rPr lang="en-US" sz="2000" dirty="0" err="1"/>
              <a:t>event.data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WebSocket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WebSockets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41" y="1555798"/>
            <a:ext cx="1471612" cy="39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0" y="2057400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426732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server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1676400" cy="113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9600" y="15341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1534180"/>
            <a:ext cx="106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Tablet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4528810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Desktop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57118" y="1888337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mobile.html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909877">
            <a:off x="3942261" y="3786146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desktop.html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2242066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2242066"/>
            <a:ext cx="3657600" cy="2177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38600" y="2305538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deviceorientation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209800" y="266700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7334" y="2531900"/>
            <a:ext cx="184666" cy="18466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7334" y="2149733"/>
            <a:ext cx="184666" cy="184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52118" y="2733499"/>
            <a:ext cx="3810000" cy="2354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 in JS [oh why]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dirty="0" smtClean="0"/>
              <a:t>WebGL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XHR2</a:t>
            </a:r>
          </a:p>
          <a:p>
            <a:r>
              <a:rPr lang="en-US" dirty="0" smtClean="0"/>
              <a:t>WebSockets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DataView</a:t>
            </a:r>
          </a:p>
          <a:p>
            <a:r>
              <a:rPr lang="en-US" dirty="0" smtClean="0"/>
              <a:t>Typed arrays</a:t>
            </a:r>
          </a:p>
          <a:p>
            <a:r>
              <a:rPr lang="en-US" dirty="0" smtClean="0"/>
              <a:t>Blobs</a:t>
            </a:r>
          </a:p>
          <a:p>
            <a:r>
              <a:rPr lang="en-US" dirty="0" smtClean="0"/>
              <a:t>Clamped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 in JS [is great]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335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097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193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56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718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481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148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911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673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436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532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294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057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9819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6733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13458" y="2381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89708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77342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385083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1808" y="23768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3328058" y="23725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815692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470966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960551" y="2381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3941" y="23768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901575" y="238125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530432" y="23812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997157" y="238124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473407" y="237687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961041" y="238124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7699126" y="228600"/>
            <a:ext cx="20002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905749" y="143946"/>
            <a:ext cx="93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 byte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57200" y="1524000"/>
            <a:ext cx="322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 buffer = new ArrayBuffer(16)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55295" y="2819400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 dv = new DataView(buffer, 8, 4)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8100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5725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3350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80975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41935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89560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37185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4810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14850" y="328535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991100" y="328535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467350" y="328535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943600" y="328535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55320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2945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50570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981950" y="32853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46733" y="36854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13458" y="36854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89708" y="368102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777342" y="36854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385083" y="368102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851808" y="368102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328058" y="36766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815692" y="368102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470966" y="36854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60551" y="36854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413941" y="368102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901575" y="368540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30432" y="368539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997157" y="368539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473407" y="368102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61041" y="368539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7200" y="4114800"/>
            <a:ext cx="241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dv.setUint16(2, 0x1337)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38100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5725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33350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80975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1935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89560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37185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84810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514850" y="45720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991100" y="45720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467350" y="457200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43600" y="457200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5320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02945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50570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981950" y="45720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46733" y="49720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13458" y="49720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289708" y="49676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777342" y="49720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385083" y="49676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851808" y="49676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28058" y="49633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815692" y="49676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470966" y="49720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960551" y="49720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413941" y="49676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901575" y="497205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530432" y="49720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997157" y="497204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473407" y="496767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961041" y="497204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4983212" y="4541788"/>
            <a:ext cx="723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0" dirty="0" smtClean="0">
                <a:latin typeface="DFKai-SB" pitchFamily="65" charset="-120"/>
                <a:ea typeface="DFKai-SB" pitchFamily="65" charset="-120"/>
              </a:rPr>
              <a:t>{</a:t>
            </a:r>
            <a:endParaRPr lang="en-US" sz="14400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925214" y="5791200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 in JS [is great]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699126" y="228600"/>
            <a:ext cx="20002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905749" y="143946"/>
            <a:ext cx="93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 byte</a:t>
            </a:r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3810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572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3335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8097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4193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8956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3718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8481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4514850" y="19812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4991100" y="19812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467350" y="198120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943600" y="1981200"/>
            <a:ext cx="400050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5532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70294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75057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79819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346733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3458" y="2381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289708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777342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385083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2851808" y="23768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28058" y="23725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3815692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4470966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960551" y="2381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413941" y="23768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901575" y="238125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530432" y="23812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997157" y="238124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7473407" y="237687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7961041" y="238124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57200" y="1524000"/>
            <a:ext cx="212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dv.getInt8(2) -&gt; 0x13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04604" y="3581400"/>
            <a:ext cx="147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Int8, Uint8: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Int16, Uint16: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0020" y="3581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Int32, Uint32, </a:t>
            </a:r>
            <a:r>
              <a:rPr lang="en-US" dirty="0" smtClean="0"/>
              <a:t>Float32: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Float64:</a:t>
            </a:r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2579063" y="3581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2579063" y="4129445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9" name="Rectangle 258"/>
          <p:cNvSpPr/>
          <p:nvPr/>
        </p:nvSpPr>
        <p:spPr>
          <a:xfrm>
            <a:off x="6337000" y="3565565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0" name="Rectangle 259"/>
          <p:cNvSpPr/>
          <p:nvPr/>
        </p:nvSpPr>
        <p:spPr>
          <a:xfrm>
            <a:off x="6337000" y="4129445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416147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6761728" y="358092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262" name="TextBox 261"/>
          <p:cNvSpPr txBox="1"/>
          <p:nvPr/>
        </p:nvSpPr>
        <p:spPr>
          <a:xfrm>
            <a:off x="6767837" y="417004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 in JS [is great]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699126" y="228600"/>
            <a:ext cx="20002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905749" y="143946"/>
            <a:ext cx="93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 byte</a:t>
            </a:r>
            <a:endParaRPr lang="en-US" dirty="0"/>
          </a:p>
        </p:txBody>
      </p:sp>
      <p:sp>
        <p:nvSpPr>
          <p:cNvPr id="223" name="Rectangle 222"/>
          <p:cNvSpPr/>
          <p:nvPr/>
        </p:nvSpPr>
        <p:spPr>
          <a:xfrm>
            <a:off x="3810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572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3335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8097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4193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8956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3718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8481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4514850" y="19812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4991100" y="19812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5467350" y="198120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943600" y="1981200"/>
            <a:ext cx="400050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5532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70294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750570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7981950" y="1981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346733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3458" y="2381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289708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777342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385083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2851808" y="23768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28058" y="23725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3815692" y="2376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4470966" y="2381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960551" y="2381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413941" y="23768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901575" y="238125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530432" y="23812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997157" y="238124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7473407" y="237687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7961041" y="238124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57200" y="1524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238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863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4488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2113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3073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0698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323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5948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26234" y="35052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02484" y="35052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78734" y="350520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54984" y="3505200"/>
            <a:ext cx="400050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6458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4083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51708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993334" y="35052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58117" y="3905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24842" y="3905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301092" y="3900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788726" y="3905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396467" y="3900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3192" y="39008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339442" y="38965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827076" y="3900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482350" y="3905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971935" y="3905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425325" y="39008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912959" y="390525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541816" y="39052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7008541" y="390524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484791" y="390087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972425" y="390524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30252" y="3048000"/>
            <a:ext cx="322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 arr = new Int32Array(buffer)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2967" y="4419600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[0]</a:t>
            </a:r>
            <a:endParaRPr lang="en-US" sz="4400" dirty="0"/>
          </a:p>
        </p:txBody>
      </p:sp>
      <p:sp>
        <p:nvSpPr>
          <p:cNvPr id="82" name="TextBox 81"/>
          <p:cNvSpPr txBox="1"/>
          <p:nvPr/>
        </p:nvSpPr>
        <p:spPr>
          <a:xfrm>
            <a:off x="2935559" y="4419599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[1]</a:t>
            </a:r>
            <a:endParaRPr lang="en-US" sz="4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40060" y="4419600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84" name="TextBox 83"/>
          <p:cNvSpPr txBox="1"/>
          <p:nvPr/>
        </p:nvSpPr>
        <p:spPr>
          <a:xfrm>
            <a:off x="7089500" y="4419600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[3]</a:t>
            </a:r>
            <a:endParaRPr lang="en-US" sz="4400" dirty="0"/>
          </a:p>
        </p:txBody>
      </p:sp>
      <p:sp>
        <p:nvSpPr>
          <p:cNvPr id="85" name="TextBox 84"/>
          <p:cNvSpPr txBox="1"/>
          <p:nvPr/>
        </p:nvSpPr>
        <p:spPr>
          <a:xfrm>
            <a:off x="4016155" y="5943600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arr[2] 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01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914400"/>
            <a:ext cx="6667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5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full-duplex</a:t>
            </a:r>
          </a:p>
          <a:p>
            <a:r>
              <a:rPr lang="en-US" dirty="0" smtClean="0"/>
              <a:t>TCP-based</a:t>
            </a:r>
          </a:p>
          <a:p>
            <a:r>
              <a:rPr lang="en-US" dirty="0" smtClean="0"/>
              <a:t>persistent connection</a:t>
            </a:r>
          </a:p>
          <a:p>
            <a:r>
              <a:rPr lang="en-US" dirty="0" smtClean="0"/>
              <a:t>message-oriented</a:t>
            </a:r>
          </a:p>
          <a:p>
            <a:r>
              <a:rPr lang="en-US" dirty="0" smtClean="0"/>
              <a:t>cross-origin</a:t>
            </a:r>
          </a:p>
          <a:p>
            <a:r>
              <a:rPr lang="en-US" dirty="0" smtClean="0"/>
              <a:t>standardized protocol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Binary data in JS [is great?..]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699126" y="228600"/>
            <a:ext cx="200025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905749" y="143946"/>
            <a:ext cx="93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 byte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47625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5250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42875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90500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51460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99085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46710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4335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610100" y="20574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086350" y="205740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62600" y="205740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38850" y="2057400"/>
            <a:ext cx="400050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64845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12470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60095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077200" y="205740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41983" y="24574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0x00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08708" y="24574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0x01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384958" y="24530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0x02</a:t>
            </a:r>
            <a:endParaRPr 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872592" y="24574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0x03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80333" y="24530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0x04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947058" y="245307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0x05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423308" y="24487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0x06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910942" y="24530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0x07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66216" y="24574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055801" y="24574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509191" y="245307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96825" y="245745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625682" y="245744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0x0c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092407" y="245744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0x0d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568657" y="245307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0x0e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056291" y="245744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0x0f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14118" y="1600200"/>
            <a:ext cx="322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 arr = new Int32Array(buffer) 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976833" y="2971800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[0]</a:t>
            </a:r>
            <a:endParaRPr lang="en-US" sz="4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019425" y="2971799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[1]</a:t>
            </a:r>
            <a:endParaRPr lang="en-US" sz="4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23926" y="2971800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173366" y="2971800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[3]</a:t>
            </a:r>
            <a:endParaRPr lang="en-US" sz="4400" dirty="0"/>
          </a:p>
        </p:txBody>
      </p:sp>
      <p:sp>
        <p:nvSpPr>
          <p:cNvPr id="166" name="Rectangle 165"/>
          <p:cNvSpPr/>
          <p:nvPr/>
        </p:nvSpPr>
        <p:spPr>
          <a:xfrm>
            <a:off x="4598716" y="397115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074966" y="3971150"/>
            <a:ext cx="400050" cy="400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551216" y="3971150"/>
            <a:ext cx="400050" cy="4000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027466" y="3971150"/>
            <a:ext cx="400050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54832" y="437120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0x08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044417" y="43712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0x09</a:t>
            </a:r>
            <a:endParaRPr 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497807" y="436682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0x0a</a:t>
            </a:r>
            <a:endParaRPr 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985441" y="4371201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0x0b</a:t>
            </a:r>
            <a:endParaRPr 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542008" y="48006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5921157" y="480822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4876800" y="55626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0x37130000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900435" y="5562600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dv.setUint16(2, 0x1337,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9" name="Straight Connector 178"/>
          <p:cNvCxnSpPr>
            <a:stCxn id="170" idx="2"/>
            <a:endCxn id="174" idx="0"/>
          </p:cNvCxnSpPr>
          <p:nvPr/>
        </p:nvCxnSpPr>
        <p:spPr>
          <a:xfrm>
            <a:off x="4798649" y="4648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3" idx="2"/>
            <a:endCxn id="175" idx="0"/>
          </p:cNvCxnSpPr>
          <p:nvPr/>
        </p:nvCxnSpPr>
        <p:spPr>
          <a:xfrm flipH="1">
            <a:off x="6227491" y="4648200"/>
            <a:ext cx="2568" cy="1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Blob Blob(</a:t>
            </a:r>
          </a:p>
          <a:p>
            <a:r>
              <a:rPr lang="en-US" dirty="0"/>
              <a:t>  [optional] Array parts,</a:t>
            </a:r>
          </a:p>
          <a:p>
            <a:r>
              <a:rPr lang="en-US" dirty="0"/>
              <a:t>  [optional] </a:t>
            </a:r>
            <a:r>
              <a:rPr lang="en-US" dirty="0" err="1"/>
              <a:t>BlobPropertyBag</a:t>
            </a:r>
            <a:r>
              <a:rPr lang="en-US" dirty="0"/>
              <a:t> properties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5771" y="129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BlobBuilder</a:t>
            </a:r>
            <a:endParaRPr lang="en-US" strike="sngStrik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457" y="2743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Blob slice(</a:t>
            </a:r>
          </a:p>
          <a:p>
            <a:r>
              <a:rPr lang="en-US" dirty="0"/>
              <a:t>  optional long </a:t>
            </a:r>
            <a:r>
              <a:rPr lang="en-US" dirty="0" err="1"/>
              <a:t>long</a:t>
            </a:r>
            <a:r>
              <a:rPr lang="en-US" dirty="0"/>
              <a:t> start,</a:t>
            </a:r>
          </a:p>
          <a:p>
            <a:r>
              <a:rPr lang="en-US" dirty="0"/>
              <a:t>  optional long </a:t>
            </a:r>
            <a:r>
              <a:rPr lang="en-US" dirty="0" err="1"/>
              <a:t>long</a:t>
            </a:r>
            <a:r>
              <a:rPr lang="en-US" dirty="0"/>
              <a:t> end,</a:t>
            </a:r>
          </a:p>
          <a:p>
            <a:r>
              <a:rPr lang="en-US" dirty="0"/>
              <a:t>  optional </a:t>
            </a:r>
            <a:r>
              <a:rPr lang="en-US" dirty="0" err="1"/>
              <a:t>DOMString</a:t>
            </a:r>
            <a:r>
              <a:rPr lang="en-US" dirty="0"/>
              <a:t> </a:t>
            </a:r>
            <a:r>
              <a:rPr lang="en-US" dirty="0" err="1"/>
              <a:t>contentType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09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 over WS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199"/>
            <a:ext cx="374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…just send it already!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82971"/>
              </p:ext>
            </p:extLst>
          </p:nvPr>
        </p:nvGraphicFramePr>
        <p:xfrm>
          <a:off x="1600200" y="2743200"/>
          <a:ext cx="6096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Continuation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Frame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Frame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 Close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Ping Frame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Pong Frame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0470" y="6004467"/>
            <a:ext cx="416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socket.binaryType</a:t>
            </a:r>
            <a:r>
              <a:rPr lang="en-US" dirty="0" smtClean="0"/>
              <a:t> = “</a:t>
            </a:r>
            <a:r>
              <a:rPr lang="en-US" dirty="0" err="1" smtClean="0"/>
              <a:t>arraybuffer</a:t>
            </a:r>
            <a:r>
              <a:rPr lang="en-US" dirty="0" smtClean="0"/>
              <a:t>” | “blob”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WebSocket Challenge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08666"/>
            <a:ext cx="81796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ArrayBuffer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JSON Danger</a:t>
            </a:r>
          </a:p>
          <a:p>
            <a:pPr marL="342900" indent="-342900">
              <a:buAutoNum type="arabicPeriod"/>
            </a:pPr>
            <a:r>
              <a:rPr lang="en-US" dirty="0" smtClean="0"/>
              <a:t>{ </a:t>
            </a:r>
            <a:r>
              <a:rPr lang="en-US" dirty="0" err="1" smtClean="0"/>
              <a:t>msg</a:t>
            </a:r>
            <a:r>
              <a:rPr lang="en-US" dirty="0" smtClean="0"/>
              <a:t>:”</a:t>
            </a:r>
            <a:r>
              <a:rPr lang="en-US" dirty="0" err="1" smtClean="0"/>
              <a:t>challenge_accepted</a:t>
            </a:r>
            <a:r>
              <a:rPr lang="en-US" dirty="0" smtClean="0"/>
              <a:t>”, name: “</a:t>
            </a:r>
            <a:r>
              <a:rPr lang="en-US" dirty="0" err="1" smtClean="0"/>
              <a:t>Socketeers</a:t>
            </a:r>
            <a:r>
              <a:rPr lang="en-US" dirty="0" smtClean="0"/>
              <a:t>” }</a:t>
            </a:r>
          </a:p>
          <a:p>
            <a:pPr marL="342900" indent="-342900">
              <a:buAutoNum type="arabicPeriod"/>
            </a:pPr>
            <a:r>
              <a:rPr lang="en-US" dirty="0" smtClean="0"/>
              <a:t>{ </a:t>
            </a:r>
            <a:r>
              <a:rPr lang="en-US" dirty="0" err="1" smtClean="0"/>
              <a:t>msg</a:t>
            </a:r>
            <a:r>
              <a:rPr lang="en-US" dirty="0" smtClean="0"/>
              <a:t>: “</a:t>
            </a:r>
            <a:r>
              <a:rPr lang="en-US" dirty="0" err="1" smtClean="0"/>
              <a:t>auth</a:t>
            </a:r>
            <a:r>
              <a:rPr lang="en-US" dirty="0" smtClean="0"/>
              <a:t>”, </a:t>
            </a:r>
            <a:r>
              <a:rPr lang="en-US" dirty="0" err="1" smtClean="0"/>
              <a:t>auth_token</a:t>
            </a:r>
            <a:r>
              <a:rPr lang="en-US" dirty="0" smtClean="0"/>
              <a:t>: “</a:t>
            </a:r>
            <a:r>
              <a:rPr lang="en-US" dirty="0"/>
              <a:t>6f7sd8s78</a:t>
            </a:r>
            <a:r>
              <a:rPr lang="en-US" dirty="0" smtClean="0"/>
              <a:t>”}</a:t>
            </a:r>
          </a:p>
          <a:p>
            <a:pPr marL="342900" indent="-342900">
              <a:buAutoNum type="arabicPeriod"/>
            </a:pPr>
            <a:r>
              <a:rPr lang="en-US" dirty="0" smtClean="0"/>
              <a:t>Task1 request: { </a:t>
            </a:r>
            <a:r>
              <a:rPr lang="en-US" dirty="0" err="1" smtClean="0"/>
              <a:t>msg</a:t>
            </a:r>
            <a:r>
              <a:rPr lang="en-US" dirty="0" smtClean="0"/>
              <a:t>: “</a:t>
            </a:r>
            <a:r>
              <a:rPr lang="en-US" dirty="0" err="1" smtClean="0"/>
              <a:t>task_one</a:t>
            </a:r>
            <a:r>
              <a:rPr lang="en-US" dirty="0" smtClean="0"/>
              <a:t>”,  </a:t>
            </a:r>
            <a:r>
              <a:rPr lang="en-US" dirty="0" err="1" smtClean="0"/>
              <a:t>auth_token</a:t>
            </a:r>
            <a:r>
              <a:rPr lang="en-US" dirty="0" smtClean="0"/>
              <a:t>: “6f7sd8s78”}</a:t>
            </a:r>
          </a:p>
          <a:p>
            <a:pPr marL="342900" indent="-342900">
              <a:buAutoNum type="arabicPeriod"/>
            </a:pPr>
            <a:r>
              <a:rPr lang="en-US" dirty="0" smtClean="0"/>
              <a:t>Task1 server response: { </a:t>
            </a:r>
            <a:r>
              <a:rPr lang="en-US" dirty="0" err="1" smtClean="0"/>
              <a:t>msg</a:t>
            </a:r>
            <a:r>
              <a:rPr lang="en-US" dirty="0" smtClean="0"/>
              <a:t>: “compute”, operator:”+/-/*”, operands:[4,5]}</a:t>
            </a:r>
          </a:p>
          <a:p>
            <a:pPr marL="342900" indent="-342900">
              <a:buAutoNum type="arabicPeriod"/>
            </a:pPr>
            <a:r>
              <a:rPr lang="en-US" dirty="0" smtClean="0"/>
              <a:t>Task1 send result: { </a:t>
            </a:r>
            <a:r>
              <a:rPr lang="en-US" dirty="0" err="1" smtClean="0"/>
              <a:t>msg</a:t>
            </a:r>
            <a:r>
              <a:rPr lang="en-US" dirty="0" smtClean="0"/>
              <a:t>: “</a:t>
            </a:r>
            <a:r>
              <a:rPr lang="en-US" dirty="0" err="1" smtClean="0"/>
              <a:t>task_one_result</a:t>
            </a:r>
            <a:r>
              <a:rPr lang="en-US" dirty="0" smtClean="0"/>
              <a:t>”, result: 9, </a:t>
            </a:r>
            <a:r>
              <a:rPr lang="en-US" dirty="0" err="1" smtClean="0"/>
              <a:t>auth_token</a:t>
            </a:r>
            <a:r>
              <a:rPr lang="en-US" dirty="0"/>
              <a:t>: “6f7sd8s78”</a:t>
            </a:r>
            <a:r>
              <a:rPr lang="en-US" dirty="0" smtClean="0"/>
              <a:t> }</a:t>
            </a:r>
          </a:p>
          <a:p>
            <a:pPr marL="342900" indent="-342900">
              <a:buAutoNum type="arabicPeriod"/>
            </a:pPr>
            <a:r>
              <a:rPr lang="en-US" dirty="0" smtClean="0"/>
              <a:t>Task2 request: { </a:t>
            </a:r>
            <a:r>
              <a:rPr lang="en-US" dirty="0" err="1" smtClean="0"/>
              <a:t>msg</a:t>
            </a:r>
            <a:r>
              <a:rPr lang="en-US" dirty="0" smtClean="0"/>
              <a:t>: </a:t>
            </a:r>
            <a:r>
              <a:rPr lang="en-US" dirty="0"/>
              <a:t>???, </a:t>
            </a:r>
            <a:r>
              <a:rPr lang="en-US" dirty="0" err="1"/>
              <a:t>auth_token</a:t>
            </a:r>
            <a:r>
              <a:rPr lang="en-US" dirty="0"/>
              <a:t>: “6f7sd8s78” </a:t>
            </a:r>
            <a:r>
              <a:rPr lang="en-US" dirty="0" smtClean="0"/>
              <a:t>}</a:t>
            </a:r>
          </a:p>
          <a:p>
            <a:pPr marL="342900" indent="-342900">
              <a:buAutoNum type="arabicPeriod"/>
            </a:pPr>
            <a:r>
              <a:rPr lang="en-US" dirty="0" smtClean="0"/>
              <a:t>Task2 server response: {</a:t>
            </a:r>
            <a:r>
              <a:rPr lang="en-US" dirty="0" err="1" smtClean="0"/>
              <a:t>msg</a:t>
            </a:r>
            <a:r>
              <a:rPr lang="en-US" dirty="0" smtClean="0"/>
              <a:t>: “</a:t>
            </a:r>
            <a:r>
              <a:rPr lang="en-US" dirty="0" err="1" smtClean="0"/>
              <a:t>binary_sum</a:t>
            </a:r>
            <a:r>
              <a:rPr lang="en-US" dirty="0" smtClean="0"/>
              <a:t>”, bits: 8/16 } and ArrayBuffer (16 bytes)</a:t>
            </a:r>
            <a:br>
              <a:rPr lang="en-US" dirty="0" smtClean="0"/>
            </a:br>
            <a:r>
              <a:rPr lang="en-US" dirty="0" smtClean="0"/>
              <a:t>Convert to an </a:t>
            </a:r>
            <a:r>
              <a:rPr lang="en-US" i="1" dirty="0" smtClean="0"/>
              <a:t>unsigned</a:t>
            </a:r>
            <a:r>
              <a:rPr lang="en-US" dirty="0" smtClean="0"/>
              <a:t> typed array according to the `bits` field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Task2 send result: { </a:t>
            </a:r>
            <a:r>
              <a:rPr lang="en-US" dirty="0" err="1"/>
              <a:t>msg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err="1" smtClean="0"/>
              <a:t>task_two_result</a:t>
            </a:r>
            <a:r>
              <a:rPr lang="en-US" dirty="0" smtClean="0"/>
              <a:t>”, </a:t>
            </a:r>
            <a:r>
              <a:rPr lang="en-US" dirty="0"/>
              <a:t>result: </a:t>
            </a:r>
            <a:r>
              <a:rPr lang="en-US" dirty="0" smtClean="0"/>
              <a:t>0, </a:t>
            </a:r>
            <a:r>
              <a:rPr lang="en-US" dirty="0" err="1" smtClean="0"/>
              <a:t>auth_token</a:t>
            </a:r>
            <a:r>
              <a:rPr lang="en-US" dirty="0"/>
              <a:t>: “6f7sd8s78”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Check message type with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evt.data</a:t>
            </a:r>
            <a:r>
              <a:rPr lang="en-US" dirty="0" smtClean="0"/>
              <a:t> == “string”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18240" y="1247001"/>
            <a:ext cx="104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smtClean="0"/>
              <a:t>sc.jit.su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3516868"/>
            <a:ext cx="19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[you are awesome]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http://wordsquared.com/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http://paintwith.me/</a:t>
            </a:r>
            <a:endParaRPr lang="en-US" sz="2000" dirty="0" smtClean="0"/>
          </a:p>
          <a:p>
            <a:r>
              <a:rPr lang="en-US" sz="2000" dirty="0"/>
              <a:t>http://www.youtube.com/watch?v=64TcBiqmVko&amp;feature=player_embedded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…and more!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98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WebSockets?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half-duplex</a:t>
            </a:r>
          </a:p>
          <a:p>
            <a:r>
              <a:rPr lang="en-US" dirty="0" smtClean="0"/>
              <a:t>HTTP has too much overhead</a:t>
            </a:r>
          </a:p>
          <a:p>
            <a:r>
              <a:rPr lang="en-US" dirty="0" smtClean="0"/>
              <a:t>Ajax doesn’t help</a:t>
            </a:r>
          </a:p>
          <a:p>
            <a:r>
              <a:rPr lang="en-US" dirty="0" smtClean="0"/>
              <a:t>Comet doesn’t help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312" y="4419599"/>
            <a:ext cx="843855" cy="214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33" y="4438649"/>
            <a:ext cx="989270" cy="213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updates (sports, finance)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Collaboration &amp; Education</a:t>
            </a:r>
          </a:p>
          <a:p>
            <a:r>
              <a:rPr lang="en-US" dirty="0" smtClean="0"/>
              <a:t>Feeds &amp; rich communication</a:t>
            </a:r>
          </a:p>
          <a:p>
            <a:r>
              <a:rPr lang="en-US" dirty="0" smtClean="0"/>
              <a:t>Location-based services</a:t>
            </a:r>
          </a:p>
          <a:p>
            <a:r>
              <a:rPr lang="en-US" dirty="0" smtClean="0"/>
              <a:t>Services based on real-time APIs</a:t>
            </a:r>
          </a:p>
          <a:p>
            <a:r>
              <a:rPr lang="en-US" dirty="0" smtClean="0"/>
              <a:t>User Monitoring &amp;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GET /chat HTTP/1.1</a:t>
            </a:r>
          </a:p>
          <a:p>
            <a:pPr marL="0" indent="0">
              <a:buNone/>
            </a:pPr>
            <a:r>
              <a:rPr lang="en-US" sz="2400" dirty="0" smtClean="0"/>
              <a:t>        Host: server.example.com</a:t>
            </a:r>
          </a:p>
          <a:p>
            <a:pPr marL="0" indent="0">
              <a:buNone/>
            </a:pPr>
            <a:r>
              <a:rPr lang="en-US" sz="2400" dirty="0" smtClean="0"/>
              <a:t>        Upgrade: websocket</a:t>
            </a:r>
          </a:p>
          <a:p>
            <a:pPr marL="0" indent="0">
              <a:buNone/>
            </a:pPr>
            <a:r>
              <a:rPr lang="en-US" sz="2400" dirty="0" smtClean="0"/>
              <a:t>        Connection: Upgrade</a:t>
            </a:r>
          </a:p>
          <a:p>
            <a:pPr marL="0" indent="0">
              <a:buNone/>
            </a:pPr>
            <a:r>
              <a:rPr lang="en-US" sz="2400" dirty="0" smtClean="0"/>
              <a:t>        Sec-WebSocket-Key: dGhlIHNhbXBsZSBub25jZQ==</a:t>
            </a:r>
          </a:p>
          <a:p>
            <a:pPr marL="0" indent="0">
              <a:buNone/>
            </a:pPr>
            <a:r>
              <a:rPr lang="en-US" sz="2400" dirty="0" smtClean="0"/>
              <a:t>        Origin: http://example.com</a:t>
            </a:r>
          </a:p>
          <a:p>
            <a:pPr marL="0" indent="0">
              <a:buNone/>
            </a:pPr>
            <a:r>
              <a:rPr lang="en-US" sz="2400" dirty="0" smtClean="0"/>
              <a:t>        Sec-WebSocket-Protocol: chat, </a:t>
            </a:r>
            <a:r>
              <a:rPr lang="en-US" sz="2400" dirty="0" err="1" smtClean="0"/>
              <a:t>superchat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Sec-WebSocket-Version: 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248" y="5805845"/>
            <a:ext cx="72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805845"/>
            <a:ext cx="78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58674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 GET Upgrade request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194216" y="6129011"/>
            <a:ext cx="2673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HTTP/1.1 101 Switching Protocols</a:t>
            </a:r>
          </a:p>
          <a:p>
            <a:pPr marL="0" indent="0">
              <a:buNone/>
            </a:pPr>
            <a:r>
              <a:rPr lang="en-US" sz="2400" dirty="0" smtClean="0"/>
              <a:t>        Upgrade: websocket</a:t>
            </a:r>
          </a:p>
          <a:p>
            <a:pPr marL="0" indent="0">
              <a:buNone/>
            </a:pPr>
            <a:r>
              <a:rPr lang="en-US" sz="2400" dirty="0" smtClean="0"/>
              <a:t>        Connection: Upgrade</a:t>
            </a:r>
          </a:p>
          <a:p>
            <a:pPr marL="0" indent="0">
              <a:buNone/>
            </a:pPr>
            <a:r>
              <a:rPr lang="en-US" sz="2400" dirty="0" smtClean="0"/>
              <a:t>        Sec-WebSocket-Accept: s3pPLMBiTxaQ9kYGzzhZRbK+xOo=</a:t>
            </a:r>
          </a:p>
          <a:p>
            <a:pPr marL="0" indent="0">
              <a:buNone/>
            </a:pPr>
            <a:r>
              <a:rPr lang="en-US" sz="2400" dirty="0" smtClean="0"/>
              <a:t>        Sec-WebSocket-Protocol: chat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30148" y="5269315"/>
            <a:ext cx="72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9300" y="5269315"/>
            <a:ext cx="78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4700" y="5592480"/>
            <a:ext cx="2377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 101 Switching Protocol response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5" idx="1"/>
            <a:endCxn id="4" idx="3"/>
          </p:cNvCxnSpPr>
          <p:nvPr/>
        </p:nvCxnSpPr>
        <p:spPr>
          <a:xfrm flipH="1">
            <a:off x="3156116" y="5592481"/>
            <a:ext cx="2673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Server-side: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Node.js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600" dirty="0" smtClean="0"/>
              <a:t>WebSocket-Node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Socket.IO</a:t>
            </a:r>
          </a:p>
          <a:p>
            <a:pPr marL="457200" lvl="1" indent="0">
              <a:buNone/>
            </a:pPr>
            <a:r>
              <a:rPr lang="en-US" sz="1600" dirty="0" smtClean="0"/>
              <a:t>	Engine.IO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C</a:t>
            </a:r>
            <a:r>
              <a:rPr lang="en-US" sz="1800" dirty="0"/>
              <a:t>#/.</a:t>
            </a:r>
            <a:r>
              <a:rPr lang="en-US" sz="1800" dirty="0" smtClean="0"/>
              <a:t>NET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IIS 8 ASP.NET 4.5)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600" dirty="0" smtClean="0"/>
              <a:t>XSockets.NET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Fleck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Java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600" dirty="0" smtClean="0"/>
              <a:t>Atmosphere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Ruby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600" dirty="0" smtClean="0"/>
              <a:t>EM-</a:t>
            </a:r>
            <a:r>
              <a:rPr lang="en-US" sz="1600" dirty="0" err="1" smtClean="0"/>
              <a:t>WebSocket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581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API browser support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2" y="2171700"/>
            <a:ext cx="762000" cy="7620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375540"/>
            <a:ext cx="604054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02" y="4425433"/>
            <a:ext cx="7556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D:\20120308040318!Safar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43125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35" y="3276600"/>
            <a:ext cx="756165" cy="75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9552" y="2368034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Chrome 16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10996" y="3519486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 12.10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5977" y="459902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Firefox 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18575" y="2400300"/>
            <a:ext cx="8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Safari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18575" y="3505200"/>
            <a:ext cx="20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Explorer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805</Words>
  <Application>Microsoft Office PowerPoint</Application>
  <PresentationFormat>On-screen Show (4:3)</PresentationFormat>
  <Paragraphs>343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DFKai-SB</vt:lpstr>
      <vt:lpstr>Arial</vt:lpstr>
      <vt:lpstr>Calibri</vt:lpstr>
      <vt:lpstr>Office Theme</vt:lpstr>
      <vt:lpstr>WebSockets</vt:lpstr>
      <vt:lpstr>WebSockets?</vt:lpstr>
      <vt:lpstr>WebSockets in action</vt:lpstr>
      <vt:lpstr>Why WebSockets?</vt:lpstr>
      <vt:lpstr>WebSocket uses</vt:lpstr>
      <vt:lpstr>WebSocket protocol</vt:lpstr>
      <vt:lpstr>WebSocket protocol</vt:lpstr>
      <vt:lpstr>Using WebSockets</vt:lpstr>
      <vt:lpstr>WebSocket API browser support</vt:lpstr>
      <vt:lpstr>WebSocket API</vt:lpstr>
      <vt:lpstr>WebSocket API</vt:lpstr>
      <vt:lpstr>WebSocket API</vt:lpstr>
      <vt:lpstr>PowerPoint Presentation</vt:lpstr>
      <vt:lpstr>WebSockets Demo</vt:lpstr>
      <vt:lpstr>Binary data in JS [oh why]</vt:lpstr>
      <vt:lpstr>Binary data in JS [is great]</vt:lpstr>
      <vt:lpstr>Binary data in JS [is great]</vt:lpstr>
      <vt:lpstr>Binary data in JS [is great]</vt:lpstr>
      <vt:lpstr>WAT</vt:lpstr>
      <vt:lpstr>Binary data in JS [is great?..]</vt:lpstr>
      <vt:lpstr>Blobs</vt:lpstr>
      <vt:lpstr>Binary data over WS</vt:lpstr>
      <vt:lpstr>The WebSocket Challenge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DaQuirm</dc:creator>
  <cp:lastModifiedBy>Aliaksandr Herasimau</cp:lastModifiedBy>
  <cp:revision>194</cp:revision>
  <dcterms:created xsi:type="dcterms:W3CDTF">2012-09-02T15:09:57Z</dcterms:created>
  <dcterms:modified xsi:type="dcterms:W3CDTF">2014-12-01T14:42:57Z</dcterms:modified>
</cp:coreProperties>
</file>