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2" r:id="rId2"/>
    <p:sldId id="302" r:id="rId3"/>
    <p:sldId id="266" r:id="rId4"/>
    <p:sldId id="295" r:id="rId5"/>
    <p:sldId id="297" r:id="rId6"/>
    <p:sldId id="296" r:id="rId7"/>
    <p:sldId id="298" r:id="rId8"/>
    <p:sldId id="267" r:id="rId9"/>
    <p:sldId id="285" r:id="rId10"/>
    <p:sldId id="286" r:id="rId11"/>
    <p:sldId id="290" r:id="rId12"/>
    <p:sldId id="263" r:id="rId13"/>
    <p:sldId id="268" r:id="rId14"/>
    <p:sldId id="292" r:id="rId15"/>
    <p:sldId id="287" r:id="rId16"/>
    <p:sldId id="303" r:id="rId17"/>
    <p:sldId id="275" r:id="rId18"/>
    <p:sldId id="277" r:id="rId19"/>
    <p:sldId id="291" r:id="rId20"/>
    <p:sldId id="278" r:id="rId21"/>
    <p:sldId id="279" r:id="rId22"/>
    <p:sldId id="280" r:id="rId23"/>
    <p:sldId id="281" r:id="rId24"/>
    <p:sldId id="288" r:id="rId25"/>
    <p:sldId id="301" r:id="rId26"/>
    <p:sldId id="282" r:id="rId27"/>
    <p:sldId id="30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148" y="-9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A4132-CCD7-4EB5-AF56-B9A22EBA9AE4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B23F6-CBAE-4D9F-82EA-D70ADF708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625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A82D0-2502-48B7-BAAF-1F7402C3E98F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AF2D4-0674-4D25-AF1A-6F65B9EB8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417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EFBF-27E5-4028-B172-9514F1C51946}" type="datetime1">
              <a:rPr lang="en-US" smtClean="0"/>
              <a:pPr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291D-745D-4357-A7E8-47781745E9BE}" type="datetime1">
              <a:rPr lang="en-US" smtClean="0"/>
              <a:pPr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C83-F629-458A-88FC-15F9EDEDA4DE}" type="datetime1">
              <a:rPr lang="en-US" smtClean="0"/>
              <a:pPr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javascript\chromeInternals\Colorful_oil_paints_Opened_paint_bucket.jp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096027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alpha val="70000"/>
            </a:schemeClr>
          </a:solidFill>
        </p:spPr>
        <p:txBody>
          <a:bodyPr lIns="540000"/>
          <a:lstStyle>
            <a:lvl1pPr algn="l"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  <a:solidFill>
            <a:schemeClr val="tx1">
              <a:alpha val="70000"/>
            </a:schemeClr>
          </a:solidFill>
        </p:spPr>
        <p:txBody>
          <a:bodyPr lIns="540000">
            <a:normAutofit/>
          </a:bodyPr>
          <a:lstStyle>
            <a:lvl1pPr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E8A-0E21-4580-BA9A-2D8B14C3BFF5}" type="datetime1">
              <a:rPr lang="en-US" smtClean="0"/>
              <a:pPr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CC44-329D-4B53-8CEE-0F51F5D3EFDD}" type="datetime1">
              <a:rPr lang="en-US" smtClean="0"/>
              <a:pPr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6793-FB83-43A0-91B9-D92665BBB307}" type="datetime1">
              <a:rPr lang="en-US" smtClean="0"/>
              <a:pPr/>
              <a:t>7/26/2013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700A-F224-4670-A7D5-682771CEC697}" type="datetime1">
              <a:rPr lang="en-US" smtClean="0"/>
              <a:pPr/>
              <a:t>7/26/2013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5ADC-E976-4ACE-8A89-EC7B966EC765}" type="datetime1">
              <a:rPr lang="en-US" smtClean="0"/>
              <a:pPr/>
              <a:t>7/26/2013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93C-0A9D-4379-940E-CB07DA2018EF}" type="datetime1">
              <a:rPr lang="en-US" smtClean="0"/>
              <a:pPr/>
              <a:t>7/26/2013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C827-EE3B-4901-8B61-4F0D185445F2}" type="datetime1">
              <a:rPr lang="en-US" smtClean="0"/>
              <a:pPr/>
              <a:t>7/26/2013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DDB4-708C-44D7-A68B-01FA166BBD53}" type="datetime1">
              <a:rPr lang="en-US" smtClean="0"/>
              <a:pPr/>
              <a:t>7/26/2013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443B8-2819-4D75-8B11-995C0527A765}" type="datetime1">
              <a:rPr lang="en-US" smtClean="0"/>
              <a:pPr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 smtClean="0"/>
              <a:t>  /  40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ev.chromium.org/developers/how-tos/trace-event-profiling-too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skia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romium.org/developers/how-tos/trace-event-profiling-tool/saving-skp-s-from-chromiu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html5rocks.com/en/tutorials/speed/css-paint-time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tml5rocks.com/en/tutorials/speed/css-paint-times/" TargetMode="External"/><Relationship Id="rId3" Type="http://schemas.openxmlformats.org/officeDocument/2006/relationships/hyperlink" Target="http://jankfree.org/" TargetMode="External"/><Relationship Id="rId7" Type="http://schemas.openxmlformats.org/officeDocument/2006/relationships/hyperlink" Target="http://www.chromium.org/developers/design-documents/gpu-accelerated-compositing-in-chrome" TargetMode="External"/><Relationship Id="rId2" Type="http://schemas.openxmlformats.org/officeDocument/2006/relationships/hyperlink" Target="http://www.html5rocks.com/en/tutorials/internals/howbrowserswo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hromium.org/developers/how-tos/trace-event-profiling-tool" TargetMode="External"/><Relationship Id="rId5" Type="http://schemas.openxmlformats.org/officeDocument/2006/relationships/hyperlink" Target="http://www.youtube.com/watch?v=Lpk1dYdo62o" TargetMode="External"/><Relationship Id="rId4" Type="http://schemas.openxmlformats.org/officeDocument/2006/relationships/hyperlink" Target="https://developers.google.com/events/io/sessions/325933151" TargetMode="External"/><Relationship Id="rId9" Type="http://schemas.openxmlformats.org/officeDocument/2006/relationships/hyperlink" Target="http://dev.chromium.org/developers/tech-talk-video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javascript\chromeInternals\Colorful_oil_paints_Opened_paint_bucke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096027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836302"/>
            <a:ext cx="9170581" cy="1754326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wrap="square" lIns="540000" rIns="252000" rtlCol="0">
            <a:spAutoFit/>
          </a:bodyPr>
          <a:lstStyle/>
          <a:p>
            <a:r>
              <a:rPr lang="en-US" sz="5400" b="1" cap="all" dirty="0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Chrome </a:t>
            </a:r>
            <a:r>
              <a:rPr lang="en-US" sz="5400" b="1" cap="all" dirty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I</a:t>
            </a:r>
            <a:r>
              <a:rPr lang="en-US" sz="5400" b="1" cap="all" dirty="0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nternals</a:t>
            </a:r>
            <a:r>
              <a:rPr lang="en-US" sz="5400" b="1" cap="all" dirty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: </a:t>
            </a:r>
            <a:endParaRPr lang="en-US" sz="5400" b="1" cap="all" dirty="0" smtClean="0">
              <a:solidFill>
                <a:schemeClr val="bg1"/>
              </a:solidFill>
              <a:latin typeface="+mj-lt"/>
              <a:ea typeface="Verdana" pitchFamily="34" charset="0"/>
              <a:cs typeface="Arial" pitchFamily="34" charset="0"/>
            </a:endParaRPr>
          </a:p>
          <a:p>
            <a:r>
              <a:rPr lang="en-US" sz="5400" b="1" cap="all" dirty="0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Paint and </a:t>
            </a:r>
            <a:r>
              <a:rPr lang="en-US" sz="5400" b="1" cap="all" dirty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Composition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73225"/>
            <a:ext cx="9296400" cy="584775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wrap="square" rIns="274320" rtlCol="0" anchor="ctr">
            <a:spAutoFit/>
          </a:bodyPr>
          <a:lstStyle/>
          <a:p>
            <a:pPr lvl="1" algn="r"/>
            <a:r>
              <a:rPr lang="en-US" sz="32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by </a:t>
            </a:r>
            <a:r>
              <a:rPr lang="en-US" sz="3200" dirty="0" err="1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Dzmitry</a:t>
            </a:r>
            <a:r>
              <a:rPr lang="en-US" sz="32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Varabei</a:t>
            </a:r>
            <a:endParaRPr lang="en-US" sz="3200" dirty="0">
              <a:solidFill>
                <a:schemeClr val="bg1"/>
              </a:solidFill>
              <a:latin typeface="+mj-lt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78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Trace Event Profiling </a:t>
            </a:r>
            <a:r>
              <a:rPr lang="en-US" b="1" dirty="0" smtClean="0"/>
              <a:t>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3600" b="1" dirty="0" smtClean="0"/>
          </a:p>
          <a:p>
            <a:pPr marL="0" indent="0">
              <a:buNone/>
            </a:pPr>
            <a:r>
              <a:rPr lang="en-US" sz="3600" b="1" dirty="0" smtClean="0"/>
              <a:t>about</a:t>
            </a:r>
            <a:r>
              <a:rPr lang="en-US" sz="3600" b="1" dirty="0"/>
              <a:t>://tracing</a:t>
            </a:r>
            <a:r>
              <a:rPr lang="en-US" sz="3600" b="1" dirty="0" smtClean="0"/>
              <a:t>/ </a:t>
            </a:r>
          </a:p>
          <a:p>
            <a:pPr marL="0" indent="0">
              <a:buNone/>
            </a:pPr>
            <a:endParaRPr lang="en-US" sz="3600" b="1" dirty="0" smtClean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b="1" dirty="0" smtClean="0"/>
              <a:t>Read more: </a:t>
            </a:r>
            <a:r>
              <a:rPr lang="en-US" sz="3600" dirty="0" smtClean="0">
                <a:hlinkClick r:id="rId2"/>
              </a:rPr>
              <a:t>http://dev.chromium.org/developers/how-tos/trace-event-profiling-tool</a:t>
            </a: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8612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95800"/>
            <a:ext cx="91440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Demo – CSS Paint Order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414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javascript\chromeInternals\pai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" y="-1369189"/>
            <a:ext cx="9400319" cy="822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87992"/>
            <a:ext cx="9170581" cy="923330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wrap="square" lIns="1280160" rIns="274320" rtlCol="0">
            <a:sp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Paint</a:t>
            </a:r>
            <a:endParaRPr lang="en-US" sz="5400" b="1" dirty="0">
              <a:solidFill>
                <a:srgbClr val="FFFF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6581" y="2438400"/>
            <a:ext cx="9170581" cy="255454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lIns="1280160" rIns="274320" rtlCol="0">
            <a:spAutoFit/>
          </a:bodyPr>
          <a:lstStyle/>
          <a:p>
            <a:pPr fontAlgn="base"/>
            <a:r>
              <a:rPr lang="en-US" sz="4000" dirty="0">
                <a:solidFill>
                  <a:schemeClr val="bg1"/>
                </a:solidFill>
              </a:rPr>
              <a:t>T</a:t>
            </a:r>
            <a:r>
              <a:rPr lang="en-US" sz="4000" dirty="0" smtClean="0">
                <a:solidFill>
                  <a:schemeClr val="bg1"/>
                </a:solidFill>
              </a:rPr>
              <a:t>he </a:t>
            </a:r>
            <a:r>
              <a:rPr lang="en-US" sz="4000" dirty="0">
                <a:solidFill>
                  <a:schemeClr val="bg1"/>
                </a:solidFill>
              </a:rPr>
              <a:t>phase of rendering where </a:t>
            </a:r>
            <a:r>
              <a:rPr lang="en-US" sz="4000" dirty="0" err="1">
                <a:solidFill>
                  <a:schemeClr val="bg1"/>
                </a:solidFill>
              </a:rPr>
              <a:t>RenderObjects</a:t>
            </a:r>
            <a:r>
              <a:rPr lang="en-US" sz="4000" dirty="0">
                <a:solidFill>
                  <a:schemeClr val="bg1"/>
                </a:solidFill>
              </a:rPr>
              <a:t> make calls into the </a:t>
            </a:r>
            <a:r>
              <a:rPr lang="en-US" sz="4000" dirty="0" err="1">
                <a:solidFill>
                  <a:schemeClr val="bg1"/>
                </a:solidFill>
              </a:rPr>
              <a:t>GraphicsContext</a:t>
            </a:r>
            <a:r>
              <a:rPr lang="en-US" sz="4000" dirty="0">
                <a:solidFill>
                  <a:schemeClr val="bg1"/>
                </a:solidFill>
              </a:rPr>
              <a:t> API to make a visual representation of themselves</a:t>
            </a:r>
            <a:endParaRPr lang="en-US" sz="4000" b="1" dirty="0">
              <a:solidFill>
                <a:schemeClr val="bg1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9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Skia</a:t>
            </a:r>
            <a:r>
              <a:rPr lang="en-US" b="1" dirty="0" smtClean="0"/>
              <a:t> Graphics Engine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endParaRPr lang="en-US" sz="4400" b="1" u="sng" dirty="0" smtClean="0"/>
          </a:p>
          <a:p>
            <a:pPr fontAlgn="base">
              <a:buNone/>
            </a:pPr>
            <a:r>
              <a:rPr lang="en-US" sz="4400" b="1" u="sng" dirty="0" err="1" smtClean="0"/>
              <a:t>Skia</a:t>
            </a:r>
            <a:r>
              <a:rPr lang="en-US" sz="4400" dirty="0" smtClean="0"/>
              <a:t>   is the open source C++ graphics 	   library for drawing Text,        	 	   Geometries, and Images.</a:t>
            </a:r>
          </a:p>
          <a:p>
            <a:pPr fontAlgn="base">
              <a:buNone/>
            </a:pPr>
            <a:endParaRPr lang="en-US" sz="4400" u="sng" dirty="0" smtClean="0">
              <a:solidFill>
                <a:srgbClr val="00B0F0"/>
              </a:solidFill>
              <a:hlinkClick r:id="rId2"/>
            </a:endParaRPr>
          </a:p>
          <a:p>
            <a:pPr fontAlgn="base">
              <a:buNone/>
            </a:pPr>
            <a:r>
              <a:rPr lang="en-US" u="sng" dirty="0" smtClean="0">
                <a:solidFill>
                  <a:srgbClr val="00B0F0"/>
                </a:solidFill>
                <a:hlinkClick r:id="rId2"/>
              </a:rPr>
              <a:t>https://code.google.com/p/skia/</a:t>
            </a:r>
            <a:r>
              <a:rPr lang="en-US" u="sng" dirty="0" smtClean="0">
                <a:solidFill>
                  <a:srgbClr val="00B0F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Skia</a:t>
            </a:r>
            <a:r>
              <a:rPr lang="en-US" b="1" dirty="0" smtClean="0"/>
              <a:t> is currently used in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0" y="2362200"/>
          <a:ext cx="9144000" cy="312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979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</a:tr>
              <a:tr h="2144293">
                <a:tc>
                  <a:txBody>
                    <a:bodyPr/>
                    <a:lstStyle/>
                    <a:p>
                      <a:pPr algn="ctr"/>
                      <a:endParaRPr lang="en-US" sz="3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Google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Chrome</a:t>
                      </a:r>
                      <a:endParaRPr lang="ru-RU" sz="3200" dirty="0"/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 smtClean="0"/>
                    </a:p>
                    <a:p>
                      <a:pPr algn="ctr"/>
                      <a:endParaRPr lang="en-US" sz="3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Mozilla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Firefox</a:t>
                      </a:r>
                      <a:endParaRPr lang="ru-RU" sz="3200" dirty="0"/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 smtClean="0"/>
                    </a:p>
                    <a:p>
                      <a:pPr algn="ctr"/>
                      <a:endParaRPr lang="en-US" sz="32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Chrome OS</a:t>
                      </a:r>
                      <a:endParaRPr lang="ru-RU" sz="3200" b="1" dirty="0"/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 smtClean="0"/>
                    </a:p>
                    <a:p>
                      <a:pPr algn="ctr"/>
                      <a:endParaRPr lang="en-US" sz="3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Android</a:t>
                      </a:r>
                      <a:endParaRPr lang="ru-RU" sz="3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ru-RU" sz="3200" dirty="0"/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 smtClean="0"/>
                    </a:p>
                    <a:p>
                      <a:pPr algn="ctr"/>
                      <a:endParaRPr lang="en-US" sz="3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Sublime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Text 3</a:t>
                      </a:r>
                      <a:endParaRPr lang="ru-RU" sz="3200" dirty="0"/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D:\ourProjects\The Rolling Scopes\images\chro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14663"/>
            <a:ext cx="828675" cy="828675"/>
          </a:xfrm>
          <a:prstGeom prst="rect">
            <a:avLst/>
          </a:prstGeom>
          <a:noFill/>
        </p:spPr>
      </p:pic>
      <p:pic>
        <p:nvPicPr>
          <p:cNvPr id="7" name="Picture 2" descr="D:\ourProjects\The Rolling Scopes\images\chro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014663"/>
            <a:ext cx="828675" cy="828675"/>
          </a:xfrm>
          <a:prstGeom prst="rect">
            <a:avLst/>
          </a:prstGeom>
          <a:noFill/>
        </p:spPr>
      </p:pic>
      <p:pic>
        <p:nvPicPr>
          <p:cNvPr id="1027" name="Picture 3" descr="D:\ourProjects\The Rolling Scopes\images\andro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2947988"/>
            <a:ext cx="819150" cy="962025"/>
          </a:xfrm>
          <a:prstGeom prst="rect">
            <a:avLst/>
          </a:prstGeom>
          <a:noFill/>
        </p:spPr>
      </p:pic>
      <p:pic>
        <p:nvPicPr>
          <p:cNvPr id="1028" name="Picture 4" descr="D:\ourProjects\The Rolling Scopes\images\f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3019425"/>
            <a:ext cx="828675" cy="819150"/>
          </a:xfrm>
          <a:prstGeom prst="rect">
            <a:avLst/>
          </a:prstGeom>
          <a:noFill/>
        </p:spPr>
      </p:pic>
      <p:pic>
        <p:nvPicPr>
          <p:cNvPr id="1032" name="Picture 8" descr="D:\ourProjects\The Rolling Scopes\images\sublim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4800" y="3009900"/>
            <a:ext cx="847725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19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28"/>
            <a:ext cx="10010808" cy="686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05400"/>
            <a:ext cx="9144000" cy="1143000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Skia</a:t>
            </a:r>
            <a:r>
              <a:rPr lang="en-US" sz="5400" dirty="0" smtClean="0"/>
              <a:t> Debugger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4691278" y="5181600"/>
            <a:ext cx="2242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- Demo</a:t>
            </a:r>
            <a:endParaRPr lang="ru-RU" sz="5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8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to save .</a:t>
            </a:r>
            <a:r>
              <a:rPr lang="en-US" b="1" dirty="0" err="1"/>
              <a:t>skp</a:t>
            </a:r>
            <a:r>
              <a:rPr lang="en-US" b="1" dirty="0"/>
              <a:t> files from </a:t>
            </a:r>
            <a:r>
              <a:rPr lang="en-US" b="1" dirty="0" smtClean="0"/>
              <a:t>Chromium?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http://www.chromium.org/developers/how-tos/trace-event-profiling-tool/saving-skp-s-from-chromium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72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cause complex painting?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image decodes/resizes</a:t>
            </a:r>
          </a:p>
          <a:p>
            <a:r>
              <a:rPr lang="en-US" dirty="0" smtClean="0"/>
              <a:t>box-shadow </a:t>
            </a:r>
            <a:r>
              <a:rPr lang="en-US" b="1" dirty="0" smtClean="0"/>
              <a:t>(essentially </a:t>
            </a:r>
          </a:p>
          <a:p>
            <a:pPr>
              <a:buNone/>
            </a:pPr>
            <a:r>
              <a:rPr lang="en-US" b="1" dirty="0" smtClean="0"/>
              <a:t>    improved over </a:t>
            </a:r>
          </a:p>
          <a:p>
            <a:pPr>
              <a:buNone/>
            </a:pPr>
            <a:r>
              <a:rPr lang="en-US" b="1" dirty="0" smtClean="0"/>
              <a:t>    the past 2 years)</a:t>
            </a:r>
          </a:p>
          <a:p>
            <a:r>
              <a:rPr lang="en-US" dirty="0" smtClean="0"/>
              <a:t>border-radius</a:t>
            </a:r>
          </a:p>
          <a:p>
            <a:r>
              <a:rPr lang="en-US" dirty="0" smtClean="0"/>
              <a:t>border-radius + box-shadow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Read more: </a:t>
            </a:r>
            <a:r>
              <a:rPr lang="en-US" dirty="0" smtClean="0">
                <a:hlinkClick r:id="rId2"/>
              </a:rPr>
              <a:t>CSS </a:t>
            </a:r>
            <a:r>
              <a:rPr lang="en-US" dirty="0">
                <a:hlinkClick r:id="rId2"/>
              </a:rPr>
              <a:t>Paint Times and Page Render Weight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180" y="1838325"/>
            <a:ext cx="3666195" cy="34956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14600"/>
            <a:ext cx="9144000" cy="1981200"/>
          </a:xfrm>
        </p:spPr>
        <p:txBody>
          <a:bodyPr>
            <a:normAutofit/>
          </a:bodyPr>
          <a:lstStyle/>
          <a:p>
            <a:r>
              <a:rPr lang="en-US" b="1" dirty="0" smtClean="0"/>
              <a:t>Software mode VS Accelerated compositing mode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javascript\chromeInternals\layou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" y="0"/>
            <a:ext cx="9142863" cy="688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648200"/>
            <a:ext cx="9170581" cy="92333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lIns="1280160" rIns="274320" rtlCol="0">
            <a:sp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Composition</a:t>
            </a:r>
            <a:endParaRPr lang="en-US" sz="5400" b="1" dirty="0">
              <a:solidFill>
                <a:srgbClr val="FFFF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78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95800"/>
            <a:ext cx="91440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Demo 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3308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Accelerated compositing mode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Layer</a:t>
            </a:r>
            <a:r>
              <a:rPr lang="en-US" dirty="0" smtClean="0"/>
              <a:t> bitmaps are transferred to the GPU, combined ("composited"), and drawn on the screen.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Layer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Layer: section of the page, </a:t>
            </a:r>
            <a:r>
              <a:rPr lang="en-US" dirty="0" err="1" smtClean="0"/>
              <a:t>subtree</a:t>
            </a:r>
            <a:r>
              <a:rPr lang="en-US" dirty="0" smtClean="0"/>
              <a:t> of the DOM. Painted independently, composited on the GPU, and can stretch, move, and fade without repainting.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Which elements have their own layer?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oot page object</a:t>
            </a:r>
          </a:p>
          <a:p>
            <a:r>
              <a:rPr lang="en-US" dirty="0" smtClean="0"/>
              <a:t>Canvas</a:t>
            </a:r>
          </a:p>
          <a:p>
            <a:r>
              <a:rPr lang="en-US" dirty="0" smtClean="0"/>
              <a:t>Video element</a:t>
            </a:r>
          </a:p>
          <a:p>
            <a:r>
              <a:rPr lang="en-US" dirty="0" err="1" smtClean="0"/>
              <a:t>plugins</a:t>
            </a:r>
            <a:r>
              <a:rPr lang="en-US" dirty="0" smtClean="0"/>
              <a:t> (flash and etc)</a:t>
            </a:r>
          </a:p>
          <a:p>
            <a:r>
              <a:rPr lang="en-US" dirty="0" smtClean="0"/>
              <a:t>Elements with CSS properties: </a:t>
            </a:r>
            <a:r>
              <a:rPr lang="en-US" dirty="0" err="1" smtClean="0"/>
              <a:t>TranslateZ</a:t>
            </a:r>
            <a:r>
              <a:rPr lang="en-US" dirty="0" smtClean="0"/>
              <a:t>, Translate3d, Opacity, </a:t>
            </a:r>
            <a:r>
              <a:rPr lang="en-US" dirty="0" err="1" smtClean="0"/>
              <a:t>ScaleZ</a:t>
            </a:r>
            <a:r>
              <a:rPr lang="en-US" dirty="0" smtClean="0"/>
              <a:t>, </a:t>
            </a:r>
            <a:r>
              <a:rPr lang="en-US" dirty="0" err="1" smtClean="0"/>
              <a:t>RotateZ</a:t>
            </a:r>
            <a:r>
              <a:rPr lang="en-US" dirty="0" smtClean="0"/>
              <a:t>...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2D Transforms do not create layer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cost of too many layers: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</a:t>
            </a:r>
            <a:r>
              <a:rPr lang="en-US" dirty="0" smtClean="0"/>
              <a:t>dditional GPU and memory usage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Render profiling tools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FPS </a:t>
            </a:r>
          </a:p>
          <a:p>
            <a:r>
              <a:rPr lang="en-US" dirty="0" smtClean="0"/>
              <a:t>Show paint rectangles</a:t>
            </a:r>
          </a:p>
          <a:p>
            <a:r>
              <a:rPr lang="en-US" dirty="0" smtClean="0"/>
              <a:t>Continuous page repainting</a:t>
            </a:r>
          </a:p>
          <a:p>
            <a:r>
              <a:rPr lang="en-US" dirty="0" smtClean="0"/>
              <a:t>Show composited layer borders</a:t>
            </a:r>
          </a:p>
          <a:p>
            <a:r>
              <a:rPr lang="en-US" dirty="0" smtClean="0"/>
              <a:t>Timeline -&gt; Frames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7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/>
              <a:t>Questions</a:t>
            </a:r>
            <a:r>
              <a:rPr lang="en-US" sz="9600" b="1" dirty="0" smtClean="0"/>
              <a:t>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0527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Resources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How Browsers Work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http://jankfree.org/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Jank</a:t>
            </a:r>
            <a:r>
              <a:rPr lang="en-US" dirty="0" smtClean="0">
                <a:hlinkClick r:id="rId4"/>
              </a:rPr>
              <a:t> Free: Chrome Rendering Performance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Compositing in Blink and </a:t>
            </a:r>
            <a:r>
              <a:rPr lang="en-US" dirty="0" err="1" smtClean="0">
                <a:hlinkClick r:id="rId5"/>
              </a:rPr>
              <a:t>WebKit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Trace Event Profiling Tool (</a:t>
            </a:r>
            <a:r>
              <a:rPr lang="en-US" dirty="0" err="1" smtClean="0">
                <a:hlinkClick r:id="rId6"/>
              </a:rPr>
              <a:t>about:tracing</a:t>
            </a:r>
            <a:r>
              <a:rPr lang="en-US" dirty="0" smtClean="0">
                <a:hlinkClick r:id="rId6"/>
              </a:rPr>
              <a:t>)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GPU Accelerated Compositing in Chrome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CSS Paint Times and Page Render Weight</a:t>
            </a:r>
            <a:endParaRPr lang="en-US" dirty="0" smtClean="0"/>
          </a:p>
          <a:p>
            <a:r>
              <a:rPr lang="en-US" dirty="0">
                <a:hlinkClick r:id="rId9"/>
              </a:rPr>
              <a:t>http://dev.chromium.org/developers/tech-talk-videos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/>
              <a:t>Thanks!</a:t>
            </a:r>
            <a:endParaRPr lang="en-US" sz="96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273225"/>
            <a:ext cx="9296400" cy="584775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wrap="square" rIns="274320" rtlCol="0" anchor="ctr">
            <a:spAutoFit/>
          </a:bodyPr>
          <a:lstStyle/>
          <a:p>
            <a:pPr lvl="1" algn="r"/>
            <a:r>
              <a:rPr lang="en-US" sz="32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Dzmitry.Varabei@gmail.com</a:t>
            </a:r>
            <a:endParaRPr lang="en-US" sz="3200" dirty="0">
              <a:solidFill>
                <a:schemeClr val="bg1"/>
              </a:solidFill>
              <a:latin typeface="+mj-lt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7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Page Rendering Cycle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48200"/>
          </a:xfrm>
        </p:spPr>
        <p:txBody>
          <a:bodyPr>
            <a:normAutofit/>
          </a:bodyPr>
          <a:lstStyle/>
          <a:p>
            <a:r>
              <a:rPr lang="en-US" dirty="0"/>
              <a:t>Parse HTML and CSS </a:t>
            </a:r>
            <a:r>
              <a:rPr lang="en-US" dirty="0" smtClean="0"/>
              <a:t>files</a:t>
            </a:r>
          </a:p>
          <a:p>
            <a:r>
              <a:rPr lang="en-US" dirty="0"/>
              <a:t>Build the </a:t>
            </a:r>
            <a:r>
              <a:rPr lang="en-US" dirty="0" smtClean="0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89005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Nodes and the DOM tree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3276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smtClean="0">
                <a:solidFill>
                  <a:srgbClr val="FFC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smtClean="0">
                <a:solidFill>
                  <a:srgbClr val="00B050"/>
                </a:solidFill>
              </a:rPr>
              <a:t>div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Hello</a:t>
            </a:r>
          </a:p>
          <a:p>
            <a:pPr marL="0" indent="0">
              <a:buNone/>
            </a:pPr>
            <a:r>
              <a:rPr lang="en-US" dirty="0" smtClean="0"/>
              <a:t>    &lt;/</a:t>
            </a:r>
            <a:r>
              <a:rPr lang="en-US" dirty="0" smtClean="0">
                <a:solidFill>
                  <a:srgbClr val="00B050"/>
                </a:solidFill>
              </a:rPr>
              <a:t>div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&lt;/</a:t>
            </a:r>
            <a:r>
              <a:rPr lang="en-US" dirty="0" smtClean="0">
                <a:solidFill>
                  <a:srgbClr val="FFC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581400" y="1600200"/>
            <a:ext cx="5562600" cy="4525963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54000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HTMLDocument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HTML</a:t>
            </a:r>
            <a:r>
              <a:rPr lang="en-US" dirty="0" err="1" smtClean="0">
                <a:solidFill>
                  <a:srgbClr val="FF0000"/>
                </a:solidFill>
              </a:rPr>
              <a:t>HTML</a:t>
            </a:r>
            <a:r>
              <a:rPr lang="en-US" dirty="0" err="1" smtClean="0"/>
              <a:t>Element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HTML</a:t>
            </a:r>
            <a:r>
              <a:rPr lang="en-US" dirty="0" err="1" smtClean="0">
                <a:solidFill>
                  <a:srgbClr val="FFC000"/>
                </a:solidFill>
              </a:rPr>
              <a:t>Body</a:t>
            </a:r>
            <a:r>
              <a:rPr lang="en-US" dirty="0" err="1" smtClean="0"/>
              <a:t>Element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HTML</a:t>
            </a:r>
            <a:r>
              <a:rPr lang="en-US" dirty="0" err="1" smtClean="0">
                <a:solidFill>
                  <a:srgbClr val="00B050"/>
                </a:solidFill>
              </a:rPr>
              <a:t>Div</a:t>
            </a:r>
            <a:r>
              <a:rPr lang="en-US" dirty="0" err="1" smtClean="0"/>
              <a:t>Element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Text</a:t>
            </a:r>
            <a:r>
              <a:rPr lang="en-US" dirty="0"/>
              <a:t>("Hello")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Page Rendering Cycle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48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Parse HTML and CSS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files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Build the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DOM</a:t>
            </a:r>
          </a:p>
          <a:p>
            <a:r>
              <a:rPr lang="en-US" dirty="0"/>
              <a:t>Calculate CSS property </a:t>
            </a:r>
            <a:r>
              <a:rPr lang="en-US" dirty="0" smtClean="0"/>
              <a:t>values</a:t>
            </a:r>
          </a:p>
          <a:p>
            <a:r>
              <a:rPr lang="en-US" dirty="0"/>
              <a:t>Build the rendering </a:t>
            </a:r>
            <a:r>
              <a:rPr lang="en-US" dirty="0" smtClean="0"/>
              <a:t>tree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Render</a:t>
            </a:r>
            <a:r>
              <a:rPr lang="en-US" b="1" dirty="0" err="1" smtClean="0">
                <a:solidFill>
                  <a:schemeClr val="bg1"/>
                </a:solidFill>
              </a:rPr>
              <a:t>Object</a:t>
            </a:r>
            <a:r>
              <a:rPr lang="en-US" b="1" dirty="0" smtClean="0"/>
              <a:t> Tree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data structure that helps the browser perform layout tasks. 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228600" y="2895600"/>
            <a:ext cx="3886200" cy="3048000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vert="horz" lIns="54000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display:none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&lt;head&gt;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&lt;script&gt;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&lt;style&gt;</a:t>
            </a:r>
          </a:p>
          <a:p>
            <a:pPr marL="0" indent="0">
              <a:buFont typeface="Arial" pitchFamily="34" charset="0"/>
              <a:buNone/>
            </a:pP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3505200" y="2895600"/>
            <a:ext cx="5334000" cy="3048000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vert="horz" lIns="54000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>
                <a:solidFill>
                  <a:srgbClr val="00B050"/>
                </a:solidFill>
              </a:rPr>
              <a:t>anonymous line box</a:t>
            </a:r>
          </a:p>
          <a:p>
            <a:pPr marL="0" indent="0" algn="r">
              <a:buNone/>
            </a:pPr>
            <a:r>
              <a:rPr lang="en-US" b="1" dirty="0">
                <a:solidFill>
                  <a:srgbClr val="00B050"/>
                </a:solidFill>
              </a:rPr>
              <a:t>:before</a:t>
            </a: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2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Page Rendering Cycle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482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Parse HTML and CSS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files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Build the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DOM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Calculate CSS property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values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Build the rendering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tree</a:t>
            </a:r>
          </a:p>
          <a:p>
            <a:r>
              <a:rPr lang="en-US" dirty="0"/>
              <a:t>Calculate </a:t>
            </a:r>
            <a:r>
              <a:rPr lang="en-US" dirty="0" smtClean="0"/>
              <a:t>layout</a:t>
            </a:r>
          </a:p>
          <a:p>
            <a:r>
              <a:rPr lang="en-US" dirty="0" smtClean="0"/>
              <a:t>Paint</a:t>
            </a:r>
          </a:p>
          <a:p>
            <a:r>
              <a:rPr lang="en-US" dirty="0" smtClean="0"/>
              <a:t>Composite</a:t>
            </a:r>
          </a:p>
          <a:p>
            <a:r>
              <a:rPr lang="en-US" dirty="0" smtClean="0"/>
              <a:t>Draw </a:t>
            </a:r>
            <a:r>
              <a:rPr lang="en-US" dirty="0"/>
              <a:t>the final screen image onto the screen</a:t>
            </a:r>
          </a:p>
        </p:txBody>
      </p:sp>
    </p:spTree>
    <p:extLst>
      <p:ext uri="{BB962C8B-B14F-4D97-AF65-F5344CB8AC3E}">
        <p14:creationId xmlns:p14="http://schemas.microsoft.com/office/powerpoint/2010/main" val="15927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2C83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2C83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Display refresh rate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3601"/>
            <a:ext cx="9144000" cy="30479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b="1" dirty="0" smtClean="0">
                <a:solidFill>
                  <a:srgbClr val="00B050"/>
                </a:solidFill>
              </a:rPr>
              <a:t>~ 60Hz</a:t>
            </a:r>
          </a:p>
          <a:p>
            <a:pPr algn="ctr">
              <a:buNone/>
            </a:pPr>
            <a:r>
              <a:rPr lang="en-US" sz="5400" dirty="0" smtClean="0"/>
              <a:t>or 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rgbClr val="00B050"/>
                </a:solidFill>
              </a:rPr>
              <a:t>~16.6ms</a:t>
            </a:r>
            <a:r>
              <a:rPr lang="en-US" sz="5400" dirty="0" smtClean="0">
                <a:solidFill>
                  <a:srgbClr val="00B050"/>
                </a:solidFill>
              </a:rPr>
              <a:t> </a:t>
            </a:r>
            <a:r>
              <a:rPr lang="en-US" sz="5400" dirty="0" smtClean="0"/>
              <a:t>to make a frame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9005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0" y="1600200"/>
            <a:ext cx="9144000" cy="46482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54000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00B050"/>
                </a:solidFill>
              </a:rPr>
              <a:t>console&gt;</a:t>
            </a:r>
            <a:r>
              <a:rPr lang="en-US" sz="4000" dirty="0">
                <a:solidFill>
                  <a:srgbClr val="00B050"/>
                </a:solidFill>
              </a:rPr>
              <a:t> </a:t>
            </a:r>
            <a:r>
              <a:rPr lang="en-US" sz="4000" dirty="0"/>
              <a:t>chrome.exe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--</a:t>
            </a:r>
            <a:r>
              <a:rPr lang="en-US" sz="4000" dirty="0"/>
              <a:t>enable-threaded-compositing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--</a:t>
            </a:r>
            <a:r>
              <a:rPr lang="en-US" sz="4000" dirty="0"/>
              <a:t>force-compositing-mode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--</a:t>
            </a:r>
            <a:r>
              <a:rPr lang="en-US" sz="4000" dirty="0"/>
              <a:t>enable-</a:t>
            </a:r>
            <a:r>
              <a:rPr lang="en-US" sz="4000" dirty="0" err="1"/>
              <a:t>impl</a:t>
            </a:r>
            <a:r>
              <a:rPr lang="en-US" sz="4000" dirty="0"/>
              <a:t>-side-painting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--</a:t>
            </a:r>
            <a:r>
              <a:rPr lang="en-US" sz="4000" dirty="0"/>
              <a:t>enable-</a:t>
            </a:r>
            <a:r>
              <a:rPr lang="en-US" sz="4000" dirty="0" err="1"/>
              <a:t>skia</a:t>
            </a:r>
            <a:r>
              <a:rPr lang="en-US" sz="4000" dirty="0"/>
              <a:t>-benchmarking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--</a:t>
            </a:r>
            <a:r>
              <a:rPr lang="en-US" sz="4000" dirty="0"/>
              <a:t>allow-</a:t>
            </a:r>
            <a:r>
              <a:rPr lang="en-US" sz="4000" dirty="0" err="1"/>
              <a:t>webui</a:t>
            </a:r>
            <a:r>
              <a:rPr lang="en-US" sz="4000" dirty="0"/>
              <a:t>-compositing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Chrome Canary</a:t>
            </a:r>
            <a:endParaRPr lang="en-US" dirty="0"/>
          </a:p>
        </p:txBody>
      </p:sp>
      <p:pic>
        <p:nvPicPr>
          <p:cNvPr id="2051" name="Picture 3" descr="D:\javascript\chromeInternals\0-canary-intr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86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32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3593</TotalTime>
  <Words>405</Words>
  <Application>Microsoft Office PowerPoint</Application>
  <PresentationFormat>On-screen Show (4:3)</PresentationFormat>
  <Paragraphs>134</Paragraphs>
  <Slides>27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Demo </vt:lpstr>
      <vt:lpstr>Page Rendering Cycle</vt:lpstr>
      <vt:lpstr>Nodes and the DOM tree</vt:lpstr>
      <vt:lpstr>Page Rendering Cycle</vt:lpstr>
      <vt:lpstr>RenderObject Tree</vt:lpstr>
      <vt:lpstr>Page Rendering Cycle</vt:lpstr>
      <vt:lpstr>Display refresh rate</vt:lpstr>
      <vt:lpstr>Google Chrome Canary</vt:lpstr>
      <vt:lpstr>Trace Event Profiling Tool</vt:lpstr>
      <vt:lpstr>Demo – CSS Paint Order</vt:lpstr>
      <vt:lpstr>PowerPoint Presentation</vt:lpstr>
      <vt:lpstr>Skia Graphics Engine</vt:lpstr>
      <vt:lpstr>Skia is currently used in</vt:lpstr>
      <vt:lpstr>Skia Debugger</vt:lpstr>
      <vt:lpstr>How to save .skp files from Chromium?</vt:lpstr>
      <vt:lpstr>What cause complex painting?</vt:lpstr>
      <vt:lpstr>Software mode VS Accelerated compositing mode</vt:lpstr>
      <vt:lpstr>PowerPoint Presentation</vt:lpstr>
      <vt:lpstr>Accelerated compositing mode</vt:lpstr>
      <vt:lpstr>Layer</vt:lpstr>
      <vt:lpstr>Which elements have their own layer?</vt:lpstr>
      <vt:lpstr>The cost of too many layers:</vt:lpstr>
      <vt:lpstr>Render profiling tools</vt:lpstr>
      <vt:lpstr>Questions?</vt:lpstr>
      <vt:lpstr>Resources</vt:lpstr>
      <vt:lpstr>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141</cp:revision>
  <dcterms:created xsi:type="dcterms:W3CDTF">2006-08-16T00:00:00Z</dcterms:created>
  <dcterms:modified xsi:type="dcterms:W3CDTF">2013-07-26T11:13:18Z</dcterms:modified>
</cp:coreProperties>
</file>