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80" r:id="rId7"/>
    <p:sldId id="259" r:id="rId8"/>
    <p:sldId id="281" r:id="rId9"/>
    <p:sldId id="282" r:id="rId10"/>
    <p:sldId id="262" r:id="rId11"/>
    <p:sldId id="283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4" r:id="rId28"/>
    <p:sldId id="279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39A989-6BEE-4AFE-8F7E-18AE12793E37}">
          <p14:sldIdLst>
            <p14:sldId id="256"/>
            <p14:sldId id="257"/>
            <p14:sldId id="258"/>
            <p14:sldId id="260"/>
            <p14:sldId id="261"/>
            <p14:sldId id="280"/>
            <p14:sldId id="259"/>
            <p14:sldId id="281"/>
            <p14:sldId id="282"/>
            <p14:sldId id="262"/>
            <p14:sldId id="283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4"/>
            <p14:sldId id="279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7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27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AB26D-9570-4715-B5A9-515BD7AD039D}" type="datetimeFigureOut">
              <a:rPr lang="pt-BR" smtClean="0"/>
              <a:t>24/06/2014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4790-2D17-4569-8A6E-4F42BBD937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Wavelet</a:t>
            </a:r>
            <a:endParaRPr lang="pt-BR" dirty="0" smtClean="0"/>
          </a:p>
          <a:p>
            <a:r>
              <a:rPr lang="pt-BR" dirty="0" smtClean="0"/>
              <a:t>Processamento</a:t>
            </a:r>
          </a:p>
          <a:p>
            <a:r>
              <a:rPr lang="pt-BR" dirty="0" smtClean="0"/>
              <a:t>Modelo de camadas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69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073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32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165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54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721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066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407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672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20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68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776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158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1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38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40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2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467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46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633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Domínio discreto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4790-2D17-4569-8A6E-4F42BBD9372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05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D78E-290E-4E56-9D87-5DECD7D2B119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AE84-DAE6-413E-ABE8-DBAD861B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6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D78E-290E-4E56-9D87-5DECD7D2B119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AE84-DAE6-413E-ABE8-DBAD861B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7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D78E-290E-4E56-9D87-5DECD7D2B119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AE84-DAE6-413E-ABE8-DBAD861B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D78E-290E-4E56-9D87-5DECD7D2B119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AE84-DAE6-413E-ABE8-DBAD861B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1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D78E-290E-4E56-9D87-5DECD7D2B119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AE84-DAE6-413E-ABE8-DBAD861B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D78E-290E-4E56-9D87-5DECD7D2B119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AE84-DAE6-413E-ABE8-DBAD861B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D78E-290E-4E56-9D87-5DECD7D2B119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AE84-DAE6-413E-ABE8-DBAD861B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D78E-290E-4E56-9D87-5DECD7D2B119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AE84-DAE6-413E-ABE8-DBAD861B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D78E-290E-4E56-9D87-5DECD7D2B119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AE84-DAE6-413E-ABE8-DBAD861B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7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D78E-290E-4E56-9D87-5DECD7D2B119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AE84-DAE6-413E-ABE8-DBAD861B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D78E-290E-4E56-9D87-5DECD7D2B119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AE84-DAE6-413E-ABE8-DBAD861B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D78E-290E-4E56-9D87-5DECD7D2B119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EAE84-DAE6-413E-ABE8-DBAD861B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82" y="320967"/>
            <a:ext cx="8645236" cy="218040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Inversão Sísmica Inteligente com Modelagem de Incerteza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347" y="4750705"/>
            <a:ext cx="6858000" cy="1655762"/>
          </a:xfrm>
        </p:spPr>
        <p:txBody>
          <a:bodyPr/>
          <a:lstStyle/>
          <a:p>
            <a:pPr algn="r"/>
            <a:r>
              <a:rPr lang="pt-BR" sz="2800" dirty="0" smtClean="0"/>
              <a:t>Seminário de Andamento de Doutorado</a:t>
            </a:r>
          </a:p>
          <a:p>
            <a:pPr algn="r"/>
            <a:r>
              <a:rPr lang="pt-BR" sz="2000" dirty="0" smtClean="0"/>
              <a:t>Fernando </a:t>
            </a:r>
            <a:r>
              <a:rPr lang="pt-BR" sz="2000" dirty="0" err="1" smtClean="0"/>
              <a:t>Luis</a:t>
            </a:r>
            <a:r>
              <a:rPr lang="pt-BR" sz="2000" dirty="0" smtClean="0"/>
              <a:t> </a:t>
            </a:r>
            <a:r>
              <a:rPr lang="pt-BR" sz="2000" dirty="0" err="1" smtClean="0"/>
              <a:t>Bordignon</a:t>
            </a:r>
            <a:endParaRPr lang="pt-BR" sz="2000" dirty="0" smtClean="0"/>
          </a:p>
          <a:p>
            <a:pPr algn="r"/>
            <a:r>
              <a:rPr lang="pt-BR" sz="2000" dirty="0" smtClean="0"/>
              <a:t>Orientador: Mauro Roisenberg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141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17" y="2796933"/>
            <a:ext cx="3710440" cy="1204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17" y="5033586"/>
            <a:ext cx="5745166" cy="1374587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pt-BR" dirty="0" smtClean="0"/>
              <a:t>Sísmica</a:t>
            </a:r>
          </a:p>
          <a:p>
            <a:pPr lvl="1"/>
            <a:r>
              <a:rPr lang="pt-BR" dirty="0" smtClean="0"/>
              <a:t>Refletividade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Modelo </a:t>
            </a:r>
            <a:r>
              <a:rPr lang="pt-BR" dirty="0" err="1" smtClean="0"/>
              <a:t>convolucional</a:t>
            </a:r>
            <a:endParaRPr lang="pt-BR" dirty="0" smtClean="0"/>
          </a:p>
          <a:p>
            <a:pPr lvl="2"/>
            <a:r>
              <a:rPr lang="pt-BR" dirty="0" smtClean="0"/>
              <a:t>Sísmica sintética: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5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412433"/>
            <a:ext cx="6698010" cy="3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55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pt-BR" dirty="0" smtClean="0"/>
              <a:t>Relação entre modelo e dados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Discreto: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671" y="2408286"/>
            <a:ext cx="3687404" cy="1084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039" y="4310998"/>
            <a:ext cx="2753646" cy="13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pt-BR" dirty="0" smtClean="0"/>
              <a:t>Inversão linear: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Aproximação: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35" y="2438507"/>
            <a:ext cx="4310031" cy="1337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387" y="4760273"/>
            <a:ext cx="3075039" cy="10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pt-BR" dirty="0" smtClean="0"/>
              <a:t>Inversão linear: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Problemas:</a:t>
            </a:r>
          </a:p>
          <a:p>
            <a:pPr lvl="1"/>
            <a:r>
              <a:rPr lang="pt-BR" dirty="0" smtClean="0"/>
              <a:t>Existência</a:t>
            </a:r>
          </a:p>
          <a:p>
            <a:pPr lvl="1"/>
            <a:r>
              <a:rPr lang="pt-BR" dirty="0" smtClean="0"/>
              <a:t>Unicidade</a:t>
            </a:r>
          </a:p>
          <a:p>
            <a:pPr lvl="1"/>
            <a:r>
              <a:rPr lang="pt-BR" dirty="0" smtClean="0"/>
              <a:t>Estabilidade</a:t>
            </a:r>
          </a:p>
          <a:p>
            <a:pPr lvl="1"/>
            <a:r>
              <a:rPr lang="pt-BR" dirty="0" smtClean="0"/>
              <a:t>Robustez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30" y="2644161"/>
            <a:ext cx="1801783" cy="902557"/>
          </a:xfrm>
          <a:prstGeom prst="rect">
            <a:avLst/>
          </a:prstGeom>
        </p:spPr>
      </p:pic>
      <p:pic>
        <p:nvPicPr>
          <p:cNvPr id="1028" name="Picture 4" descr="http://latex.codecogs.com/gif.latex?%5Cdpi%7B300%7D%20%5Chuge%20%5Cmathbf%7Br%7D%20%3D%20%5Cmathbf%7BG%7D%5E%7B-1%7D%5Cmathbf%7B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61" y="2723507"/>
            <a:ext cx="2322871" cy="5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208217" y="2453023"/>
            <a:ext cx="560439" cy="1284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pt-BR" dirty="0" smtClean="0"/>
              <a:t>Inversão linear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Problemas:</a:t>
            </a:r>
          </a:p>
          <a:p>
            <a:pPr lvl="1"/>
            <a:r>
              <a:rPr lang="pt-BR" dirty="0" smtClean="0"/>
              <a:t>Inserir conhecimento</a:t>
            </a:r>
          </a:p>
          <a:p>
            <a:pPr lvl="1"/>
            <a:r>
              <a:rPr lang="pt-BR" dirty="0" smtClean="0"/>
              <a:t>Solução suavizada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465" y="2644160"/>
            <a:ext cx="1801783" cy="90255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610907" y="2453022"/>
            <a:ext cx="560439" cy="1284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22" y="2821701"/>
            <a:ext cx="3614779" cy="54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pt-BR" dirty="0" smtClean="0"/>
              <a:t>Inversão </a:t>
            </a:r>
            <a:r>
              <a:rPr lang="pt-BR" dirty="0" smtClean="0"/>
              <a:t>não linear</a:t>
            </a:r>
          </a:p>
          <a:p>
            <a:r>
              <a:rPr lang="pt-BR" dirty="0" smtClean="0"/>
              <a:t>Otimização</a:t>
            </a:r>
          </a:p>
          <a:p>
            <a:pPr lvl="1"/>
            <a:r>
              <a:rPr lang="pt-BR" dirty="0"/>
              <a:t>Algoritmos genéticos (</a:t>
            </a:r>
            <a:r>
              <a:rPr lang="pt-BR" dirty="0" err="1"/>
              <a:t>Mallick</a:t>
            </a:r>
            <a:r>
              <a:rPr lang="pt-BR" dirty="0"/>
              <a:t>, 1995</a:t>
            </a:r>
            <a:r>
              <a:rPr lang="pt-BR" dirty="0" smtClean="0"/>
              <a:t>)</a:t>
            </a:r>
          </a:p>
          <a:p>
            <a:pPr lvl="1"/>
            <a:r>
              <a:rPr lang="pt-BR" i="1" dirty="0" err="1" smtClean="0"/>
              <a:t>Simulated</a:t>
            </a:r>
            <a:r>
              <a:rPr lang="pt-BR" i="1" dirty="0" smtClean="0"/>
              <a:t> </a:t>
            </a:r>
            <a:r>
              <a:rPr lang="pt-BR" i="1" dirty="0" err="1" smtClean="0"/>
              <a:t>annealing</a:t>
            </a:r>
            <a:r>
              <a:rPr lang="pt-BR" i="1" dirty="0"/>
              <a:t> </a:t>
            </a:r>
            <a:r>
              <a:rPr lang="pt-BR" dirty="0"/>
              <a:t>(</a:t>
            </a:r>
            <a:r>
              <a:rPr lang="pt-BR" dirty="0" err="1"/>
              <a:t>Ma</a:t>
            </a:r>
            <a:r>
              <a:rPr lang="pt-BR" dirty="0"/>
              <a:t>, 2002)</a:t>
            </a:r>
            <a:endParaRPr lang="pt-BR" dirty="0" smtClean="0"/>
          </a:p>
          <a:p>
            <a:pPr lvl="1"/>
            <a:r>
              <a:rPr lang="pt-BR" dirty="0" smtClean="0"/>
              <a:t>Enxame </a:t>
            </a:r>
            <a:r>
              <a:rPr lang="pt-BR" dirty="0"/>
              <a:t>de partículas (</a:t>
            </a:r>
            <a:r>
              <a:rPr lang="pt-BR" dirty="0" err="1"/>
              <a:t>Zhe</a:t>
            </a:r>
            <a:r>
              <a:rPr lang="pt-BR" dirty="0"/>
              <a:t> e </a:t>
            </a:r>
            <a:r>
              <a:rPr lang="pt-BR" dirty="0" err="1"/>
              <a:t>Hanming</a:t>
            </a:r>
            <a:r>
              <a:rPr lang="pt-BR" dirty="0"/>
              <a:t>, 2013</a:t>
            </a:r>
            <a:r>
              <a:rPr lang="pt-BR" dirty="0" smtClean="0"/>
              <a:t>)</a:t>
            </a:r>
          </a:p>
          <a:p>
            <a:r>
              <a:rPr lang="pt-BR" dirty="0" smtClean="0"/>
              <a:t>Bons resultados</a:t>
            </a:r>
          </a:p>
          <a:p>
            <a:r>
              <a:rPr lang="pt-BR" dirty="0" smtClean="0"/>
              <a:t>Ajuste ao ruído</a:t>
            </a:r>
          </a:p>
          <a:p>
            <a:pPr lvl="1"/>
            <a:r>
              <a:rPr lang="pt-BR" dirty="0" smtClean="0"/>
              <a:t>Regularização na função objetivo</a:t>
            </a:r>
            <a:endParaRPr lang="pt-BR" dirty="0" smtClean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855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pt-BR" dirty="0" smtClean="0"/>
              <a:t>Inversão </a:t>
            </a:r>
            <a:r>
              <a:rPr lang="pt-BR" dirty="0" smtClean="0"/>
              <a:t>e modelagem de incerteza</a:t>
            </a:r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972" y="2547630"/>
            <a:ext cx="4675700" cy="10806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375" y="3628308"/>
            <a:ext cx="6275438" cy="27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51259"/>
          </a:xfrm>
        </p:spPr>
        <p:txBody>
          <a:bodyPr/>
          <a:lstStyle/>
          <a:p>
            <a:r>
              <a:rPr lang="pt-BR" dirty="0" smtClean="0"/>
              <a:t>Inversão </a:t>
            </a:r>
            <a:r>
              <a:rPr lang="pt-BR" dirty="0" smtClean="0"/>
              <a:t>e modelagem de incerteza</a:t>
            </a:r>
          </a:p>
          <a:p>
            <a:pPr lvl="1"/>
            <a:r>
              <a:rPr lang="pt-BR" dirty="0" smtClean="0"/>
              <a:t>Linear (</a:t>
            </a:r>
            <a:r>
              <a:rPr lang="pt-BR" dirty="0"/>
              <a:t>MAP) </a:t>
            </a:r>
            <a:r>
              <a:rPr lang="pt-BR" dirty="0" smtClean="0"/>
              <a:t>(</a:t>
            </a:r>
            <a:r>
              <a:rPr lang="pt-BR" dirty="0" err="1" smtClean="0"/>
              <a:t>Buland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 smtClean="0"/>
              <a:t>Omre</a:t>
            </a:r>
            <a:r>
              <a:rPr lang="pt-BR" dirty="0" smtClean="0"/>
              <a:t>, 2003 </a:t>
            </a:r>
            <a:r>
              <a:rPr lang="pt-BR" dirty="0"/>
              <a:t>a)</a:t>
            </a:r>
            <a:endParaRPr lang="pt-BR" dirty="0" smtClean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Assume-se distribuição Gaussiana</a:t>
            </a:r>
          </a:p>
          <a:p>
            <a:pPr lvl="1"/>
            <a:r>
              <a:rPr lang="pt-BR" dirty="0" err="1"/>
              <a:t>Wavelet</a:t>
            </a:r>
            <a:r>
              <a:rPr lang="pt-BR" dirty="0"/>
              <a:t> </a:t>
            </a:r>
            <a:r>
              <a:rPr lang="pt-BR" dirty="0" smtClean="0"/>
              <a:t>conhecida</a:t>
            </a:r>
            <a:endParaRPr lang="pt-BR" dirty="0" smtClean="0"/>
          </a:p>
          <a:p>
            <a:pPr lvl="1"/>
            <a:r>
              <a:rPr lang="pt-BR" dirty="0" smtClean="0"/>
              <a:t>Possível inserir conhecimento</a:t>
            </a:r>
          </a:p>
          <a:p>
            <a:pPr lvl="2"/>
            <a:r>
              <a:rPr lang="pt-BR" dirty="0" smtClean="0"/>
              <a:t>Variâncias</a:t>
            </a:r>
          </a:p>
          <a:p>
            <a:pPr lvl="2"/>
            <a:r>
              <a:rPr lang="pt-BR" dirty="0" smtClean="0"/>
              <a:t>Correlações</a:t>
            </a:r>
          </a:p>
          <a:p>
            <a:pPr lvl="2"/>
            <a:r>
              <a:rPr lang="pt-BR" dirty="0" smtClean="0"/>
              <a:t>Tendência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659" y="2889017"/>
            <a:ext cx="2780071" cy="9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51259"/>
          </a:xfrm>
        </p:spPr>
        <p:txBody>
          <a:bodyPr/>
          <a:lstStyle/>
          <a:p>
            <a:r>
              <a:rPr lang="pt-BR" dirty="0" smtClean="0"/>
              <a:t>Inversão </a:t>
            </a:r>
            <a:r>
              <a:rPr lang="pt-BR" dirty="0" smtClean="0"/>
              <a:t>e modelagem de incerteza</a:t>
            </a:r>
          </a:p>
          <a:p>
            <a:pPr lvl="1"/>
            <a:r>
              <a:rPr lang="pt-BR" dirty="0"/>
              <a:t>Estocástica (Figueiredo et al</a:t>
            </a:r>
            <a:r>
              <a:rPr lang="pt-BR" dirty="0" smtClean="0"/>
              <a:t>., 2013)</a:t>
            </a:r>
          </a:p>
          <a:p>
            <a:pPr lvl="1"/>
            <a:r>
              <a:rPr lang="pt-BR" dirty="0" smtClean="0"/>
              <a:t>MCMC + </a:t>
            </a:r>
            <a:r>
              <a:rPr lang="pt-BR" dirty="0" err="1" smtClean="0"/>
              <a:t>Gibbs</a:t>
            </a:r>
            <a:endParaRPr lang="pt-BR" dirty="0" smtClean="0"/>
          </a:p>
          <a:p>
            <a:pPr lvl="1"/>
            <a:r>
              <a:rPr lang="pt-BR" dirty="0" smtClean="0"/>
              <a:t>Características do MAP</a:t>
            </a:r>
          </a:p>
          <a:p>
            <a:pPr lvl="1"/>
            <a:r>
              <a:rPr lang="pt-BR" dirty="0" smtClean="0"/>
              <a:t>Outras fontes de incerteza</a:t>
            </a:r>
          </a:p>
          <a:p>
            <a:pPr lvl="2"/>
            <a:r>
              <a:rPr lang="pt-BR" dirty="0" err="1" smtClean="0"/>
              <a:t>Wavelet</a:t>
            </a:r>
            <a:endParaRPr lang="pt-BR" dirty="0" smtClean="0"/>
          </a:p>
          <a:p>
            <a:pPr lvl="2"/>
            <a:r>
              <a:rPr lang="pt-BR" dirty="0" smtClean="0"/>
              <a:t>Covariâncias</a:t>
            </a:r>
          </a:p>
          <a:p>
            <a:pPr lvl="2"/>
            <a:r>
              <a:rPr lang="pt-BR" dirty="0" smtClean="0"/>
              <a:t>Médias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Alto custo para gerar amostras</a:t>
            </a:r>
          </a:p>
          <a:p>
            <a:pPr lvl="1"/>
            <a:r>
              <a:rPr lang="pt-BR" dirty="0" smtClean="0"/>
              <a:t>Estatísticas das amostras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698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pPr lvl="1"/>
            <a:r>
              <a:rPr lang="pt-BR" dirty="0" smtClean="0"/>
              <a:t>Problema inverso</a:t>
            </a:r>
          </a:p>
          <a:p>
            <a:r>
              <a:rPr lang="pt-BR" dirty="0" smtClean="0"/>
              <a:t>Inversão Sísmica</a:t>
            </a:r>
          </a:p>
          <a:p>
            <a:pPr lvl="1"/>
            <a:r>
              <a:rPr lang="pt-BR" dirty="0" smtClean="0"/>
              <a:t>Modelos lineares e não lineares</a:t>
            </a:r>
          </a:p>
          <a:p>
            <a:pPr lvl="1"/>
            <a:r>
              <a:rPr lang="pt-BR" dirty="0" smtClean="0"/>
              <a:t>Modelagem de incerteza</a:t>
            </a:r>
          </a:p>
          <a:p>
            <a:r>
              <a:rPr lang="pt-BR" dirty="0" smtClean="0"/>
              <a:t>Sugestão de abordagem</a:t>
            </a:r>
          </a:p>
        </p:txBody>
      </p:sp>
    </p:spTree>
    <p:extLst>
      <p:ext uri="{BB962C8B-B14F-4D97-AF65-F5344CB8AC3E}">
        <p14:creationId xmlns:p14="http://schemas.microsoft.com/office/powerpoint/2010/main" val="26824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51259"/>
          </a:xfrm>
        </p:spPr>
        <p:txBody>
          <a:bodyPr/>
          <a:lstStyle/>
          <a:p>
            <a:r>
              <a:rPr lang="pt-BR" dirty="0" smtClean="0"/>
              <a:t>Inversão </a:t>
            </a:r>
            <a:r>
              <a:rPr lang="pt-BR" dirty="0" smtClean="0"/>
              <a:t>e modelagem de incerteza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Enxame </a:t>
            </a:r>
            <a:r>
              <a:rPr lang="pt-BR" dirty="0"/>
              <a:t>de partículas (PSO) (Martínez et al., 2010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Adaptado para incerteza</a:t>
            </a:r>
          </a:p>
          <a:p>
            <a:pPr lvl="2"/>
            <a:r>
              <a:rPr lang="pt-BR" dirty="0" smtClean="0"/>
              <a:t>Não linear</a:t>
            </a:r>
          </a:p>
          <a:p>
            <a:pPr lvl="2"/>
            <a:r>
              <a:rPr lang="pt-BR" dirty="0" smtClean="0"/>
              <a:t>Incerteza via função de erro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Algoritmos genéticos </a:t>
            </a:r>
            <a:r>
              <a:rPr lang="it-IT" dirty="0"/>
              <a:t>(Sen e Stoffa, </a:t>
            </a:r>
            <a:r>
              <a:rPr lang="it-IT" dirty="0" smtClean="0"/>
              <a:t>1995)</a:t>
            </a:r>
          </a:p>
          <a:p>
            <a:pPr lvl="2"/>
            <a:r>
              <a:rPr lang="it-IT" dirty="0" smtClean="0"/>
              <a:t>Várias execuções</a:t>
            </a:r>
          </a:p>
          <a:p>
            <a:pPr lvl="2"/>
            <a:r>
              <a:rPr lang="it-IT" dirty="0" smtClean="0"/>
              <a:t>Sem adaptação para modelar incerteza</a:t>
            </a:r>
            <a:endParaRPr lang="it-IT" dirty="0" smtClean="0"/>
          </a:p>
          <a:p>
            <a:pPr lvl="2"/>
            <a:r>
              <a:rPr lang="pt-BR" dirty="0" smtClean="0"/>
              <a:t>Mínimos locais = Incerteza</a:t>
            </a:r>
          </a:p>
          <a:p>
            <a:pPr lvl="2"/>
            <a:r>
              <a:rPr lang="pt-BR" dirty="0" smtClean="0"/>
              <a:t>Não funcion</a:t>
            </a:r>
            <a:r>
              <a:rPr lang="pt-BR" dirty="0"/>
              <a:t>a </a:t>
            </a:r>
            <a:r>
              <a:rPr lang="pt-BR" dirty="0" smtClean="0"/>
              <a:t>bem (Martínez; </a:t>
            </a:r>
            <a:r>
              <a:rPr lang="pt-BR" dirty="0" err="1"/>
              <a:t>Muñiz</a:t>
            </a:r>
            <a:r>
              <a:rPr lang="pt-BR" dirty="0"/>
              <a:t> e </a:t>
            </a:r>
            <a:r>
              <a:rPr lang="pt-BR" dirty="0" err="1" smtClean="0"/>
              <a:t>Tompkins</a:t>
            </a:r>
            <a:r>
              <a:rPr lang="pt-BR" dirty="0" smtClean="0"/>
              <a:t>, 2012</a:t>
            </a:r>
            <a:r>
              <a:rPr lang="pt-BR" dirty="0"/>
              <a:t>)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48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51259"/>
          </a:xfrm>
        </p:spPr>
        <p:txBody>
          <a:bodyPr/>
          <a:lstStyle/>
          <a:p>
            <a:r>
              <a:rPr lang="pt-BR" dirty="0" smtClean="0"/>
              <a:t>Inversão </a:t>
            </a:r>
            <a:r>
              <a:rPr lang="pt-BR" dirty="0" smtClean="0"/>
              <a:t>e modelagem de incerteza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Amostragem </a:t>
            </a:r>
            <a:r>
              <a:rPr lang="pt-BR" dirty="0"/>
              <a:t>esparsa </a:t>
            </a:r>
            <a:r>
              <a:rPr lang="pt-BR" dirty="0" smtClean="0"/>
              <a:t>(</a:t>
            </a:r>
            <a:r>
              <a:rPr lang="pt-BR" dirty="0" err="1" smtClean="0"/>
              <a:t>Tompkins</a:t>
            </a:r>
            <a:r>
              <a:rPr lang="pt-BR" dirty="0" smtClean="0"/>
              <a:t> </a:t>
            </a:r>
            <a:r>
              <a:rPr lang="pt-BR" dirty="0"/>
              <a:t>et al</a:t>
            </a:r>
            <a:r>
              <a:rPr lang="pt-BR" dirty="0" smtClean="0"/>
              <a:t>., 2011)</a:t>
            </a:r>
          </a:p>
          <a:p>
            <a:pPr lvl="2"/>
            <a:r>
              <a:rPr lang="pt-BR" dirty="0" smtClean="0"/>
              <a:t>Inversão em outro domínio</a:t>
            </a:r>
          </a:p>
          <a:p>
            <a:pPr lvl="2"/>
            <a:r>
              <a:rPr lang="pt-BR" dirty="0" smtClean="0"/>
              <a:t>PCA na (aproximação da) matriz de covariância</a:t>
            </a:r>
          </a:p>
          <a:p>
            <a:pPr lvl="2"/>
            <a:r>
              <a:rPr lang="pt-BR" dirty="0" smtClean="0"/>
              <a:t>Redução dimensional</a:t>
            </a:r>
          </a:p>
          <a:p>
            <a:pPr lvl="2"/>
            <a:r>
              <a:rPr lang="pt-BR" dirty="0" smtClean="0"/>
              <a:t>Mapeamento de restrições</a:t>
            </a:r>
          </a:p>
          <a:p>
            <a:pPr lvl="2"/>
            <a:r>
              <a:rPr lang="pt-BR" dirty="0" smtClean="0"/>
              <a:t>Amostragem </a:t>
            </a:r>
            <a:r>
              <a:rPr lang="pt-BR" dirty="0"/>
              <a:t>esparsa por </a:t>
            </a:r>
            <a:r>
              <a:rPr lang="pt-BR" dirty="0" err="1"/>
              <a:t>Smolyak</a:t>
            </a:r>
            <a:r>
              <a:rPr lang="pt-BR" dirty="0"/>
              <a:t> (1963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Rejeição</a:t>
            </a:r>
          </a:p>
          <a:p>
            <a:pPr lvl="2"/>
            <a:r>
              <a:rPr lang="pt-BR" dirty="0" smtClean="0"/>
              <a:t>Complexidade extra </a:t>
            </a:r>
            <a:r>
              <a:rPr lang="pt-BR" dirty="0" err="1" smtClean="0"/>
              <a:t>PCA+Mapeamento</a:t>
            </a:r>
            <a:endParaRPr lang="pt-BR" dirty="0"/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36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51259"/>
          </a:xfrm>
        </p:spPr>
        <p:txBody>
          <a:bodyPr/>
          <a:lstStyle/>
          <a:p>
            <a:r>
              <a:rPr lang="pt-BR" dirty="0" smtClean="0"/>
              <a:t>Inversão </a:t>
            </a:r>
            <a:r>
              <a:rPr lang="pt-BR" dirty="0" smtClean="0"/>
              <a:t>e modelagem de incerteza</a:t>
            </a:r>
          </a:p>
          <a:p>
            <a:pPr lvl="1"/>
            <a:r>
              <a:rPr lang="pt-BR" dirty="0"/>
              <a:t>Amostragem esparsa </a:t>
            </a:r>
            <a:r>
              <a:rPr lang="pt-BR" dirty="0" smtClean="0"/>
              <a:t>(</a:t>
            </a:r>
            <a:r>
              <a:rPr lang="pt-BR" dirty="0" err="1" smtClean="0"/>
              <a:t>Tompkins</a:t>
            </a:r>
            <a:r>
              <a:rPr lang="pt-BR" dirty="0" smtClean="0"/>
              <a:t> </a:t>
            </a:r>
            <a:r>
              <a:rPr lang="pt-BR" dirty="0"/>
              <a:t>et al</a:t>
            </a:r>
            <a:r>
              <a:rPr lang="pt-BR" dirty="0" smtClean="0"/>
              <a:t>., 2011)</a:t>
            </a:r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61" y="2796752"/>
            <a:ext cx="5953278" cy="364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51259"/>
          </a:xfrm>
        </p:spPr>
        <p:txBody>
          <a:bodyPr/>
          <a:lstStyle/>
          <a:p>
            <a:r>
              <a:rPr lang="pt-BR" dirty="0" smtClean="0"/>
              <a:t>Inversão </a:t>
            </a:r>
            <a:r>
              <a:rPr lang="pt-BR" dirty="0" smtClean="0"/>
              <a:t>e modelagem de incerteza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Avaliação de </a:t>
            </a:r>
            <a:r>
              <a:rPr lang="pt-BR" dirty="0"/>
              <a:t>incerteza </a:t>
            </a:r>
            <a:r>
              <a:rPr lang="pt-BR" dirty="0" smtClean="0"/>
              <a:t>(Scheidt </a:t>
            </a:r>
            <a:r>
              <a:rPr lang="pt-BR" dirty="0"/>
              <a:t>e </a:t>
            </a:r>
            <a:r>
              <a:rPr lang="pt-BR" dirty="0" err="1" smtClean="0"/>
              <a:t>Caers</a:t>
            </a:r>
            <a:r>
              <a:rPr lang="pt-BR" dirty="0" smtClean="0"/>
              <a:t>, 2009</a:t>
            </a:r>
            <a:r>
              <a:rPr lang="pt-BR" dirty="0"/>
              <a:t>)</a:t>
            </a:r>
            <a:endParaRPr lang="pt-BR" dirty="0" smtClean="0"/>
          </a:p>
          <a:p>
            <a:pPr lvl="2"/>
            <a:r>
              <a:rPr lang="pt-BR" dirty="0" smtClean="0"/>
              <a:t>Seleção de modelos próximos </a:t>
            </a:r>
          </a:p>
          <a:p>
            <a:pPr lvl="3"/>
            <a:r>
              <a:rPr lang="pt-BR" dirty="0" smtClean="0"/>
              <a:t>MDS + Agrupamento</a:t>
            </a:r>
          </a:p>
          <a:p>
            <a:pPr lvl="2"/>
            <a:r>
              <a:rPr lang="pt-BR" dirty="0" smtClean="0"/>
              <a:t>Não faz inversão</a:t>
            </a:r>
          </a:p>
          <a:p>
            <a:pPr lvl="2"/>
            <a:r>
              <a:rPr lang="pt-BR" dirty="0" smtClean="0"/>
              <a:t>Alternativa parecida com o PCA</a:t>
            </a:r>
          </a:p>
          <a:p>
            <a:pPr lvl="3"/>
            <a:r>
              <a:rPr lang="pt-BR" dirty="0" smtClean="0"/>
              <a:t>Mesmo custo</a:t>
            </a:r>
          </a:p>
          <a:p>
            <a:pPr lvl="2"/>
            <a:r>
              <a:rPr lang="pt-BR" dirty="0" smtClean="0"/>
              <a:t>Ideia pode ser aproveitada?</a:t>
            </a:r>
            <a:endParaRPr lang="pt-BR" dirty="0" smtClean="0"/>
          </a:p>
          <a:p>
            <a:pPr lvl="3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183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51259"/>
          </a:xfrm>
        </p:spPr>
        <p:txBody>
          <a:bodyPr/>
          <a:lstStyle/>
          <a:p>
            <a:r>
              <a:rPr lang="pt-BR" dirty="0" smtClean="0"/>
              <a:t>Inversão </a:t>
            </a:r>
            <a:r>
              <a:rPr lang="pt-BR" dirty="0" smtClean="0"/>
              <a:t>e modelagem de incerteza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Simulação </a:t>
            </a:r>
            <a:r>
              <a:rPr lang="pt-BR" dirty="0"/>
              <a:t>sequencial (Soares; Diet e </a:t>
            </a:r>
            <a:r>
              <a:rPr lang="pt-BR" dirty="0" smtClean="0"/>
              <a:t>Guerreiro, 2007</a:t>
            </a:r>
            <a:r>
              <a:rPr lang="pt-BR" dirty="0"/>
              <a:t>)</a:t>
            </a:r>
            <a:endParaRPr lang="pt-BR" dirty="0" smtClean="0"/>
          </a:p>
          <a:p>
            <a:pPr lvl="2"/>
            <a:r>
              <a:rPr lang="pt-BR" dirty="0" smtClean="0"/>
              <a:t>Simulação utilizando </a:t>
            </a:r>
            <a:r>
              <a:rPr lang="pt-BR" dirty="0" err="1" smtClean="0"/>
              <a:t>variograma</a:t>
            </a:r>
            <a:r>
              <a:rPr lang="pt-BR" dirty="0" smtClean="0"/>
              <a:t> </a:t>
            </a:r>
            <a:r>
              <a:rPr lang="pt-BR" dirty="0" err="1" smtClean="0"/>
              <a:t>Krigagem</a:t>
            </a:r>
            <a:endParaRPr lang="pt-BR" dirty="0" smtClean="0"/>
          </a:p>
          <a:p>
            <a:pPr lvl="2"/>
            <a:r>
              <a:rPr lang="pt-BR" dirty="0" smtClean="0"/>
              <a:t>Combinação de blocos simulados</a:t>
            </a:r>
          </a:p>
          <a:p>
            <a:pPr lvl="3"/>
            <a:r>
              <a:rPr lang="pt-BR" dirty="0" smtClean="0"/>
              <a:t>Aceitação por função de erro</a:t>
            </a:r>
          </a:p>
          <a:p>
            <a:pPr lvl="3"/>
            <a:r>
              <a:rPr lang="pt-BR" dirty="0" smtClean="0"/>
              <a:t>Reprodução de histogramas e </a:t>
            </a:r>
            <a:r>
              <a:rPr lang="pt-BR" dirty="0" err="1" smtClean="0"/>
              <a:t>variogramas</a:t>
            </a:r>
            <a:endParaRPr lang="pt-BR" dirty="0" smtClean="0"/>
          </a:p>
          <a:p>
            <a:pPr lvl="2"/>
            <a:r>
              <a:rPr lang="pt-BR" dirty="0" smtClean="0"/>
              <a:t>Simulação conjunta de propriedades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673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Inversão Sísmica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51259"/>
          </a:xfrm>
        </p:spPr>
        <p:txBody>
          <a:bodyPr/>
          <a:lstStyle/>
          <a:p>
            <a:r>
              <a:rPr lang="pt-BR" dirty="0" smtClean="0"/>
              <a:t>Inversão </a:t>
            </a:r>
            <a:r>
              <a:rPr lang="pt-BR" dirty="0" smtClean="0"/>
              <a:t>e modelagem de incerteza</a:t>
            </a:r>
          </a:p>
          <a:p>
            <a:pPr lvl="1"/>
            <a:endParaRPr lang="pt-BR" dirty="0" smtClean="0"/>
          </a:p>
          <a:p>
            <a:pPr lvl="1"/>
            <a:r>
              <a:rPr lang="pt-BR" i="1" dirty="0" smtClean="0"/>
              <a:t>Prior</a:t>
            </a:r>
            <a:r>
              <a:rPr lang="pt-BR" dirty="0" smtClean="0"/>
              <a:t> não trivial (</a:t>
            </a:r>
            <a:r>
              <a:rPr lang="it-IT" dirty="0"/>
              <a:t>Hansen; </a:t>
            </a:r>
            <a:r>
              <a:rPr lang="it-IT" dirty="0" smtClean="0"/>
              <a:t>Cordua e Mosegaard, 2012</a:t>
            </a:r>
            <a:r>
              <a:rPr lang="it-IT" dirty="0"/>
              <a:t>)</a:t>
            </a:r>
            <a:endParaRPr lang="pt-BR" dirty="0"/>
          </a:p>
          <a:p>
            <a:pPr lvl="2"/>
            <a:r>
              <a:rPr lang="pt-BR" dirty="0"/>
              <a:t>Amostragem via </a:t>
            </a:r>
            <a:r>
              <a:rPr lang="pt-BR" dirty="0" err="1" smtClean="0"/>
              <a:t>Gibbs</a:t>
            </a:r>
            <a:endParaRPr lang="pt-BR" dirty="0" smtClean="0"/>
          </a:p>
          <a:p>
            <a:pPr lvl="2"/>
            <a:r>
              <a:rPr lang="pt-BR" dirty="0" smtClean="0"/>
              <a:t>Aceita informações geológicas</a:t>
            </a:r>
          </a:p>
          <a:p>
            <a:pPr lvl="3"/>
            <a:r>
              <a:rPr lang="pt-BR" dirty="0" smtClean="0"/>
              <a:t>Imagens de treinamento</a:t>
            </a:r>
          </a:p>
          <a:p>
            <a:pPr lvl="2"/>
            <a:r>
              <a:rPr lang="pt-BR" dirty="0" smtClean="0"/>
              <a:t>Restringe espaço da posterior</a:t>
            </a:r>
          </a:p>
          <a:p>
            <a:pPr lvl="3"/>
            <a:r>
              <a:rPr lang="pt-BR" dirty="0" smtClean="0"/>
              <a:t>Resolve problemas mais complexos</a:t>
            </a:r>
          </a:p>
          <a:p>
            <a:pPr lvl="3"/>
            <a:r>
              <a:rPr lang="pt-BR" dirty="0" smtClean="0"/>
              <a:t>Melhor ter a informação a priori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43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51259"/>
          </a:xfrm>
        </p:spPr>
        <p:txBody>
          <a:bodyPr/>
          <a:lstStyle/>
          <a:p>
            <a:r>
              <a:rPr lang="pt-BR" dirty="0" smtClean="0"/>
              <a:t>Inversão </a:t>
            </a:r>
            <a:r>
              <a:rPr lang="pt-BR" dirty="0" smtClean="0"/>
              <a:t>e modelagem de incerteza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Método intermediário</a:t>
            </a:r>
          </a:p>
          <a:p>
            <a:pPr lvl="2"/>
            <a:r>
              <a:rPr lang="pt-BR" dirty="0" smtClean="0"/>
              <a:t>Regularização do MAP</a:t>
            </a:r>
          </a:p>
          <a:p>
            <a:pPr lvl="2"/>
            <a:r>
              <a:rPr lang="pt-BR" dirty="0" smtClean="0"/>
              <a:t>Outras fontes de incerteza do Estocástico</a:t>
            </a:r>
          </a:p>
          <a:p>
            <a:pPr lvl="1"/>
            <a:r>
              <a:rPr lang="pt-BR" dirty="0" smtClean="0"/>
              <a:t>Cooperação com Soares</a:t>
            </a:r>
          </a:p>
          <a:p>
            <a:pPr lvl="2"/>
            <a:r>
              <a:rPr lang="pt-BR" dirty="0" smtClean="0"/>
              <a:t>Simulação sequencial com </a:t>
            </a:r>
            <a:r>
              <a:rPr lang="pt-BR" dirty="0" err="1" smtClean="0"/>
              <a:t>updating</a:t>
            </a:r>
            <a:r>
              <a:rPr lang="pt-BR" dirty="0" smtClean="0"/>
              <a:t> Bayesiano</a:t>
            </a:r>
          </a:p>
          <a:p>
            <a:pPr lvl="3"/>
            <a:r>
              <a:rPr lang="pt-BR" dirty="0" smtClean="0"/>
              <a:t>Simular pontos</a:t>
            </a:r>
          </a:p>
          <a:p>
            <a:pPr lvl="3"/>
            <a:r>
              <a:rPr lang="pt-BR" dirty="0" smtClean="0"/>
              <a:t>Aplicar inferência Bayesiana</a:t>
            </a:r>
          </a:p>
          <a:p>
            <a:pPr lvl="3"/>
            <a:r>
              <a:rPr lang="pt-BR" dirty="0" smtClean="0"/>
              <a:t>Repetir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725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3646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Obrigado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28650" y="5252167"/>
            <a:ext cx="7886700" cy="836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pt-BR" dirty="0" smtClean="0"/>
              <a:t>Fernando </a:t>
            </a:r>
            <a:r>
              <a:rPr lang="pt-BR" dirty="0" err="1" smtClean="0"/>
              <a:t>Luis</a:t>
            </a:r>
            <a:r>
              <a:rPr lang="pt-BR" dirty="0" smtClean="0"/>
              <a:t> </a:t>
            </a:r>
            <a:r>
              <a:rPr lang="pt-BR" dirty="0" err="1" smtClean="0"/>
              <a:t>Bordignon</a:t>
            </a:r>
            <a:endParaRPr lang="pt-BR" dirty="0" smtClean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pt-BR" dirty="0" smtClean="0"/>
              <a:t>bordi@inf.ufsc.br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041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28650" y="1397921"/>
            <a:ext cx="7886700" cy="4951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 err="1"/>
              <a:t>Buland</a:t>
            </a:r>
            <a:r>
              <a:rPr lang="en-US" sz="1200" dirty="0"/>
              <a:t>, A. e </a:t>
            </a:r>
            <a:r>
              <a:rPr lang="en-US" sz="1200" dirty="0" err="1"/>
              <a:t>Omre</a:t>
            </a:r>
            <a:r>
              <a:rPr lang="en-US" sz="1200" dirty="0"/>
              <a:t>, H. (</a:t>
            </a:r>
            <a:r>
              <a:rPr lang="en-US" sz="1200" dirty="0" smtClean="0"/>
              <a:t>2003), </a:t>
            </a:r>
            <a:r>
              <a:rPr lang="en-US" sz="1200" dirty="0"/>
              <a:t>Bayesian linearized </a:t>
            </a:r>
            <a:r>
              <a:rPr lang="en-US" sz="1200" dirty="0" smtClean="0"/>
              <a:t>AVO inversion</a:t>
            </a:r>
            <a:r>
              <a:rPr lang="en-US" sz="1200" dirty="0"/>
              <a:t>, Geophysics 68(1), 185–198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/>
              <a:t>Figueiredo</a:t>
            </a:r>
            <a:r>
              <a:rPr lang="en-US" sz="1200" dirty="0"/>
              <a:t>, L. P.; Santos, M.; </a:t>
            </a:r>
            <a:r>
              <a:rPr lang="en-US" sz="1200" dirty="0" err="1"/>
              <a:t>Roisenberg</a:t>
            </a:r>
            <a:r>
              <a:rPr lang="en-US" sz="1200" dirty="0"/>
              <a:t>, M. e </a:t>
            </a:r>
            <a:r>
              <a:rPr lang="en-US" sz="1200" dirty="0" err="1"/>
              <a:t>Neto</a:t>
            </a:r>
            <a:r>
              <a:rPr lang="en-US" sz="1200" dirty="0"/>
              <a:t>, G. (2013), Stochastic Bayesian </a:t>
            </a:r>
            <a:r>
              <a:rPr lang="en-US" sz="1200" dirty="0" smtClean="0"/>
              <a:t>algorithm to </a:t>
            </a:r>
            <a:r>
              <a:rPr lang="en-US" sz="1200" dirty="0"/>
              <a:t>a jointly acoustic inversion and wavelet estimation, Society of Exploration </a:t>
            </a:r>
            <a:r>
              <a:rPr lang="en-US" sz="1200" dirty="0" smtClean="0"/>
              <a:t>Geophysicists, chapter </a:t>
            </a:r>
            <a:r>
              <a:rPr lang="en-US" sz="1200" dirty="0"/>
              <a:t>635, pp. 3273–3277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/>
              <a:t>Hansen, T.; </a:t>
            </a:r>
            <a:r>
              <a:rPr lang="en-US" sz="1200" dirty="0" err="1"/>
              <a:t>Cordua</a:t>
            </a:r>
            <a:r>
              <a:rPr lang="en-US" sz="1200" dirty="0"/>
              <a:t>, K. e </a:t>
            </a:r>
            <a:r>
              <a:rPr lang="en-US" sz="1200" dirty="0" err="1"/>
              <a:t>Mosegaard</a:t>
            </a:r>
            <a:r>
              <a:rPr lang="en-US" sz="1200" dirty="0"/>
              <a:t>, K. (2012), Inverse problems with non-trivial </a:t>
            </a:r>
            <a:r>
              <a:rPr lang="en-US" sz="1200" dirty="0" smtClean="0"/>
              <a:t>priors: efficient </a:t>
            </a:r>
            <a:r>
              <a:rPr lang="en-US" sz="1200" dirty="0"/>
              <a:t>solution through sequential </a:t>
            </a:r>
            <a:r>
              <a:rPr lang="en-US" sz="1200" dirty="0" err="1"/>
              <a:t>gibbs</a:t>
            </a:r>
            <a:r>
              <a:rPr lang="en-US" sz="1200" dirty="0"/>
              <a:t> sampling, Computational Geosciences 16(3), </a:t>
            </a:r>
            <a:r>
              <a:rPr lang="en-US" sz="1200" dirty="0" smtClean="0"/>
              <a:t>593–611.</a:t>
            </a:r>
          </a:p>
          <a:p>
            <a:pPr marL="0" indent="0">
              <a:buNone/>
            </a:pPr>
            <a:r>
              <a:rPr lang="en-US" sz="1200" dirty="0"/>
              <a:t>Ma, X. (2002), Simultaneous inversion of </a:t>
            </a:r>
            <a:r>
              <a:rPr lang="en-US" sz="1200" dirty="0" err="1"/>
              <a:t>prestack</a:t>
            </a:r>
            <a:r>
              <a:rPr lang="en-US" sz="1200" dirty="0"/>
              <a:t> seismic data for rock properties using simulated annealing, GEOPHYSICS 67(6), 1877–1885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/>
              <a:t>Mallick</a:t>
            </a:r>
            <a:r>
              <a:rPr lang="en-US" sz="1200" dirty="0"/>
              <a:t>, S. (1995), Model-based inversion of amplitude-variations-with-offset data using a genetic algorithm, Geophysics 60(4), 939–954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/>
              <a:t>Martínez</a:t>
            </a:r>
            <a:r>
              <a:rPr lang="en-US" sz="1200" dirty="0"/>
              <a:t>, J. L. F.; Gonzalo, E. G.; </a:t>
            </a:r>
            <a:r>
              <a:rPr lang="en-US" sz="1200" dirty="0" err="1"/>
              <a:t>Muñiz</a:t>
            </a:r>
            <a:r>
              <a:rPr lang="en-US" sz="1200" dirty="0"/>
              <a:t>, Z. F.; </a:t>
            </a:r>
            <a:r>
              <a:rPr lang="en-US" sz="1200" dirty="0" err="1"/>
              <a:t>Mariethoz</a:t>
            </a:r>
            <a:r>
              <a:rPr lang="en-US" sz="1200" dirty="0"/>
              <a:t>, G. e </a:t>
            </a:r>
            <a:r>
              <a:rPr lang="en-US" sz="1200" dirty="0" err="1"/>
              <a:t>Mukerji</a:t>
            </a:r>
            <a:r>
              <a:rPr lang="en-US" sz="1200" dirty="0"/>
              <a:t>, T. (2010), </a:t>
            </a:r>
            <a:r>
              <a:rPr lang="en-US" sz="1200" dirty="0" smtClean="0"/>
              <a:t>Posterior sampling </a:t>
            </a:r>
            <a:r>
              <a:rPr lang="en-US" sz="1200" dirty="0"/>
              <a:t>using particle swarm optimizers and model reduction techniques, Int. J. Appl. </a:t>
            </a:r>
            <a:r>
              <a:rPr lang="en-US" sz="1200" dirty="0" err="1" smtClean="0"/>
              <a:t>Evol</a:t>
            </a:r>
            <a:r>
              <a:rPr lang="en-US" sz="1200" dirty="0" smtClean="0"/>
              <a:t>. </a:t>
            </a:r>
            <a:r>
              <a:rPr lang="en-US" sz="1200" dirty="0" err="1" smtClean="0"/>
              <a:t>Comput</a:t>
            </a:r>
            <a:r>
              <a:rPr lang="en-US" sz="1200" dirty="0"/>
              <a:t>. 1(3), 27–48.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Martínez</a:t>
            </a:r>
            <a:r>
              <a:rPr lang="en-US" sz="1200" dirty="0"/>
              <a:t>, J. </a:t>
            </a:r>
            <a:r>
              <a:rPr lang="en-US" sz="1200" dirty="0" smtClean="0"/>
              <a:t>L.F. ; </a:t>
            </a:r>
            <a:r>
              <a:rPr lang="en-US" sz="1200" dirty="0" err="1"/>
              <a:t>Muñiz</a:t>
            </a:r>
            <a:r>
              <a:rPr lang="en-US" sz="1200" dirty="0"/>
              <a:t>, M. </a:t>
            </a:r>
            <a:r>
              <a:rPr lang="en-US" sz="1200" dirty="0" smtClean="0"/>
              <a:t>Z.F. </a:t>
            </a:r>
            <a:r>
              <a:rPr lang="en-US" sz="1200" dirty="0"/>
              <a:t>e Tompkins, M. J. (2012), On the topography of the cost functional in linear and nonlinear inverse problems, Geophysics 77(1), </a:t>
            </a:r>
            <a:r>
              <a:rPr lang="en-US" sz="1200" dirty="0" smtClean="0"/>
              <a:t>W1–W15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Scheidt</a:t>
            </a:r>
            <a:r>
              <a:rPr lang="en-US" sz="1200" dirty="0"/>
              <a:t>, C. e </a:t>
            </a:r>
            <a:r>
              <a:rPr lang="en-US" sz="1200" dirty="0" err="1"/>
              <a:t>Caers</a:t>
            </a:r>
            <a:r>
              <a:rPr lang="en-US" sz="1200" dirty="0"/>
              <a:t>, J. (2009), Representing spatial uncertainty using distances and </a:t>
            </a:r>
            <a:r>
              <a:rPr lang="en-US" sz="1200" dirty="0" smtClean="0"/>
              <a:t>kernels, Mathematical </a:t>
            </a:r>
            <a:r>
              <a:rPr lang="en-US" sz="1200" dirty="0"/>
              <a:t>Geosciences 41(4), 397–419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/>
              <a:t>Sen, M. K. e </a:t>
            </a:r>
            <a:r>
              <a:rPr lang="en-US" sz="1200" dirty="0" err="1"/>
              <a:t>Stoffa</a:t>
            </a:r>
            <a:r>
              <a:rPr lang="en-US" sz="1200" dirty="0"/>
              <a:t>, P. L. (1995), Global Optimization Methods in Geophysical Inversion, Vol. </a:t>
            </a:r>
            <a:r>
              <a:rPr lang="en-US" sz="1200" dirty="0" smtClean="0"/>
              <a:t>4 of </a:t>
            </a:r>
            <a:r>
              <a:rPr lang="en-US" sz="1200" dirty="0"/>
              <a:t>Advances in Exploration Geophysics, Elsevier.</a:t>
            </a:r>
          </a:p>
          <a:p>
            <a:pPr marL="0" indent="0">
              <a:buNone/>
            </a:pPr>
            <a:r>
              <a:rPr lang="en-US" sz="1200" dirty="0" err="1"/>
              <a:t>Smolyak</a:t>
            </a:r>
            <a:r>
              <a:rPr lang="en-US" sz="1200" dirty="0"/>
              <a:t>, S. (1963), Quadrature and interpolation formulas for tensor products of certain </a:t>
            </a:r>
            <a:r>
              <a:rPr lang="en-US" sz="1200" dirty="0" smtClean="0"/>
              <a:t>classes of </a:t>
            </a:r>
            <a:r>
              <a:rPr lang="en-US" sz="1200" dirty="0"/>
              <a:t>functions, Soviet Mathematics, </a:t>
            </a:r>
            <a:r>
              <a:rPr lang="en-US" sz="1200" dirty="0" err="1"/>
              <a:t>Doklady</a:t>
            </a:r>
            <a:r>
              <a:rPr lang="en-US" sz="1200" dirty="0"/>
              <a:t> 4, 240–243.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err="1"/>
              <a:t>Soares</a:t>
            </a:r>
            <a:r>
              <a:rPr lang="en-US" sz="1200" dirty="0"/>
              <a:t>, A.; Diet, J. e </a:t>
            </a:r>
            <a:r>
              <a:rPr lang="en-US" sz="1200" dirty="0" err="1"/>
              <a:t>Guerreiro</a:t>
            </a:r>
            <a:r>
              <a:rPr lang="en-US" sz="1200" dirty="0"/>
              <a:t>, L. (2007), Stochastic inversion with a global </a:t>
            </a:r>
            <a:r>
              <a:rPr lang="en-US" sz="1200" dirty="0" smtClean="0"/>
              <a:t>perturbation method</a:t>
            </a:r>
            <a:r>
              <a:rPr lang="en-US" sz="1200" dirty="0"/>
              <a:t>, Petroleum </a:t>
            </a:r>
            <a:r>
              <a:rPr lang="en-US" sz="1200" dirty="0" err="1"/>
              <a:t>Geostatistics</a:t>
            </a:r>
            <a:r>
              <a:rPr lang="en-US" sz="1200" dirty="0"/>
              <a:t> 2007, EAGE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/>
              <a:t>Tompkins, M. J.; </a:t>
            </a:r>
            <a:r>
              <a:rPr lang="en-US" sz="1200" dirty="0" err="1"/>
              <a:t>Fernández</a:t>
            </a:r>
            <a:r>
              <a:rPr lang="en-US" sz="1200" dirty="0"/>
              <a:t> </a:t>
            </a:r>
            <a:r>
              <a:rPr lang="en-US" sz="1200" dirty="0" err="1"/>
              <a:t>Martínez</a:t>
            </a:r>
            <a:r>
              <a:rPr lang="en-US" sz="1200" dirty="0"/>
              <a:t>, J. L.; </a:t>
            </a:r>
            <a:r>
              <a:rPr lang="en-US" sz="1200" dirty="0" err="1"/>
              <a:t>Alumbaugh</a:t>
            </a:r>
            <a:r>
              <a:rPr lang="en-US" sz="1200" dirty="0"/>
              <a:t>, D. L. e </a:t>
            </a:r>
            <a:r>
              <a:rPr lang="en-US" sz="1200" dirty="0" err="1"/>
              <a:t>Mukerji</a:t>
            </a:r>
            <a:r>
              <a:rPr lang="en-US" sz="1200" dirty="0"/>
              <a:t>, T. (2011), </a:t>
            </a:r>
            <a:r>
              <a:rPr lang="en-US" sz="1200" dirty="0" err="1" smtClean="0"/>
              <a:t>Scalableuncertainty</a:t>
            </a:r>
            <a:r>
              <a:rPr lang="en-US" sz="1200" dirty="0" smtClean="0"/>
              <a:t> </a:t>
            </a:r>
            <a:r>
              <a:rPr lang="en-US" sz="1200" dirty="0"/>
              <a:t>estimation for nonlinear inverse problems using parameter reduction, </a:t>
            </a:r>
            <a:r>
              <a:rPr lang="en-US" sz="1200" dirty="0" smtClean="0"/>
              <a:t>constraint mapping</a:t>
            </a:r>
            <a:r>
              <a:rPr lang="en-US" sz="1200" dirty="0"/>
              <a:t>, and geometric sampling: Marine controlled-source electromagnetic examples, Geophysics 76(4), F263–F281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/>
              <a:t>Zhe</a:t>
            </a:r>
            <a:r>
              <a:rPr lang="en-US" sz="1200" dirty="0"/>
              <a:t>, Y. e </a:t>
            </a:r>
            <a:r>
              <a:rPr lang="en-US" sz="1200" dirty="0" err="1"/>
              <a:t>Hanming</a:t>
            </a:r>
            <a:r>
              <a:rPr lang="en-US" sz="1200" dirty="0"/>
              <a:t>, G. (2013), Non-linear </a:t>
            </a:r>
            <a:r>
              <a:rPr lang="en-US" sz="1200" dirty="0" err="1"/>
              <a:t>prestack</a:t>
            </a:r>
            <a:r>
              <a:rPr lang="en-US" sz="1200" dirty="0"/>
              <a:t> seismic inversion with global </a:t>
            </a:r>
            <a:r>
              <a:rPr lang="en-US" sz="1200" dirty="0" smtClean="0"/>
              <a:t>optimization using </a:t>
            </a:r>
            <a:r>
              <a:rPr lang="en-US" sz="1200" dirty="0"/>
              <a:t>an edge-preserving smoothing filter, Geophysical Prospecting 61(4), 747–760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/>
              <a:t>Zunino</a:t>
            </a:r>
            <a:r>
              <a:rPr lang="en-US" sz="1200" dirty="0"/>
              <a:t>, A.; Lange, K.; </a:t>
            </a:r>
            <a:r>
              <a:rPr lang="en-US" sz="1200" dirty="0" err="1"/>
              <a:t>Melnikova</a:t>
            </a:r>
            <a:r>
              <a:rPr lang="en-US" sz="1200" dirty="0"/>
              <a:t>, Y.; Hansen, T. e </a:t>
            </a:r>
            <a:r>
              <a:rPr lang="en-US" sz="1200" dirty="0" err="1"/>
              <a:t>Mosegaard</a:t>
            </a:r>
            <a:r>
              <a:rPr lang="en-US" sz="1200" dirty="0"/>
              <a:t>, K. (2014), Reservoir modeling combining </a:t>
            </a:r>
            <a:r>
              <a:rPr lang="en-US" sz="1200" dirty="0" err="1"/>
              <a:t>geostatistics</a:t>
            </a:r>
            <a:r>
              <a:rPr lang="en-US" sz="1200" dirty="0"/>
              <a:t> with </a:t>
            </a:r>
            <a:r>
              <a:rPr lang="en-US" sz="1200" dirty="0" err="1"/>
              <a:t>markov</a:t>
            </a:r>
            <a:r>
              <a:rPr lang="en-US" sz="1200" dirty="0"/>
              <a:t> chain </a:t>
            </a:r>
            <a:r>
              <a:rPr lang="en-US" sz="1200" dirty="0" err="1"/>
              <a:t>monte</a:t>
            </a:r>
            <a:r>
              <a:rPr lang="en-US" sz="1200" dirty="0"/>
              <a:t> </a:t>
            </a:r>
            <a:r>
              <a:rPr lang="en-US" sz="1200" dirty="0" err="1"/>
              <a:t>carlo</a:t>
            </a:r>
            <a:r>
              <a:rPr lang="en-US" sz="1200" dirty="0"/>
              <a:t> inversion, E. </a:t>
            </a:r>
            <a:r>
              <a:rPr lang="en-US" sz="1200" dirty="0" smtClean="0"/>
              <a:t>Pardo-</a:t>
            </a:r>
            <a:r>
              <a:rPr lang="en-US" sz="1200" dirty="0" err="1" smtClean="0"/>
              <a:t>Igzquiza</a:t>
            </a:r>
            <a:r>
              <a:rPr lang="en-US" sz="1200" dirty="0" smtClean="0"/>
              <a:t>; C</a:t>
            </a:r>
            <a:r>
              <a:rPr lang="en-US" sz="1200" dirty="0"/>
              <a:t>. </a:t>
            </a:r>
            <a:r>
              <a:rPr lang="en-US" sz="1200" dirty="0" err="1"/>
              <a:t>Guardiola</a:t>
            </a:r>
            <a:r>
              <a:rPr lang="en-US" sz="1200" dirty="0"/>
              <a:t>-Albert; J. Heredia; L. Moreno-Merino; J. J. </a:t>
            </a:r>
            <a:r>
              <a:rPr lang="en-US" sz="1200" dirty="0" err="1"/>
              <a:t>Dur</a:t>
            </a:r>
            <a:r>
              <a:rPr lang="en-US" sz="1200" dirty="0"/>
              <a:t> J. A. Vargas-</a:t>
            </a:r>
            <a:r>
              <a:rPr lang="en-US" sz="1200" dirty="0" err="1"/>
              <a:t>Guzm</a:t>
            </a:r>
            <a:r>
              <a:rPr lang="en-US" sz="1200" dirty="0"/>
              <a:t> (Eds</a:t>
            </a:r>
            <a:r>
              <a:rPr lang="en-US" sz="1200" dirty="0" smtClean="0"/>
              <a:t>.), Mathematics </a:t>
            </a:r>
            <a:r>
              <a:rPr lang="en-US" sz="1200" dirty="0"/>
              <a:t>of Planet Earth, Lecture Notes in Earth System Sciences, Springer Berlin Heidelberg, pp. 683–687.</a:t>
            </a:r>
            <a:endParaRPr lang="en-US" sz="1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5804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Variograma</a:t>
            </a:r>
            <a:endParaRPr lang="pt-BR" dirty="0"/>
          </a:p>
        </p:txBody>
      </p:sp>
      <p:pic>
        <p:nvPicPr>
          <p:cNvPr id="3074" name="Picture 2" descr="http://www.scielo.br/img/revistas/rbmet/v27n3/a09fig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692" y="2538617"/>
            <a:ext cx="37528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85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02484"/>
          </a:xfrm>
        </p:spPr>
        <p:txBody>
          <a:bodyPr/>
          <a:lstStyle/>
          <a:p>
            <a:r>
              <a:rPr lang="pt-BR" dirty="0" smtClean="0"/>
              <a:t>Sistemas físicos</a:t>
            </a:r>
          </a:p>
          <a:p>
            <a:pPr lvl="1"/>
            <a:r>
              <a:rPr lang="pt-BR" dirty="0" smtClean="0"/>
              <a:t>Medidas</a:t>
            </a:r>
          </a:p>
          <a:p>
            <a:pPr lvl="1"/>
            <a:r>
              <a:rPr lang="pt-BR" dirty="0" smtClean="0"/>
              <a:t>Modelo</a:t>
            </a:r>
          </a:p>
          <a:p>
            <a:endParaRPr lang="pt-BR" dirty="0"/>
          </a:p>
          <a:p>
            <a:pPr lvl="1"/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64001" y="5292159"/>
            <a:ext cx="609203" cy="767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52474" y="5292159"/>
            <a:ext cx="609203" cy="767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40946" y="5292159"/>
            <a:ext cx="609203" cy="767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78" y="4873762"/>
            <a:ext cx="1374419" cy="138699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3657601"/>
            <a:ext cx="7886700" cy="140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Exemplo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64287" y="4873762"/>
            <a:ext cx="18106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/>
              <a:t>=g(</a:t>
            </a:r>
            <a:endParaRPr lang="pt-BR" sz="8800" dirty="0"/>
          </a:p>
        </p:txBody>
      </p:sp>
      <p:sp>
        <p:nvSpPr>
          <p:cNvPr id="12" name="TextBox 11"/>
          <p:cNvSpPr txBox="1"/>
          <p:nvPr/>
        </p:nvSpPr>
        <p:spPr>
          <a:xfrm>
            <a:off x="8082610" y="4876426"/>
            <a:ext cx="5606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/>
              <a:t>)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5927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Cubos Soares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141896"/>
            <a:ext cx="77152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2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02484"/>
          </a:xfrm>
        </p:spPr>
        <p:txBody>
          <a:bodyPr/>
          <a:lstStyle/>
          <a:p>
            <a:r>
              <a:rPr lang="pt-BR" dirty="0" smtClean="0"/>
              <a:t>Sistemas físicos</a:t>
            </a:r>
          </a:p>
          <a:p>
            <a:pPr lvl="1"/>
            <a:r>
              <a:rPr lang="pt-BR" dirty="0" smtClean="0"/>
              <a:t>Medidas</a:t>
            </a:r>
          </a:p>
          <a:p>
            <a:pPr lvl="1"/>
            <a:r>
              <a:rPr lang="pt-BR" dirty="0" smtClean="0"/>
              <a:t>Modelo</a:t>
            </a:r>
          </a:p>
          <a:p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3657601"/>
            <a:ext cx="7886700" cy="140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Exemplo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278742" y="4873762"/>
            <a:ext cx="3650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/>
              <a:t>d=g(m)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4607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02484"/>
          </a:xfrm>
        </p:spPr>
        <p:txBody>
          <a:bodyPr/>
          <a:lstStyle/>
          <a:p>
            <a:r>
              <a:rPr lang="pt-BR" dirty="0" smtClean="0"/>
              <a:t>Sistemas físicos</a:t>
            </a:r>
          </a:p>
          <a:p>
            <a:pPr lvl="1"/>
            <a:r>
              <a:rPr lang="pt-BR" dirty="0" smtClean="0"/>
              <a:t>Medidas</a:t>
            </a:r>
          </a:p>
          <a:p>
            <a:pPr lvl="1"/>
            <a:r>
              <a:rPr lang="pt-BR" dirty="0" smtClean="0"/>
              <a:t>Modelo</a:t>
            </a:r>
          </a:p>
          <a:p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3657601"/>
            <a:ext cx="7886700" cy="140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Exemplo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278742" y="4873762"/>
            <a:ext cx="5718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/>
              <a:t>d=g(m)+e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2107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15285"/>
          </a:xfrm>
        </p:spPr>
        <p:txBody>
          <a:bodyPr/>
          <a:lstStyle/>
          <a:p>
            <a:r>
              <a:rPr lang="pt-BR" dirty="0" smtClean="0"/>
              <a:t>Problema inverso</a:t>
            </a:r>
          </a:p>
          <a:p>
            <a:pPr lvl="1"/>
            <a:r>
              <a:rPr lang="pt-BR" dirty="0" smtClean="0"/>
              <a:t>Dado 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Encontrar</a:t>
            </a:r>
            <a:endParaRPr lang="pt-BR" dirty="0" smtClean="0"/>
          </a:p>
          <a:p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73711" y="4726278"/>
            <a:ext cx="102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m</a:t>
            </a:r>
            <a:endParaRPr lang="pt-BR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2261126" y="2721953"/>
            <a:ext cx="4621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d  (+e)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37714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Sísmica</a:t>
            </a:r>
            <a:endParaRPr lang="pt-BR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57" y="2444151"/>
            <a:ext cx="5714286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Wavelet</a:t>
            </a:r>
            <a:endParaRPr lang="pt-BR" dirty="0"/>
          </a:p>
        </p:txBody>
      </p:sp>
      <p:pic>
        <p:nvPicPr>
          <p:cNvPr id="1026" name="Picture 2" descr="http://www.agilegeoscience.com/storage/post-images/5Hz_ricker_pretty.png?__SQUARESPACE_CACHEVERSION=13866415705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78" y="2841983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9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Sísmica</a:t>
            </a:r>
            <a:endParaRPr lang="pt-BR" dirty="0"/>
          </a:p>
        </p:txBody>
      </p:sp>
      <p:pic>
        <p:nvPicPr>
          <p:cNvPr id="2050" name="Picture 2" descr="http://pages.geo.wvu.edu/~jtoro/Petroleum/petroleum_figs/review3/seismic/conv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80303"/>
            <a:ext cx="45720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athbf{r} = (\mathbf{G'G})^{-1}\mathbf{G'}\mathbf{d}&#10;\]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1919</TotalTime>
  <Words>1119</Words>
  <Application>Microsoft Office PowerPoint</Application>
  <PresentationFormat>On-screen Show (4:3)</PresentationFormat>
  <Paragraphs>311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Inversão Sísmica Inteligente com Modelagem de Incerteza</vt:lpstr>
      <vt:lpstr>Conteúdo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Inversão Sísmica</vt:lpstr>
      <vt:lpstr>Inversão Sísmica</vt:lpstr>
      <vt:lpstr>Inversão Sísmica</vt:lpstr>
      <vt:lpstr>Inversão Sísmica</vt:lpstr>
      <vt:lpstr>Inversão Sísmica</vt:lpstr>
      <vt:lpstr>Inversão Sísmica</vt:lpstr>
      <vt:lpstr>Inversão Sísmica</vt:lpstr>
      <vt:lpstr>Inversão Sísmica</vt:lpstr>
      <vt:lpstr>Inversão Sísmica</vt:lpstr>
      <vt:lpstr>Inversão Sísmica</vt:lpstr>
      <vt:lpstr>Inversão Sísmica</vt:lpstr>
      <vt:lpstr>Inversão Sísmica</vt:lpstr>
      <vt:lpstr>Inversão Sísmica</vt:lpstr>
      <vt:lpstr>Inversão Sísmica</vt:lpstr>
      <vt:lpstr>Inversão Sísmica</vt:lpstr>
      <vt:lpstr>Proposta</vt:lpstr>
      <vt:lpstr>PowerPoint Presentation</vt:lpstr>
      <vt:lpstr>Referências</vt:lpstr>
      <vt:lpstr>Variograma</vt:lpstr>
      <vt:lpstr>Cubos Soares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Inversão Sísmica Inteligente com Modelagem de Incerteza</dc:title>
  <dc:creator>fernando</dc:creator>
  <cp:lastModifiedBy>fernando</cp:lastModifiedBy>
  <cp:revision>30</cp:revision>
  <dcterms:created xsi:type="dcterms:W3CDTF">2014-06-23T15:32:12Z</dcterms:created>
  <dcterms:modified xsi:type="dcterms:W3CDTF">2014-06-24T23:34:17Z</dcterms:modified>
</cp:coreProperties>
</file>