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9"/>
  </p:notesMasterIdLst>
  <p:handoutMasterIdLst>
    <p:handoutMasterId r:id="rId30"/>
  </p:handoutMasterIdLst>
  <p:sldIdLst>
    <p:sldId id="275" r:id="rId3"/>
    <p:sldId id="276" r:id="rId4"/>
    <p:sldId id="288" r:id="rId5"/>
    <p:sldId id="289" r:id="rId6"/>
    <p:sldId id="277" r:id="rId7"/>
    <p:sldId id="290" r:id="rId8"/>
    <p:sldId id="287" r:id="rId9"/>
    <p:sldId id="280" r:id="rId10"/>
    <p:sldId id="291" r:id="rId11"/>
    <p:sldId id="292" r:id="rId12"/>
    <p:sldId id="278" r:id="rId13"/>
    <p:sldId id="293" r:id="rId14"/>
    <p:sldId id="294" r:id="rId15"/>
    <p:sldId id="298" r:id="rId16"/>
    <p:sldId id="301" r:id="rId17"/>
    <p:sldId id="303" r:id="rId18"/>
    <p:sldId id="302" r:id="rId19"/>
    <p:sldId id="304" r:id="rId20"/>
    <p:sldId id="305" r:id="rId21"/>
    <p:sldId id="299" r:id="rId22"/>
    <p:sldId id="295" r:id="rId23"/>
    <p:sldId id="300" r:id="rId24"/>
    <p:sldId id="282" r:id="rId25"/>
    <p:sldId id="267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8" autoAdjust="0"/>
  </p:normalViewPr>
  <p:slideViewPr>
    <p:cSldViewPr snapToGrid="0">
      <p:cViewPr varScale="1">
        <p:scale>
          <a:sx n="64" d="100"/>
          <a:sy n="64" d="100"/>
        </p:scale>
        <p:origin x="72" y="595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49551-331A-495A-B055-4901285335C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B1341-5063-4A00-B6A0-2F551830024F}">
      <dgm:prSet phldrT="[Text]"/>
      <dgm:spPr/>
      <dgm:t>
        <a:bodyPr/>
        <a:lstStyle/>
        <a:p>
          <a:r>
            <a:rPr lang="en-US" dirty="0" smtClean="0"/>
            <a:t>Adopt plan</a:t>
          </a:r>
          <a:endParaRPr lang="en-US" dirty="0"/>
        </a:p>
      </dgm:t>
    </dgm:pt>
    <dgm:pt modelId="{D9326692-E956-4122-9CA2-D1A2FEB11E83}" type="parTrans" cxnId="{0193832E-687C-4491-AD49-0DF17ED68F07}">
      <dgm:prSet/>
      <dgm:spPr/>
      <dgm:t>
        <a:bodyPr/>
        <a:lstStyle/>
        <a:p>
          <a:endParaRPr lang="en-US"/>
        </a:p>
      </dgm:t>
    </dgm:pt>
    <dgm:pt modelId="{BDEFB5AE-348D-4ED2-B766-535AD8B3F226}" type="sibTrans" cxnId="{0193832E-687C-4491-AD49-0DF17ED68F07}">
      <dgm:prSet/>
      <dgm:spPr/>
      <dgm:t>
        <a:bodyPr/>
        <a:lstStyle/>
        <a:p>
          <a:endParaRPr lang="en-US"/>
        </a:p>
      </dgm:t>
    </dgm:pt>
    <dgm:pt modelId="{44FE44F6-B37D-4122-84C7-1846A1673E40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4FF1DD3B-F9CA-447A-914F-88DF8BD96681}" type="parTrans" cxnId="{4733E12D-8A62-48DE-BA22-4D977AF30339}">
      <dgm:prSet/>
      <dgm:spPr/>
      <dgm:t>
        <a:bodyPr/>
        <a:lstStyle/>
        <a:p>
          <a:endParaRPr lang="en-US"/>
        </a:p>
      </dgm:t>
    </dgm:pt>
    <dgm:pt modelId="{E4D7C38C-2759-4D41-B76C-F21B4C847BFD}" type="sibTrans" cxnId="{4733E12D-8A62-48DE-BA22-4D977AF30339}">
      <dgm:prSet/>
      <dgm:spPr/>
      <dgm:t>
        <a:bodyPr/>
        <a:lstStyle/>
        <a:p>
          <a:endParaRPr lang="en-US"/>
        </a:p>
      </dgm:t>
    </dgm:pt>
    <dgm:pt modelId="{D42F32F3-ED4B-4BA1-A014-40862DBE2504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D054FD7F-1D88-44D1-AA44-FEFC7B8D7B3E}" type="parTrans" cxnId="{CDA2DC9C-66FC-4EFB-B4D5-192DCD7A2E88}">
      <dgm:prSet/>
      <dgm:spPr/>
      <dgm:t>
        <a:bodyPr/>
        <a:lstStyle/>
        <a:p>
          <a:endParaRPr lang="en-US"/>
        </a:p>
      </dgm:t>
    </dgm:pt>
    <dgm:pt modelId="{81771210-9325-4043-8E76-ABBD46F3AF9D}" type="sibTrans" cxnId="{CDA2DC9C-66FC-4EFB-B4D5-192DCD7A2E88}">
      <dgm:prSet/>
      <dgm:spPr/>
      <dgm:t>
        <a:bodyPr/>
        <a:lstStyle/>
        <a:p>
          <a:endParaRPr lang="en-US"/>
        </a:p>
      </dgm:t>
    </dgm:pt>
    <dgm:pt modelId="{3554BCD5-85CA-4477-A791-3307A1145D09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37A3B239-453E-4A9D-8862-A2800356E17B}" type="parTrans" cxnId="{0A4EF2E2-9456-4CDB-BAAD-25A1B4814285}">
      <dgm:prSet/>
      <dgm:spPr/>
      <dgm:t>
        <a:bodyPr/>
        <a:lstStyle/>
        <a:p>
          <a:endParaRPr lang="en-US"/>
        </a:p>
      </dgm:t>
    </dgm:pt>
    <dgm:pt modelId="{CC28EC83-C09D-4B55-AFC2-281AA50D8E14}" type="sibTrans" cxnId="{0A4EF2E2-9456-4CDB-BAAD-25A1B4814285}">
      <dgm:prSet/>
      <dgm:spPr/>
      <dgm:t>
        <a:bodyPr/>
        <a:lstStyle/>
        <a:p>
          <a:endParaRPr lang="en-US"/>
        </a:p>
      </dgm:t>
    </dgm:pt>
    <dgm:pt modelId="{45482107-7609-4A5A-AA3C-13486545DD1C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B0E2426C-724E-4753-92AE-354AD3B76F36}" type="parTrans" cxnId="{E0BFF66B-6F73-48A5-8C69-2A6FCF596412}">
      <dgm:prSet/>
      <dgm:spPr/>
      <dgm:t>
        <a:bodyPr/>
        <a:lstStyle/>
        <a:p>
          <a:endParaRPr lang="en-US"/>
        </a:p>
      </dgm:t>
    </dgm:pt>
    <dgm:pt modelId="{59C40DE4-8899-4ACD-9BFF-CDE6BE994AFD}" type="sibTrans" cxnId="{E0BFF66B-6F73-48A5-8C69-2A6FCF596412}">
      <dgm:prSet/>
      <dgm:spPr/>
      <dgm:t>
        <a:bodyPr/>
        <a:lstStyle/>
        <a:p>
          <a:endParaRPr lang="en-US"/>
        </a:p>
      </dgm:t>
    </dgm:pt>
    <dgm:pt modelId="{DB4786F9-7D0C-410D-9BFE-C3647449EFAB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C9602191-7F4B-4CC1-8354-F81F78015EE0}" type="parTrans" cxnId="{F0BEF627-C8EE-4BC2-AF14-B683D105F7F9}">
      <dgm:prSet/>
      <dgm:spPr/>
      <dgm:t>
        <a:bodyPr/>
        <a:lstStyle/>
        <a:p>
          <a:endParaRPr lang="en-US"/>
        </a:p>
      </dgm:t>
    </dgm:pt>
    <dgm:pt modelId="{66B936C9-F47E-428F-8ECC-36F4B3220323}" type="sibTrans" cxnId="{F0BEF627-C8EE-4BC2-AF14-B683D105F7F9}">
      <dgm:prSet/>
      <dgm:spPr/>
      <dgm:t>
        <a:bodyPr/>
        <a:lstStyle/>
        <a:p>
          <a:endParaRPr lang="en-US"/>
        </a:p>
      </dgm:t>
    </dgm:pt>
    <dgm:pt modelId="{AAF7AB7B-BAA8-4C46-916E-4348D09B9CBE}">
      <dgm:prSet phldrT="[Text]"/>
      <dgm:spPr/>
      <dgm:t>
        <a:bodyPr/>
        <a:lstStyle/>
        <a:p>
          <a:r>
            <a:rPr lang="en-US" dirty="0" smtClean="0"/>
            <a:t>Adjust</a:t>
          </a:r>
          <a:endParaRPr lang="en-US" dirty="0"/>
        </a:p>
      </dgm:t>
    </dgm:pt>
    <dgm:pt modelId="{4C79993F-3D02-4AA0-9B59-D796CAD49E2B}" type="parTrans" cxnId="{7D0AFEB1-6CF6-4EFD-AB1D-6D4635960A18}">
      <dgm:prSet/>
      <dgm:spPr/>
      <dgm:t>
        <a:bodyPr/>
        <a:lstStyle/>
        <a:p>
          <a:endParaRPr lang="en-US"/>
        </a:p>
      </dgm:t>
    </dgm:pt>
    <dgm:pt modelId="{3F9B15BE-49E2-439E-AC3C-EF26EB2DF1E9}" type="sibTrans" cxnId="{7D0AFEB1-6CF6-4EFD-AB1D-6D4635960A18}">
      <dgm:prSet/>
      <dgm:spPr/>
      <dgm:t>
        <a:bodyPr/>
        <a:lstStyle/>
        <a:p>
          <a:endParaRPr lang="en-US"/>
        </a:p>
      </dgm:t>
    </dgm:pt>
    <dgm:pt modelId="{47EB4FA3-871C-4B17-B693-82895C14446A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4D249C6D-FDE0-4431-A235-2731B9FE50C1}" type="parTrans" cxnId="{905F5143-D6D5-4920-9CA6-BD1DF0C1956C}">
      <dgm:prSet/>
      <dgm:spPr/>
      <dgm:t>
        <a:bodyPr/>
        <a:lstStyle/>
        <a:p>
          <a:endParaRPr lang="en-US"/>
        </a:p>
      </dgm:t>
    </dgm:pt>
    <dgm:pt modelId="{51AEEED1-CC6F-454B-BCAD-F35DB936ADA0}" type="sibTrans" cxnId="{905F5143-D6D5-4920-9CA6-BD1DF0C1956C}">
      <dgm:prSet/>
      <dgm:spPr/>
      <dgm:t>
        <a:bodyPr/>
        <a:lstStyle/>
        <a:p>
          <a:endParaRPr lang="en-US"/>
        </a:p>
      </dgm:t>
    </dgm:pt>
    <dgm:pt modelId="{52CCB1FB-C927-477E-B533-54DE0FFABD9F}" type="pres">
      <dgm:prSet presAssocID="{B5249551-331A-495A-B055-4901285335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A1B2D-87EB-4CAB-84DE-05D35CFE241D}" type="pres">
      <dgm:prSet presAssocID="{3BAB1341-5063-4A00-B6A0-2F551830024F}" presName="composite" presStyleCnt="0"/>
      <dgm:spPr/>
    </dgm:pt>
    <dgm:pt modelId="{6311B308-29F8-402A-B0A9-E73DFBD10919}" type="pres">
      <dgm:prSet presAssocID="{3BAB1341-5063-4A00-B6A0-2F551830024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C3E15-A593-4256-9896-271B4679E658}" type="pres">
      <dgm:prSet presAssocID="{3BAB1341-5063-4A00-B6A0-2F551830024F}" presName="parSh" presStyleLbl="node1" presStyleIdx="0" presStyleCnt="4"/>
      <dgm:spPr/>
      <dgm:t>
        <a:bodyPr/>
        <a:lstStyle/>
        <a:p>
          <a:endParaRPr lang="en-US"/>
        </a:p>
      </dgm:t>
    </dgm:pt>
    <dgm:pt modelId="{8C535949-BC8C-43FE-BE35-41D2C2C4752B}" type="pres">
      <dgm:prSet presAssocID="{3BAB1341-5063-4A00-B6A0-2F551830024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4DC73-376B-46F2-8124-CC1C104224DC}" type="pres">
      <dgm:prSet presAssocID="{BDEFB5AE-348D-4ED2-B766-535AD8B3F22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EC6D0D8-98E8-400C-9667-241D118DBCD4}" type="pres">
      <dgm:prSet presAssocID="{BDEFB5AE-348D-4ED2-B766-535AD8B3F226}" presName="connTx" presStyleLbl="sibTrans2D1" presStyleIdx="0" presStyleCnt="3"/>
      <dgm:spPr/>
      <dgm:t>
        <a:bodyPr/>
        <a:lstStyle/>
        <a:p>
          <a:endParaRPr lang="en-US"/>
        </a:p>
      </dgm:t>
    </dgm:pt>
    <dgm:pt modelId="{FF80CF59-B668-47F2-8000-2F2706B96282}" type="pres">
      <dgm:prSet presAssocID="{D42F32F3-ED4B-4BA1-A014-40862DBE2504}" presName="composite" presStyleCnt="0"/>
      <dgm:spPr/>
    </dgm:pt>
    <dgm:pt modelId="{6D25550C-8602-4217-B67C-C6EC1E107EB5}" type="pres">
      <dgm:prSet presAssocID="{D42F32F3-ED4B-4BA1-A014-40862DBE250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8303-99C1-4084-8B1C-8647F90494C6}" type="pres">
      <dgm:prSet presAssocID="{D42F32F3-ED4B-4BA1-A014-40862DBE2504}" presName="parSh" presStyleLbl="node1" presStyleIdx="1" presStyleCnt="4"/>
      <dgm:spPr/>
      <dgm:t>
        <a:bodyPr/>
        <a:lstStyle/>
        <a:p>
          <a:endParaRPr lang="en-US"/>
        </a:p>
      </dgm:t>
    </dgm:pt>
    <dgm:pt modelId="{944D3D91-AEDF-4F6D-B93B-1BD621AEDC48}" type="pres">
      <dgm:prSet presAssocID="{D42F32F3-ED4B-4BA1-A014-40862DBE250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455F-584E-459F-B2D5-10717717B0F9}" type="pres">
      <dgm:prSet presAssocID="{81771210-9325-4043-8E76-ABBD46F3AF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85D3C41-98F9-43D0-AECB-F47085598A49}" type="pres">
      <dgm:prSet presAssocID="{81771210-9325-4043-8E76-ABBD46F3AF9D}" presName="connTx" presStyleLbl="sibTrans2D1" presStyleIdx="1" presStyleCnt="3"/>
      <dgm:spPr/>
      <dgm:t>
        <a:bodyPr/>
        <a:lstStyle/>
        <a:p>
          <a:endParaRPr lang="en-US"/>
        </a:p>
      </dgm:t>
    </dgm:pt>
    <dgm:pt modelId="{B4EF4DC5-2F6E-46FF-900C-EDE791051D7A}" type="pres">
      <dgm:prSet presAssocID="{45482107-7609-4A5A-AA3C-13486545DD1C}" presName="composite" presStyleCnt="0"/>
      <dgm:spPr/>
    </dgm:pt>
    <dgm:pt modelId="{78AF073D-B1A2-49E7-BB78-2252034ADBE9}" type="pres">
      <dgm:prSet presAssocID="{45482107-7609-4A5A-AA3C-13486545DD1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D0C7B-798C-4138-A036-3B39F95542F0}" type="pres">
      <dgm:prSet presAssocID="{45482107-7609-4A5A-AA3C-13486545DD1C}" presName="parSh" presStyleLbl="node1" presStyleIdx="2" presStyleCnt="4"/>
      <dgm:spPr/>
      <dgm:t>
        <a:bodyPr/>
        <a:lstStyle/>
        <a:p>
          <a:endParaRPr lang="en-US"/>
        </a:p>
      </dgm:t>
    </dgm:pt>
    <dgm:pt modelId="{FD1ECC8F-053F-4F03-867C-20F86459A20C}" type="pres">
      <dgm:prSet presAssocID="{45482107-7609-4A5A-AA3C-13486545DD1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C18C4-5196-42B7-AF7C-6B06D0F562EA}" type="pres">
      <dgm:prSet presAssocID="{59C40DE4-8899-4ACD-9BFF-CDE6BE994AF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285D56-57A9-4A98-83C6-184734AB4380}" type="pres">
      <dgm:prSet presAssocID="{59C40DE4-8899-4ACD-9BFF-CDE6BE994AFD}" presName="connTx" presStyleLbl="sibTrans2D1" presStyleIdx="2" presStyleCnt="3"/>
      <dgm:spPr/>
      <dgm:t>
        <a:bodyPr/>
        <a:lstStyle/>
        <a:p>
          <a:endParaRPr lang="en-US"/>
        </a:p>
      </dgm:t>
    </dgm:pt>
    <dgm:pt modelId="{5D2EFDD9-763D-46E8-9EFD-7C908472465C}" type="pres">
      <dgm:prSet presAssocID="{AAF7AB7B-BAA8-4C46-916E-4348D09B9CBE}" presName="composite" presStyleCnt="0"/>
      <dgm:spPr/>
    </dgm:pt>
    <dgm:pt modelId="{8A95B710-61B5-4756-9780-918AC8FB2F61}" type="pres">
      <dgm:prSet presAssocID="{AAF7AB7B-BAA8-4C46-916E-4348D09B9CB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F4A33-9372-43D9-9394-8579EB1CEA60}" type="pres">
      <dgm:prSet presAssocID="{AAF7AB7B-BAA8-4C46-916E-4348D09B9CBE}" presName="parSh" presStyleLbl="node1" presStyleIdx="3" presStyleCnt="4"/>
      <dgm:spPr/>
      <dgm:t>
        <a:bodyPr/>
        <a:lstStyle/>
        <a:p>
          <a:endParaRPr lang="en-US"/>
        </a:p>
      </dgm:t>
    </dgm:pt>
    <dgm:pt modelId="{C4E2347B-9C01-43D8-AC8C-69F77E02586C}" type="pres">
      <dgm:prSet presAssocID="{AAF7AB7B-BAA8-4C46-916E-4348D09B9CB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FC4F1E-15EA-4FB9-9FE3-B6F2EFC51F1C}" type="presOf" srcId="{44FE44F6-B37D-4122-84C7-1846A1673E40}" destId="{8C535949-BC8C-43FE-BE35-41D2C2C4752B}" srcOrd="0" destOrd="0" presId="urn:microsoft.com/office/officeart/2005/8/layout/process3"/>
    <dgm:cxn modelId="{0193832E-687C-4491-AD49-0DF17ED68F07}" srcId="{B5249551-331A-495A-B055-4901285335C5}" destId="{3BAB1341-5063-4A00-B6A0-2F551830024F}" srcOrd="0" destOrd="0" parTransId="{D9326692-E956-4122-9CA2-D1A2FEB11E83}" sibTransId="{BDEFB5AE-348D-4ED2-B766-535AD8B3F226}"/>
    <dgm:cxn modelId="{4733E12D-8A62-48DE-BA22-4D977AF30339}" srcId="{3BAB1341-5063-4A00-B6A0-2F551830024F}" destId="{44FE44F6-B37D-4122-84C7-1846A1673E40}" srcOrd="0" destOrd="0" parTransId="{4FF1DD3B-F9CA-447A-914F-88DF8BD96681}" sibTransId="{E4D7C38C-2759-4D41-B76C-F21B4C847BFD}"/>
    <dgm:cxn modelId="{F468A6CF-DC70-4767-B20D-219C75405D7F}" type="presOf" srcId="{3BAB1341-5063-4A00-B6A0-2F551830024F}" destId="{C43C3E15-A593-4256-9896-271B4679E658}" srcOrd="1" destOrd="0" presId="urn:microsoft.com/office/officeart/2005/8/layout/process3"/>
    <dgm:cxn modelId="{0A4EF2E2-9456-4CDB-BAAD-25A1B4814285}" srcId="{D42F32F3-ED4B-4BA1-A014-40862DBE2504}" destId="{3554BCD5-85CA-4477-A791-3307A1145D09}" srcOrd="0" destOrd="0" parTransId="{37A3B239-453E-4A9D-8862-A2800356E17B}" sibTransId="{CC28EC83-C09D-4B55-AFC2-281AA50D8E14}"/>
    <dgm:cxn modelId="{96960E8C-BC82-4157-834B-95C1BDDD532C}" type="presOf" srcId="{3554BCD5-85CA-4477-A791-3307A1145D09}" destId="{944D3D91-AEDF-4F6D-B93B-1BD621AEDC48}" srcOrd="0" destOrd="0" presId="urn:microsoft.com/office/officeart/2005/8/layout/process3"/>
    <dgm:cxn modelId="{C5EA8AD2-5F99-4F66-833F-A918A089107C}" type="presOf" srcId="{D42F32F3-ED4B-4BA1-A014-40862DBE2504}" destId="{6D25550C-8602-4217-B67C-C6EC1E107EB5}" srcOrd="0" destOrd="0" presId="urn:microsoft.com/office/officeart/2005/8/layout/process3"/>
    <dgm:cxn modelId="{0BFC0722-295E-4710-9489-56C0A20C1CFD}" type="presOf" srcId="{DB4786F9-7D0C-410D-9BFE-C3647449EFAB}" destId="{FD1ECC8F-053F-4F03-867C-20F86459A20C}" srcOrd="0" destOrd="0" presId="urn:microsoft.com/office/officeart/2005/8/layout/process3"/>
    <dgm:cxn modelId="{8822C5B5-6A33-4D6C-94DE-DD96F66E87CA}" type="presOf" srcId="{BDEFB5AE-348D-4ED2-B766-535AD8B3F226}" destId="{E5F4DC73-376B-46F2-8124-CC1C104224DC}" srcOrd="0" destOrd="0" presId="urn:microsoft.com/office/officeart/2005/8/layout/process3"/>
    <dgm:cxn modelId="{D38D996B-0B5B-4DEA-AD2F-4B77BDDDF944}" type="presOf" srcId="{AAF7AB7B-BAA8-4C46-916E-4348D09B9CBE}" destId="{8A95B710-61B5-4756-9780-918AC8FB2F61}" srcOrd="0" destOrd="0" presId="urn:microsoft.com/office/officeart/2005/8/layout/process3"/>
    <dgm:cxn modelId="{365C561E-E003-4B3A-8DA9-DAF3949B5CE6}" type="presOf" srcId="{AAF7AB7B-BAA8-4C46-916E-4348D09B9CBE}" destId="{351F4A33-9372-43D9-9394-8579EB1CEA60}" srcOrd="1" destOrd="0" presId="urn:microsoft.com/office/officeart/2005/8/layout/process3"/>
    <dgm:cxn modelId="{E0BFF66B-6F73-48A5-8C69-2A6FCF596412}" srcId="{B5249551-331A-495A-B055-4901285335C5}" destId="{45482107-7609-4A5A-AA3C-13486545DD1C}" srcOrd="2" destOrd="0" parTransId="{B0E2426C-724E-4753-92AE-354AD3B76F36}" sibTransId="{59C40DE4-8899-4ACD-9BFF-CDE6BE994AFD}"/>
    <dgm:cxn modelId="{F0BEF627-C8EE-4BC2-AF14-B683D105F7F9}" srcId="{45482107-7609-4A5A-AA3C-13486545DD1C}" destId="{DB4786F9-7D0C-410D-9BFE-C3647449EFAB}" srcOrd="0" destOrd="0" parTransId="{C9602191-7F4B-4CC1-8354-F81F78015EE0}" sibTransId="{66B936C9-F47E-428F-8ECC-36F4B3220323}"/>
    <dgm:cxn modelId="{CB8AA312-1386-40D5-843E-F42CC9805A5A}" type="presOf" srcId="{45482107-7609-4A5A-AA3C-13486545DD1C}" destId="{FB0D0C7B-798C-4138-A036-3B39F95542F0}" srcOrd="1" destOrd="0" presId="urn:microsoft.com/office/officeart/2005/8/layout/process3"/>
    <dgm:cxn modelId="{905F5143-D6D5-4920-9CA6-BD1DF0C1956C}" srcId="{AAF7AB7B-BAA8-4C46-916E-4348D09B9CBE}" destId="{47EB4FA3-871C-4B17-B693-82895C14446A}" srcOrd="0" destOrd="0" parTransId="{4D249C6D-FDE0-4431-A235-2731B9FE50C1}" sibTransId="{51AEEED1-CC6F-454B-BCAD-F35DB936ADA0}"/>
    <dgm:cxn modelId="{CDA2DC9C-66FC-4EFB-B4D5-192DCD7A2E88}" srcId="{B5249551-331A-495A-B055-4901285335C5}" destId="{D42F32F3-ED4B-4BA1-A014-40862DBE2504}" srcOrd="1" destOrd="0" parTransId="{D054FD7F-1D88-44D1-AA44-FEFC7B8D7B3E}" sibTransId="{81771210-9325-4043-8E76-ABBD46F3AF9D}"/>
    <dgm:cxn modelId="{63753659-B4C8-4AB3-B577-A39807FDCB2E}" type="presOf" srcId="{59C40DE4-8899-4ACD-9BFF-CDE6BE994AFD}" destId="{F8285D56-57A9-4A98-83C6-184734AB4380}" srcOrd="1" destOrd="0" presId="urn:microsoft.com/office/officeart/2005/8/layout/process3"/>
    <dgm:cxn modelId="{27999366-3887-4299-B8D9-4023A9288578}" type="presOf" srcId="{D42F32F3-ED4B-4BA1-A014-40862DBE2504}" destId="{A0A78303-99C1-4084-8B1C-8647F90494C6}" srcOrd="1" destOrd="0" presId="urn:microsoft.com/office/officeart/2005/8/layout/process3"/>
    <dgm:cxn modelId="{BE6896ED-BE52-4CED-8370-38566FE55284}" type="presOf" srcId="{47EB4FA3-871C-4B17-B693-82895C14446A}" destId="{C4E2347B-9C01-43D8-AC8C-69F77E02586C}" srcOrd="0" destOrd="0" presId="urn:microsoft.com/office/officeart/2005/8/layout/process3"/>
    <dgm:cxn modelId="{05B951CA-A7BC-45EC-A089-F5733A914BE9}" type="presOf" srcId="{3BAB1341-5063-4A00-B6A0-2F551830024F}" destId="{6311B308-29F8-402A-B0A9-E73DFBD10919}" srcOrd="0" destOrd="0" presId="urn:microsoft.com/office/officeart/2005/8/layout/process3"/>
    <dgm:cxn modelId="{B4EB2ED5-EFB0-43B8-9D24-AD94D9D89C5C}" type="presOf" srcId="{BDEFB5AE-348D-4ED2-B766-535AD8B3F226}" destId="{4EC6D0D8-98E8-400C-9667-241D118DBCD4}" srcOrd="1" destOrd="0" presId="urn:microsoft.com/office/officeart/2005/8/layout/process3"/>
    <dgm:cxn modelId="{7D0AFEB1-6CF6-4EFD-AB1D-6D4635960A18}" srcId="{B5249551-331A-495A-B055-4901285335C5}" destId="{AAF7AB7B-BAA8-4C46-916E-4348D09B9CBE}" srcOrd="3" destOrd="0" parTransId="{4C79993F-3D02-4AA0-9B59-D796CAD49E2B}" sibTransId="{3F9B15BE-49E2-439E-AC3C-EF26EB2DF1E9}"/>
    <dgm:cxn modelId="{63748AB3-365F-4DE5-BB1C-4A736BE607AB}" type="presOf" srcId="{B5249551-331A-495A-B055-4901285335C5}" destId="{52CCB1FB-C927-477E-B533-54DE0FFABD9F}" srcOrd="0" destOrd="0" presId="urn:microsoft.com/office/officeart/2005/8/layout/process3"/>
    <dgm:cxn modelId="{C684B809-8557-4CD9-A40C-E4DDC79C7642}" type="presOf" srcId="{45482107-7609-4A5A-AA3C-13486545DD1C}" destId="{78AF073D-B1A2-49E7-BB78-2252034ADBE9}" srcOrd="0" destOrd="0" presId="urn:microsoft.com/office/officeart/2005/8/layout/process3"/>
    <dgm:cxn modelId="{C5B73861-7D14-4566-87EB-8A7D3087617F}" type="presOf" srcId="{81771210-9325-4043-8E76-ABBD46F3AF9D}" destId="{C85D3C41-98F9-43D0-AECB-F47085598A49}" srcOrd="1" destOrd="0" presId="urn:microsoft.com/office/officeart/2005/8/layout/process3"/>
    <dgm:cxn modelId="{C49CCD06-8A19-426D-9794-E9798F6711DF}" type="presOf" srcId="{81771210-9325-4043-8E76-ABBD46F3AF9D}" destId="{4D0A455F-584E-459F-B2D5-10717717B0F9}" srcOrd="0" destOrd="0" presId="urn:microsoft.com/office/officeart/2005/8/layout/process3"/>
    <dgm:cxn modelId="{BAF6A2B2-1FAE-4AF1-B1A3-4B895F71F50E}" type="presOf" srcId="{59C40DE4-8899-4ACD-9BFF-CDE6BE994AFD}" destId="{505C18C4-5196-42B7-AF7C-6B06D0F562EA}" srcOrd="0" destOrd="0" presId="urn:microsoft.com/office/officeart/2005/8/layout/process3"/>
    <dgm:cxn modelId="{937ADEDB-343F-45E4-BCA0-F13B2195AFC1}" type="presParOf" srcId="{52CCB1FB-C927-477E-B533-54DE0FFABD9F}" destId="{FA4A1B2D-87EB-4CAB-84DE-05D35CFE241D}" srcOrd="0" destOrd="0" presId="urn:microsoft.com/office/officeart/2005/8/layout/process3"/>
    <dgm:cxn modelId="{E82F488B-76DF-41ED-97C1-249D00749572}" type="presParOf" srcId="{FA4A1B2D-87EB-4CAB-84DE-05D35CFE241D}" destId="{6311B308-29F8-402A-B0A9-E73DFBD10919}" srcOrd="0" destOrd="0" presId="urn:microsoft.com/office/officeart/2005/8/layout/process3"/>
    <dgm:cxn modelId="{27253386-A847-4C69-B627-A4CD2C9F14A8}" type="presParOf" srcId="{FA4A1B2D-87EB-4CAB-84DE-05D35CFE241D}" destId="{C43C3E15-A593-4256-9896-271B4679E658}" srcOrd="1" destOrd="0" presId="urn:microsoft.com/office/officeart/2005/8/layout/process3"/>
    <dgm:cxn modelId="{CB5FF8B2-A283-4787-8258-B9CB6DF2D029}" type="presParOf" srcId="{FA4A1B2D-87EB-4CAB-84DE-05D35CFE241D}" destId="{8C535949-BC8C-43FE-BE35-41D2C2C4752B}" srcOrd="2" destOrd="0" presId="urn:microsoft.com/office/officeart/2005/8/layout/process3"/>
    <dgm:cxn modelId="{DBA5ACBF-AD9E-43DF-855A-08EDCBD220E7}" type="presParOf" srcId="{52CCB1FB-C927-477E-B533-54DE0FFABD9F}" destId="{E5F4DC73-376B-46F2-8124-CC1C104224DC}" srcOrd="1" destOrd="0" presId="urn:microsoft.com/office/officeart/2005/8/layout/process3"/>
    <dgm:cxn modelId="{3B3728AC-017C-48B2-B5DC-E670FB1E2772}" type="presParOf" srcId="{E5F4DC73-376B-46F2-8124-CC1C104224DC}" destId="{4EC6D0D8-98E8-400C-9667-241D118DBCD4}" srcOrd="0" destOrd="0" presId="urn:microsoft.com/office/officeart/2005/8/layout/process3"/>
    <dgm:cxn modelId="{CB446D0B-7BE3-42C4-B711-3A03E7D8C595}" type="presParOf" srcId="{52CCB1FB-C927-477E-B533-54DE0FFABD9F}" destId="{FF80CF59-B668-47F2-8000-2F2706B96282}" srcOrd="2" destOrd="0" presId="urn:microsoft.com/office/officeart/2005/8/layout/process3"/>
    <dgm:cxn modelId="{6F1E1E71-D86F-4352-AC24-431B76F7BA17}" type="presParOf" srcId="{FF80CF59-B668-47F2-8000-2F2706B96282}" destId="{6D25550C-8602-4217-B67C-C6EC1E107EB5}" srcOrd="0" destOrd="0" presId="urn:microsoft.com/office/officeart/2005/8/layout/process3"/>
    <dgm:cxn modelId="{02703B95-9F9C-45DB-A956-EE15C73AE9A5}" type="presParOf" srcId="{FF80CF59-B668-47F2-8000-2F2706B96282}" destId="{A0A78303-99C1-4084-8B1C-8647F90494C6}" srcOrd="1" destOrd="0" presId="urn:microsoft.com/office/officeart/2005/8/layout/process3"/>
    <dgm:cxn modelId="{DA7253E7-3F67-4C03-969C-79A7BF123A9F}" type="presParOf" srcId="{FF80CF59-B668-47F2-8000-2F2706B96282}" destId="{944D3D91-AEDF-4F6D-B93B-1BD621AEDC48}" srcOrd="2" destOrd="0" presId="urn:microsoft.com/office/officeart/2005/8/layout/process3"/>
    <dgm:cxn modelId="{3E94E556-CBBE-4B43-9FE5-8FD4D90AB552}" type="presParOf" srcId="{52CCB1FB-C927-477E-B533-54DE0FFABD9F}" destId="{4D0A455F-584E-459F-B2D5-10717717B0F9}" srcOrd="3" destOrd="0" presId="urn:microsoft.com/office/officeart/2005/8/layout/process3"/>
    <dgm:cxn modelId="{A5BDC661-742D-4D2C-9F46-94F19FFC949B}" type="presParOf" srcId="{4D0A455F-584E-459F-B2D5-10717717B0F9}" destId="{C85D3C41-98F9-43D0-AECB-F47085598A49}" srcOrd="0" destOrd="0" presId="urn:microsoft.com/office/officeart/2005/8/layout/process3"/>
    <dgm:cxn modelId="{EE62AE62-D8D4-4760-84B1-BCA698A6B618}" type="presParOf" srcId="{52CCB1FB-C927-477E-B533-54DE0FFABD9F}" destId="{B4EF4DC5-2F6E-46FF-900C-EDE791051D7A}" srcOrd="4" destOrd="0" presId="urn:microsoft.com/office/officeart/2005/8/layout/process3"/>
    <dgm:cxn modelId="{4FEA7D2A-66D7-42EF-8F64-9DD27F8236AE}" type="presParOf" srcId="{B4EF4DC5-2F6E-46FF-900C-EDE791051D7A}" destId="{78AF073D-B1A2-49E7-BB78-2252034ADBE9}" srcOrd="0" destOrd="0" presId="urn:microsoft.com/office/officeart/2005/8/layout/process3"/>
    <dgm:cxn modelId="{7DEDB27B-BF4E-4F42-8CA1-FA26A6B2D7B4}" type="presParOf" srcId="{B4EF4DC5-2F6E-46FF-900C-EDE791051D7A}" destId="{FB0D0C7B-798C-4138-A036-3B39F95542F0}" srcOrd="1" destOrd="0" presId="urn:microsoft.com/office/officeart/2005/8/layout/process3"/>
    <dgm:cxn modelId="{EF2D4822-FCE3-4C03-93C0-0BA9DFB672E7}" type="presParOf" srcId="{B4EF4DC5-2F6E-46FF-900C-EDE791051D7A}" destId="{FD1ECC8F-053F-4F03-867C-20F86459A20C}" srcOrd="2" destOrd="0" presId="urn:microsoft.com/office/officeart/2005/8/layout/process3"/>
    <dgm:cxn modelId="{49BB1F8F-DCD2-4186-BB09-2EB8D1B19C52}" type="presParOf" srcId="{52CCB1FB-C927-477E-B533-54DE0FFABD9F}" destId="{505C18C4-5196-42B7-AF7C-6B06D0F562EA}" srcOrd="5" destOrd="0" presId="urn:microsoft.com/office/officeart/2005/8/layout/process3"/>
    <dgm:cxn modelId="{7503D000-6263-44F0-83D4-669C97DEC7F7}" type="presParOf" srcId="{505C18C4-5196-42B7-AF7C-6B06D0F562EA}" destId="{F8285D56-57A9-4A98-83C6-184734AB4380}" srcOrd="0" destOrd="0" presId="urn:microsoft.com/office/officeart/2005/8/layout/process3"/>
    <dgm:cxn modelId="{333C0B30-800B-43C7-9ABD-FB99C93FDF0A}" type="presParOf" srcId="{52CCB1FB-C927-477E-B533-54DE0FFABD9F}" destId="{5D2EFDD9-763D-46E8-9EFD-7C908472465C}" srcOrd="6" destOrd="0" presId="urn:microsoft.com/office/officeart/2005/8/layout/process3"/>
    <dgm:cxn modelId="{D0CC425F-2ABD-4DD9-B07D-A32F78B72391}" type="presParOf" srcId="{5D2EFDD9-763D-46E8-9EFD-7C908472465C}" destId="{8A95B710-61B5-4756-9780-918AC8FB2F61}" srcOrd="0" destOrd="0" presId="urn:microsoft.com/office/officeart/2005/8/layout/process3"/>
    <dgm:cxn modelId="{7C8CF0CD-8AD3-476F-9C4C-D0D253CA465C}" type="presParOf" srcId="{5D2EFDD9-763D-46E8-9EFD-7C908472465C}" destId="{351F4A33-9372-43D9-9394-8579EB1CEA60}" srcOrd="1" destOrd="0" presId="urn:microsoft.com/office/officeart/2005/8/layout/process3"/>
    <dgm:cxn modelId="{C0C6B48E-DB2B-4123-95F6-0E706D9E8C38}" type="presParOf" srcId="{5D2EFDD9-763D-46E8-9EFD-7C908472465C}" destId="{C4E2347B-9C01-43D8-AC8C-69F77E02586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C3E15-A593-4256-9896-271B4679E658}">
      <dsp:nvSpPr>
        <dsp:cNvPr id="0" name=""/>
        <dsp:cNvSpPr/>
      </dsp:nvSpPr>
      <dsp:spPr>
        <a:xfrm>
          <a:off x="107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plan</a:t>
          </a:r>
          <a:endParaRPr lang="en-US" sz="1800" kern="1200" dirty="0"/>
        </a:p>
      </dsp:txBody>
      <dsp:txXfrm>
        <a:off x="1073" y="936900"/>
        <a:ext cx="1348918" cy="518400"/>
      </dsp:txXfrm>
    </dsp:sp>
    <dsp:sp modelId="{8C535949-BC8C-43FE-BE35-41D2C2C4752B}">
      <dsp:nvSpPr>
        <dsp:cNvPr id="0" name=""/>
        <dsp:cNvSpPr/>
      </dsp:nvSpPr>
      <dsp:spPr>
        <a:xfrm>
          <a:off x="27735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307724" y="1485667"/>
        <a:ext cx="1288184" cy="976066"/>
      </dsp:txXfrm>
    </dsp:sp>
    <dsp:sp modelId="{E5F4DC73-376B-46F2-8124-CC1C104224DC}">
      <dsp:nvSpPr>
        <dsp:cNvPr id="0" name=""/>
        <dsp:cNvSpPr/>
      </dsp:nvSpPr>
      <dsp:spPr>
        <a:xfrm>
          <a:off x="1554483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54483" y="1095347"/>
        <a:ext cx="332769" cy="201505"/>
      </dsp:txXfrm>
    </dsp:sp>
    <dsp:sp modelId="{A0A78303-99C1-4084-8B1C-8647F90494C6}">
      <dsp:nvSpPr>
        <dsp:cNvPr id="0" name=""/>
        <dsp:cNvSpPr/>
      </dsp:nvSpPr>
      <dsp:spPr>
        <a:xfrm>
          <a:off x="2167956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</a:t>
          </a:r>
          <a:endParaRPr lang="en-US" sz="1800" kern="1200" dirty="0"/>
        </a:p>
      </dsp:txBody>
      <dsp:txXfrm>
        <a:off x="2167956" y="936900"/>
        <a:ext cx="1348918" cy="518400"/>
      </dsp:txXfrm>
    </dsp:sp>
    <dsp:sp modelId="{944D3D91-AEDF-4F6D-B93B-1BD621AEDC48}">
      <dsp:nvSpPr>
        <dsp:cNvPr id="0" name=""/>
        <dsp:cNvSpPr/>
      </dsp:nvSpPr>
      <dsp:spPr>
        <a:xfrm>
          <a:off x="2444241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2474608" y="1485667"/>
        <a:ext cx="1288184" cy="976066"/>
      </dsp:txXfrm>
    </dsp:sp>
    <dsp:sp modelId="{4D0A455F-584E-459F-B2D5-10717717B0F9}">
      <dsp:nvSpPr>
        <dsp:cNvPr id="0" name=""/>
        <dsp:cNvSpPr/>
      </dsp:nvSpPr>
      <dsp:spPr>
        <a:xfrm>
          <a:off x="3721366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21366" y="1095347"/>
        <a:ext cx="332769" cy="201505"/>
      </dsp:txXfrm>
    </dsp:sp>
    <dsp:sp modelId="{FB0D0C7B-798C-4138-A036-3B39F95542F0}">
      <dsp:nvSpPr>
        <dsp:cNvPr id="0" name=""/>
        <dsp:cNvSpPr/>
      </dsp:nvSpPr>
      <dsp:spPr>
        <a:xfrm>
          <a:off x="4334840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Evaluate</a:t>
          </a:r>
          <a:endParaRPr lang="en-US" sz="1800" kern="1200" dirty="0"/>
        </a:p>
      </dsp:txBody>
      <dsp:txXfrm>
        <a:off x="4334840" y="936900"/>
        <a:ext cx="1348918" cy="518400"/>
      </dsp:txXfrm>
    </dsp:sp>
    <dsp:sp modelId="{FD1ECC8F-053F-4F03-867C-20F86459A20C}">
      <dsp:nvSpPr>
        <dsp:cNvPr id="0" name=""/>
        <dsp:cNvSpPr/>
      </dsp:nvSpPr>
      <dsp:spPr>
        <a:xfrm>
          <a:off x="4611124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4641491" y="1485667"/>
        <a:ext cx="1288184" cy="976066"/>
      </dsp:txXfrm>
    </dsp:sp>
    <dsp:sp modelId="{505C18C4-5196-42B7-AF7C-6B06D0F562EA}">
      <dsp:nvSpPr>
        <dsp:cNvPr id="0" name=""/>
        <dsp:cNvSpPr/>
      </dsp:nvSpPr>
      <dsp:spPr>
        <a:xfrm>
          <a:off x="5888249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88249" y="1095347"/>
        <a:ext cx="332769" cy="201505"/>
      </dsp:txXfrm>
    </dsp:sp>
    <dsp:sp modelId="{351F4A33-9372-43D9-9394-8579EB1CEA60}">
      <dsp:nvSpPr>
        <dsp:cNvPr id="0" name=""/>
        <dsp:cNvSpPr/>
      </dsp:nvSpPr>
      <dsp:spPr>
        <a:xfrm>
          <a:off x="650172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Adjust</a:t>
          </a:r>
          <a:endParaRPr lang="en-US" sz="1800" kern="1200" dirty="0"/>
        </a:p>
      </dsp:txBody>
      <dsp:txXfrm>
        <a:off x="6501723" y="936900"/>
        <a:ext cx="1348918" cy="518400"/>
      </dsp:txXfrm>
    </dsp:sp>
    <dsp:sp modelId="{C4E2347B-9C01-43D8-AC8C-69F77E02586C}">
      <dsp:nvSpPr>
        <dsp:cNvPr id="0" name=""/>
        <dsp:cNvSpPr/>
      </dsp:nvSpPr>
      <dsp:spPr>
        <a:xfrm>
          <a:off x="677800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6808374" y="1485667"/>
        <a:ext cx="1288184" cy="9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8/15/2016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8/15/2016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010" y="6211669"/>
            <a:ext cx="82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Orientador</a:t>
            </a:r>
            <a:r>
              <a:rPr lang="en-US" dirty="0" smtClean="0"/>
              <a:t>:  Mauro </a:t>
            </a:r>
            <a:r>
              <a:rPr lang="en-US" dirty="0" err="1" smtClean="0"/>
              <a:t>Roisenberg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Isaac Sacramento</a:t>
            </a:r>
          </a:p>
          <a:p>
            <a:r>
              <a:rPr lang="en-US" dirty="0" err="1" smtClean="0"/>
              <a:t>Doutorando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endParaRPr lang="en-US" dirty="0" smtClean="0"/>
          </a:p>
          <a:p>
            <a:r>
              <a:rPr lang="en-US" dirty="0" err="1" smtClean="0"/>
              <a:t>Universidade</a:t>
            </a:r>
            <a:r>
              <a:rPr lang="en-US" dirty="0" smtClean="0"/>
              <a:t> Federal de Santa Catarina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3"/>
            <a:ext cx="5651241" cy="20183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Pesos e Bias </a:t>
            </a:r>
            <a:r>
              <a:rPr lang="en-US" dirty="0" err="1" smtClean="0"/>
              <a:t>Compartilhados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neurônio</a:t>
            </a:r>
            <a:r>
              <a:rPr lang="en-US" dirty="0" smtClean="0"/>
              <a:t> da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 </a:t>
            </a:r>
            <a:r>
              <a:rPr lang="en-US" dirty="0" err="1" smtClean="0"/>
              <a:t>compartilha</a:t>
            </a:r>
            <a:r>
              <a:rPr lang="en-US" dirty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pesos e bias;</a:t>
            </a:r>
          </a:p>
          <a:p>
            <a:pPr lvl="1"/>
            <a:r>
              <a:rPr lang="en-US" dirty="0" smtClean="0"/>
              <a:t>Pesos bias </a:t>
            </a:r>
            <a:r>
              <a:rPr lang="en-US" dirty="0" err="1" smtClean="0"/>
              <a:t>compartilhados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chamados</a:t>
            </a:r>
            <a:r>
              <a:rPr lang="en-US" dirty="0" smtClean="0"/>
              <a:t> de kernel (</a:t>
            </a:r>
            <a:r>
              <a:rPr lang="en-US" dirty="0" err="1" smtClean="0"/>
              <a:t>filtro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característica</a:t>
            </a:r>
            <a:r>
              <a:rPr lang="en-US" dirty="0"/>
              <a:t>: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21" y="4822847"/>
            <a:ext cx="1754154" cy="1759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22" y="4923566"/>
            <a:ext cx="1600766" cy="16059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77512" y="5401018"/>
            <a:ext cx="1848510" cy="417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4628" y="4564141"/>
            <a:ext cx="2318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 x 28 </a:t>
            </a:r>
            <a:r>
              <a:rPr lang="en-US" sz="1400" dirty="0" err="1" smtClean="0"/>
              <a:t>neurônios</a:t>
            </a:r>
            <a:r>
              <a:rPr lang="en-US" sz="1400" dirty="0" smtClean="0"/>
              <a:t> de entrada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26022" y="466895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1ª </a:t>
            </a:r>
            <a:r>
              <a:rPr lang="en-US" sz="1400" dirty="0" err="1" smtClean="0"/>
              <a:t>Camada</a:t>
            </a:r>
            <a:r>
              <a:rPr lang="en-US" sz="1400" dirty="0" smtClean="0"/>
              <a:t> 24 x 24 x 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4500" y="466850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1ª </a:t>
            </a:r>
            <a:r>
              <a:rPr lang="en-US" sz="1400" dirty="0" err="1" smtClean="0"/>
              <a:t>Camada</a:t>
            </a:r>
            <a:r>
              <a:rPr lang="en-US" sz="1400" dirty="0" smtClean="0"/>
              <a:t> 24 x 24 x 2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50044" y="5586222"/>
            <a:ext cx="2086237" cy="48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81" y="5047327"/>
            <a:ext cx="1600766" cy="160599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912904" y="5722341"/>
            <a:ext cx="2333636" cy="58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0" y="5174845"/>
            <a:ext cx="1600766" cy="16059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26022" y="4668957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1ª </a:t>
            </a:r>
            <a:r>
              <a:rPr lang="en-US" sz="1400" dirty="0" err="1" smtClean="0"/>
              <a:t>Camada</a:t>
            </a:r>
            <a:r>
              <a:rPr lang="en-US" sz="1400" dirty="0" smtClean="0"/>
              <a:t> 24 x 24 x 3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367728" y="4169428"/>
                <a:ext cx="3430147" cy="7778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28" y="4169428"/>
                <a:ext cx="3430147" cy="77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1"/>
          <p:cNvSpPr txBox="1">
            <a:spLocks/>
          </p:cNvSpPr>
          <p:nvPr/>
        </p:nvSpPr>
        <p:spPr>
          <a:xfrm>
            <a:off x="6046923" y="2151057"/>
            <a:ext cx="6071759" cy="201837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Matematicamente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hipotética</a:t>
            </a:r>
            <a:r>
              <a:rPr lang="en-US" dirty="0" smtClean="0"/>
              <a:t> com </a:t>
            </a:r>
            <a:r>
              <a:rPr lang="en-US" dirty="0" err="1" smtClean="0"/>
              <a:t>camada</a:t>
            </a:r>
            <a:r>
              <a:rPr lang="en-US" dirty="0" smtClean="0"/>
              <a:t> de entrada 28 x 28 </a:t>
            </a:r>
            <a:r>
              <a:rPr lang="en-US" dirty="0" err="1" smtClean="0"/>
              <a:t>neurônios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Pesos </a:t>
            </a:r>
            <a:r>
              <a:rPr lang="en-US" dirty="0" smtClean="0">
                <a:latin typeface="Gabriola" panose="04040605051002020D02" pitchFamily="82" charset="0"/>
              </a:rPr>
              <a:t>w</a:t>
            </a:r>
            <a:r>
              <a:rPr lang="en-US" dirty="0" smtClean="0"/>
              <a:t> de </a:t>
            </a:r>
            <a:r>
              <a:rPr lang="en-US" dirty="0" err="1" smtClean="0"/>
              <a:t>dimensões</a:t>
            </a:r>
            <a:r>
              <a:rPr lang="en-US" dirty="0" smtClean="0"/>
              <a:t> 5 x 5;</a:t>
            </a:r>
          </a:p>
          <a:p>
            <a:pPr lvl="1"/>
            <a:r>
              <a:rPr lang="en-US" dirty="0" smtClean="0"/>
              <a:t>Bias b;</a:t>
            </a:r>
          </a:p>
          <a:p>
            <a:pPr lvl="1"/>
            <a:r>
              <a:rPr lang="en-US" dirty="0" smtClean="0"/>
              <a:t>Uma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ativação</a:t>
            </a:r>
            <a:r>
              <a:rPr lang="en-US" dirty="0" smtClean="0"/>
              <a:t> </a:t>
            </a:r>
            <a:r>
              <a:rPr lang="el-GR" sz="2800" dirty="0" smtClean="0">
                <a:latin typeface="Gabriola" panose="04040605051002020D02" pitchFamily="82" charset="0"/>
              </a:rPr>
              <a:t>σ</a:t>
            </a:r>
            <a:r>
              <a:rPr lang="en-US" sz="2800" dirty="0" smtClean="0">
                <a:latin typeface="Gabriola" panose="04040605051002020D02" pitchFamily="82" charset="0"/>
              </a:rPr>
              <a:t>;</a:t>
            </a:r>
          </a:p>
          <a:p>
            <a:pPr lvl="1"/>
            <a:r>
              <a:rPr lang="en-US" dirty="0"/>
              <a:t>Para o </a:t>
            </a:r>
            <a:r>
              <a:rPr lang="en-US" i="1" dirty="0"/>
              <a:t> </a:t>
            </a:r>
            <a:r>
              <a:rPr lang="en-US" i="1" dirty="0" err="1"/>
              <a:t>j,k-ésimo</a:t>
            </a:r>
            <a:r>
              <a:rPr lang="en-US" i="1" dirty="0"/>
              <a:t> </a:t>
            </a:r>
            <a:r>
              <a:rPr lang="en-US" dirty="0" err="1"/>
              <a:t>neurônio</a:t>
            </a:r>
            <a:r>
              <a:rPr lang="en-US" dirty="0"/>
              <a:t> da 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escondida</a:t>
            </a:r>
            <a:r>
              <a:rPr lang="en-US" dirty="0"/>
              <a:t>, a </a:t>
            </a:r>
            <a:r>
              <a:rPr lang="en-US" dirty="0" err="1"/>
              <a:t>saída</a:t>
            </a:r>
            <a:r>
              <a:rPr lang="en-US" dirty="0"/>
              <a:t> é dada </a:t>
            </a:r>
            <a:r>
              <a:rPr lang="en-US" dirty="0" err="1"/>
              <a:t>por</a:t>
            </a:r>
            <a:r>
              <a:rPr lang="en-US" dirty="0"/>
              <a:t>: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2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2" grpId="0"/>
      <p:bldP spid="12" grpId="1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33650"/>
            <a:ext cx="5348884" cy="4324350"/>
          </a:xfrm>
          <a:prstGeom prst="rect">
            <a:avLst/>
          </a:prstGeom>
        </p:spPr>
      </p:pic>
      <p:pic>
        <p:nvPicPr>
          <p:cNvPr id="14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24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2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6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  <a:prstGeom prst="rect">
            <a:avLst/>
          </a:prstGeom>
        </p:spPr>
      </p:pic>
      <p:pic>
        <p:nvPicPr>
          <p:cNvPr id="10" name="Picture 1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650"/>
            <a:ext cx="5348884" cy="4324350"/>
          </a:xfrm>
        </p:spPr>
      </p:pic>
      <p:pic>
        <p:nvPicPr>
          <p:cNvPr id="9" name="Picture 12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650"/>
            <a:ext cx="5348884" cy="4324350"/>
          </a:xfrm>
        </p:spPr>
      </p:pic>
      <p:pic>
        <p:nvPicPr>
          <p:cNvPr id="5" name="Picture 11"/>
          <p:cNvPicPr>
            <a:picLocks noGrp="1" noChangeAspect="1"/>
          </p:cNvPicPr>
          <p:nvPr>
            <p:ph sz="half"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</p:spPr>
      </p:pic>
      <p:pic>
        <p:nvPicPr>
          <p:cNvPr id="22" name="Picture 0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21" name="Picture 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3" name="Picture 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2" name="Picture 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  <a:prstGeom prst="rect">
            <a:avLst/>
          </a:prstGeom>
        </p:spPr>
      </p:pic>
      <p:pic>
        <p:nvPicPr>
          <p:cNvPr id="20" name="Picture 0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9" name="Picture 0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8" name="Picture 0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7" name="Picture 0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6" name="Picture 0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 a </a:t>
            </a:r>
            <a:r>
              <a:rPr lang="en-US" dirty="0" err="1" smtClean="0"/>
              <a:t>convolução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1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1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2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52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2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2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2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52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2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2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2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52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2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3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3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53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3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2249423"/>
            <a:ext cx="7913511" cy="229539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Pooling / </a:t>
            </a:r>
            <a:r>
              <a:rPr lang="en-US" dirty="0" err="1" smtClean="0"/>
              <a:t>Downsampling</a:t>
            </a:r>
            <a:endParaRPr lang="en-US" dirty="0" smtClean="0"/>
          </a:p>
          <a:p>
            <a:pPr lvl="1"/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convolucional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Simplifica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 da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convolucional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Gera um </a:t>
            </a:r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característica</a:t>
            </a:r>
            <a:r>
              <a:rPr lang="en-US" dirty="0" smtClean="0"/>
              <a:t> </a:t>
            </a:r>
            <a:r>
              <a:rPr lang="en-US" dirty="0" err="1" smtClean="0"/>
              <a:t>condensado</a:t>
            </a:r>
            <a:r>
              <a:rPr lang="en-US" dirty="0" smtClean="0"/>
              <a:t>, i.e.: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de pooling </a:t>
            </a:r>
            <a:r>
              <a:rPr lang="en-US" dirty="0" err="1" smtClean="0"/>
              <a:t>sumariza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micro-</a:t>
            </a:r>
            <a:r>
              <a:rPr lang="en-US" dirty="0" err="1" smtClean="0"/>
              <a:t>região</a:t>
            </a:r>
            <a:r>
              <a:rPr lang="en-US" dirty="0" smtClean="0"/>
              <a:t> (e.g. 2 x 2 </a:t>
            </a:r>
            <a:r>
              <a:rPr lang="en-US" dirty="0" err="1" smtClean="0"/>
              <a:t>neurônios</a:t>
            </a:r>
            <a:r>
              <a:rPr lang="en-US" dirty="0" smtClean="0"/>
              <a:t>) da </a:t>
            </a:r>
            <a:r>
              <a:rPr lang="en-US" dirty="0" err="1" smtClean="0"/>
              <a:t>camada</a:t>
            </a:r>
            <a:r>
              <a:rPr lang="en-US" dirty="0" smtClean="0"/>
              <a:t> anterior;</a:t>
            </a:r>
          </a:p>
          <a:p>
            <a:pPr lvl="1"/>
            <a:r>
              <a:rPr lang="en-US" dirty="0" smtClean="0"/>
              <a:t>Max-pooling</a:t>
            </a:r>
          </a:p>
          <a:p>
            <a:pPr lvl="2"/>
            <a:r>
              <a:rPr lang="en-US" dirty="0" err="1" smtClean="0"/>
              <a:t>Apresenta</a:t>
            </a:r>
            <a:r>
              <a:rPr lang="en-US" dirty="0" smtClean="0"/>
              <a:t> a </a:t>
            </a:r>
            <a:r>
              <a:rPr lang="en-US" dirty="0" err="1" smtClean="0"/>
              <a:t>máxima</a:t>
            </a:r>
            <a:r>
              <a:rPr lang="en-US" dirty="0" smtClean="0"/>
              <a:t> </a:t>
            </a:r>
            <a:r>
              <a:rPr lang="en-US" dirty="0" err="1" smtClean="0"/>
              <a:t>ativação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região</a:t>
            </a:r>
            <a:r>
              <a:rPr lang="en-US" dirty="0" smtClean="0"/>
              <a:t> 2 x 2</a:t>
            </a:r>
          </a:p>
          <a:p>
            <a:pPr lvl="2"/>
            <a:r>
              <a:rPr lang="en-US" dirty="0" smtClean="0"/>
              <a:t>Para um </a:t>
            </a:r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24 x 24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convolucional</a:t>
            </a:r>
            <a:r>
              <a:rPr lang="en-US" dirty="0" smtClean="0"/>
              <a:t> , </a:t>
            </a:r>
            <a:r>
              <a:rPr lang="en-US" dirty="0" err="1" smtClean="0"/>
              <a:t>temos</a:t>
            </a:r>
            <a:r>
              <a:rPr lang="en-US" dirty="0" smtClean="0"/>
              <a:t> 12 x 12 </a:t>
            </a:r>
            <a:r>
              <a:rPr lang="en-US" dirty="0" err="1" smtClean="0"/>
              <a:t>neurônios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pooling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24" y="4754698"/>
            <a:ext cx="381795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7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Juntando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21" y="2531201"/>
            <a:ext cx="1754154" cy="1759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4628" y="2295073"/>
            <a:ext cx="2318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 x 28 </a:t>
            </a:r>
            <a:r>
              <a:rPr lang="en-US" sz="1400" dirty="0" err="1" smtClean="0"/>
              <a:t>neurônios</a:t>
            </a:r>
            <a:r>
              <a:rPr lang="en-US" sz="1400" dirty="0" smtClean="0"/>
              <a:t> de entrada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8863" y="2262760"/>
            <a:ext cx="202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Convolucional</a:t>
            </a:r>
            <a:r>
              <a:rPr lang="en-US" sz="1400" dirty="0" smtClean="0"/>
              <a:t> 24 x 24 x 3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95" y="2645371"/>
            <a:ext cx="1274049" cy="127821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917740" y="3131951"/>
            <a:ext cx="1908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904072" y="3317155"/>
            <a:ext cx="2132209" cy="37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81" y="2778259"/>
            <a:ext cx="1353230" cy="135765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2917740" y="3453274"/>
            <a:ext cx="2328800" cy="37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0" y="2915851"/>
            <a:ext cx="1333636" cy="13379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12" y="2744891"/>
            <a:ext cx="940268" cy="943341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6547397" y="3169293"/>
            <a:ext cx="1936226" cy="48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547397" y="3354495"/>
            <a:ext cx="2146485" cy="1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1" y="2868652"/>
            <a:ext cx="940268" cy="94334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6565824" y="3490614"/>
            <a:ext cx="23383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30" y="3059288"/>
            <a:ext cx="877356" cy="8802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067204" y="2404924"/>
            <a:ext cx="2043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Downsampling</a:t>
            </a:r>
            <a:r>
              <a:rPr lang="en-US" sz="1400" dirty="0" smtClean="0"/>
              <a:t> 12x 12 x 3</a:t>
            </a:r>
            <a:endParaRPr lang="en-US" sz="1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161" y="2269612"/>
            <a:ext cx="236240" cy="220999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9804075" y="3397186"/>
            <a:ext cx="1275086" cy="20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609599" y="4581304"/>
            <a:ext cx="11164711" cy="20904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28 x 28 </a:t>
            </a:r>
            <a:r>
              <a:rPr lang="en-US" dirty="0" err="1" smtClean="0"/>
              <a:t>neurônios</a:t>
            </a:r>
            <a:r>
              <a:rPr lang="en-US" dirty="0" smtClean="0"/>
              <a:t> de entrada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convolucional</a:t>
            </a:r>
            <a:r>
              <a:rPr lang="en-US" dirty="0" smtClean="0"/>
              <a:t> com campo </a:t>
            </a:r>
            <a:r>
              <a:rPr lang="en-US" dirty="0" err="1" smtClean="0"/>
              <a:t>receptivo</a:t>
            </a:r>
            <a:r>
              <a:rPr lang="en-US" dirty="0" smtClean="0"/>
              <a:t> local 5 x 5 e 3 </a:t>
            </a:r>
            <a:r>
              <a:rPr lang="en-US" dirty="0" err="1" smtClean="0"/>
              <a:t>mapas</a:t>
            </a:r>
            <a:r>
              <a:rPr lang="en-US" dirty="0" smtClean="0"/>
              <a:t> de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de pooling </a:t>
            </a:r>
            <a:r>
              <a:rPr lang="en-US" dirty="0" err="1" smtClean="0"/>
              <a:t>aplicada</a:t>
            </a:r>
            <a:r>
              <a:rPr lang="en-US" dirty="0" smtClean="0"/>
              <a:t> a </a:t>
            </a:r>
            <a:r>
              <a:rPr lang="en-US" dirty="0" err="1" smtClean="0"/>
              <a:t>regiãoes</a:t>
            </a:r>
            <a:r>
              <a:rPr lang="en-US" dirty="0" smtClean="0"/>
              <a:t> de </a:t>
            </a:r>
            <a:r>
              <a:rPr lang="en-US" dirty="0" err="1" smtClean="0"/>
              <a:t>tamanho</a:t>
            </a:r>
            <a:r>
              <a:rPr lang="en-US" dirty="0" smtClean="0"/>
              <a:t> 2 x 2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conectada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neurônios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4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4577"/>
            <a:ext cx="7920541" cy="265288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r>
              <a:rPr lang="en-US" dirty="0" smtClean="0"/>
              <a:t> (</a:t>
            </a:r>
            <a:r>
              <a:rPr lang="en-US" dirty="0" err="1" smtClean="0"/>
              <a:t>Arquitetura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09600" y="4707466"/>
            <a:ext cx="10972800" cy="186707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r>
              <a:rPr lang="en-US" dirty="0" smtClean="0"/>
              <a:t>  e pooling </a:t>
            </a:r>
            <a:r>
              <a:rPr lang="en-US" dirty="0" err="1" smtClean="0"/>
              <a:t>aprendem</a:t>
            </a:r>
            <a:r>
              <a:rPr lang="en-US" dirty="0" smtClean="0"/>
              <a:t> a </a:t>
            </a:r>
            <a:r>
              <a:rPr lang="en-US" dirty="0" err="1" smtClean="0"/>
              <a:t>estrutura</a:t>
            </a:r>
            <a:r>
              <a:rPr lang="en-US" dirty="0" smtClean="0"/>
              <a:t> especial local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de entrada;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conectada</a:t>
            </a:r>
            <a:r>
              <a:rPr lang="en-US" dirty="0" smtClean="0"/>
              <a:t> </a:t>
            </a:r>
            <a:r>
              <a:rPr lang="en-US" dirty="0" err="1" smtClean="0"/>
              <a:t>aprende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endParaRPr lang="en-US" dirty="0" smtClean="0"/>
          </a:p>
          <a:p>
            <a:pPr lvl="1"/>
            <a:r>
              <a:rPr lang="en-US" dirty="0" smtClean="0"/>
              <a:t>Integra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67969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2020825"/>
            <a:ext cx="7644063" cy="1408176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endParaRPr lang="en-US" dirty="0" smtClean="0"/>
          </a:p>
          <a:p>
            <a:pPr lvl="1"/>
            <a:r>
              <a:rPr lang="en-US" dirty="0" err="1" smtClean="0"/>
              <a:t>Custoso</a:t>
            </a:r>
            <a:r>
              <a:rPr lang="en-US" dirty="0" smtClean="0"/>
              <a:t> para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extensos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Intratável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 smtClean="0"/>
              <a:t>Convolucionais</a:t>
            </a:r>
            <a:r>
              <a:rPr lang="en-US" dirty="0" smtClean="0"/>
              <a:t> (</a:t>
            </a:r>
            <a:r>
              <a:rPr lang="en-US" dirty="0" err="1" smtClean="0"/>
              <a:t>Treinamento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23238" y="4141411"/>
                <a:ext cx="2145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38" y="4141411"/>
                <a:ext cx="2145524" cy="276999"/>
              </a:xfrm>
              <a:prstGeom prst="rect">
                <a:avLst/>
              </a:prstGeom>
              <a:blipFill>
                <a:blip r:embed="rId2"/>
                <a:stretch>
                  <a:fillRect l="-1989" t="-2174" r="-369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96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2009274"/>
            <a:ext cx="9132711" cy="18063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Stochastic Gradient Descendent</a:t>
            </a:r>
          </a:p>
          <a:p>
            <a:pPr lvl="1"/>
            <a:r>
              <a:rPr lang="en-US" dirty="0" err="1" smtClean="0"/>
              <a:t>Calculado</a:t>
            </a:r>
            <a:r>
              <a:rPr lang="en-US" dirty="0" smtClean="0"/>
              <a:t> para um </a:t>
            </a:r>
            <a:r>
              <a:rPr lang="en-US" dirty="0" err="1" smtClean="0"/>
              <a:t>pequeno</a:t>
            </a:r>
            <a:r>
              <a:rPr lang="en-US" dirty="0" smtClean="0"/>
              <a:t> </a:t>
            </a:r>
            <a:r>
              <a:rPr lang="en-US" dirty="0" err="1" smtClean="0"/>
              <a:t>pacote</a:t>
            </a:r>
            <a:r>
              <a:rPr lang="en-US" dirty="0" smtClean="0"/>
              <a:t> dos </a:t>
            </a:r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dirty="0" err="1" smtClean="0"/>
              <a:t>minibatch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Reduz</a:t>
            </a:r>
            <a:r>
              <a:rPr lang="en-US" dirty="0" smtClean="0"/>
              <a:t> a </a:t>
            </a:r>
            <a:r>
              <a:rPr lang="en-US" dirty="0" err="1" smtClean="0"/>
              <a:t>variância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atualização</a:t>
            </a:r>
            <a:r>
              <a:rPr lang="en-US" dirty="0" smtClean="0"/>
              <a:t> dos </a:t>
            </a:r>
            <a:r>
              <a:rPr lang="en-US" dirty="0" err="1" smtClean="0"/>
              <a:t>parâmetros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Tira</a:t>
            </a:r>
            <a:r>
              <a:rPr lang="en-US" dirty="0" smtClean="0"/>
              <a:t> vantage do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vetorizado</a:t>
            </a:r>
            <a:r>
              <a:rPr lang="en-US" dirty="0" smtClean="0"/>
              <a:t> do </a:t>
            </a:r>
            <a:r>
              <a:rPr lang="en-US" dirty="0" err="1" smtClean="0"/>
              <a:t>custo</a:t>
            </a:r>
            <a:r>
              <a:rPr lang="en-US" dirty="0" smtClean="0"/>
              <a:t> e do gradient</a:t>
            </a:r>
          </a:p>
          <a:p>
            <a:pPr lvl="1"/>
            <a:r>
              <a:rPr lang="en-US" dirty="0" smtClean="0"/>
              <a:t>As </a:t>
            </a:r>
            <a:r>
              <a:rPr lang="en-US" dirty="0" err="1" smtClean="0"/>
              <a:t>imagens</a:t>
            </a:r>
            <a:r>
              <a:rPr lang="en-US" dirty="0" smtClean="0"/>
              <a:t> que </a:t>
            </a:r>
            <a:r>
              <a:rPr lang="en-US" dirty="0" err="1" smtClean="0"/>
              <a:t>compõem</a:t>
            </a:r>
            <a:r>
              <a:rPr lang="en-US" dirty="0" smtClean="0"/>
              <a:t> o batch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escolhidas</a:t>
            </a:r>
            <a:r>
              <a:rPr lang="en-US" dirty="0" smtClean="0"/>
              <a:t> de forma </a:t>
            </a:r>
            <a:r>
              <a:rPr lang="en-US" dirty="0" err="1" smtClean="0"/>
              <a:t>aleatória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 (</a:t>
            </a:r>
            <a:r>
              <a:rPr lang="en-US" dirty="0" err="1"/>
              <a:t>Treinamento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23238" y="4154424"/>
                <a:ext cx="214552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38" y="4154424"/>
                <a:ext cx="2145524" cy="276999"/>
              </a:xfrm>
              <a:prstGeom prst="rect">
                <a:avLst/>
              </a:prstGeom>
              <a:blipFill>
                <a:blip r:embed="rId2"/>
                <a:stretch>
                  <a:fillRect l="-1989" t="-4444" r="-3693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23238" y="4870671"/>
                <a:ext cx="2444323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38" y="4870671"/>
                <a:ext cx="2444323" cy="285912"/>
              </a:xfrm>
              <a:prstGeom prst="rect">
                <a:avLst/>
              </a:prstGeom>
              <a:blipFill>
                <a:blip r:embed="rId3"/>
                <a:stretch>
                  <a:fillRect l="-1746" t="-6383" r="-324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1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Backpropagation</a:t>
                </a:r>
              </a:p>
              <a:p>
                <a:pPr lvl="1"/>
                <a:r>
                  <a:rPr lang="en-US" dirty="0" err="1" smtClean="0"/>
                  <a:t>Propagar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erro</a:t>
                </a:r>
                <a:r>
                  <a:rPr lang="en-US" dirty="0" smtClean="0"/>
                  <a:t> para as </a:t>
                </a:r>
                <a:r>
                  <a:rPr lang="en-US" dirty="0" err="1" smtClean="0"/>
                  <a:t>camadas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anteriores</a:t>
                </a:r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erro</a:t>
                </a:r>
                <a:r>
                  <a:rPr lang="en-US" dirty="0" smtClean="0"/>
                  <a:t> 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ésima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rede</a:t>
                </a:r>
                <a:r>
                  <a:rPr lang="en-US" dirty="0" smtClean="0"/>
                  <a:t> com </a:t>
                </a:r>
                <a:r>
                  <a:rPr lang="en-US" dirty="0" err="1" smtClean="0"/>
                  <a:t>função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custo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ésima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camada</a:t>
                </a:r>
                <a:r>
                  <a:rPr lang="en-US" dirty="0" smtClean="0"/>
                  <a:t> é </a:t>
                </a:r>
                <a:r>
                  <a:rPr lang="en-US" dirty="0" err="1" smtClean="0"/>
                  <a:t>completamente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conectada</a:t>
                </a:r>
                <a:r>
                  <a:rPr lang="en-US" dirty="0" smtClean="0"/>
                  <a:t>  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ésima</a:t>
                </a:r>
                <a:r>
                  <a:rPr lang="en-US" dirty="0" smtClean="0"/>
                  <a:t>, o </a:t>
                </a:r>
                <a:r>
                  <a:rPr lang="en-US" dirty="0" err="1" smtClean="0"/>
                  <a:t>erro</a:t>
                </a:r>
                <a:r>
                  <a:rPr lang="en-US" dirty="0" smtClean="0"/>
                  <a:t> é dado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Gradientes</a:t>
                </a:r>
                <a:r>
                  <a:rPr lang="en-US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 (</a:t>
            </a:r>
            <a:r>
              <a:rPr lang="en-US" dirty="0" err="1"/>
              <a:t>Treinamento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1176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 (</a:t>
            </a:r>
            <a:r>
              <a:rPr lang="en-US" dirty="0" err="1"/>
              <a:t>Treinamento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249424"/>
                <a:ext cx="10972800" cy="40671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Backpropagation</a:t>
                </a:r>
              </a:p>
              <a:p>
                <a:pPr lvl="1"/>
                <a:r>
                  <a:rPr lang="en-US" sz="1200" dirty="0" err="1" smtClean="0"/>
                  <a:t>Propagar</a:t>
                </a:r>
                <a:r>
                  <a:rPr lang="en-US" sz="1200" dirty="0" smtClean="0"/>
                  <a:t> o </a:t>
                </a:r>
                <a:r>
                  <a:rPr lang="en-US" sz="1200" dirty="0" err="1" smtClean="0"/>
                  <a:t>erro</a:t>
                </a:r>
                <a:r>
                  <a:rPr lang="en-US" sz="1200" dirty="0" smtClean="0"/>
                  <a:t> para as </a:t>
                </a:r>
                <a:r>
                  <a:rPr lang="en-US" sz="1200" dirty="0" err="1" smtClean="0"/>
                  <a:t>camadas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anteriores</a:t>
                </a:r>
                <a:r>
                  <a:rPr lang="en-US" sz="1200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err="1" smtClean="0"/>
                  <a:t>erro</a:t>
                </a:r>
                <a:r>
                  <a:rPr lang="en-US" sz="1200" dirty="0" smtClean="0"/>
                  <a:t> 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200" dirty="0" smtClean="0"/>
                  <a:t>-</a:t>
                </a:r>
                <a:r>
                  <a:rPr lang="en-US" sz="1200" dirty="0" err="1" smtClean="0"/>
                  <a:t>ésima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camada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na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rede</a:t>
                </a:r>
                <a:r>
                  <a:rPr lang="en-US" sz="1200" dirty="0" smtClean="0"/>
                  <a:t> com </a:t>
                </a:r>
                <a:r>
                  <a:rPr lang="en-US" sz="1200" dirty="0" err="1" smtClean="0"/>
                  <a:t>função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custo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12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200" dirty="0" smtClean="0"/>
                  <a:t>Se 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200" dirty="0" smtClean="0"/>
                  <a:t>-</a:t>
                </a:r>
                <a:r>
                  <a:rPr lang="en-US" sz="1200" dirty="0" err="1" smtClean="0"/>
                  <a:t>ésima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camada</a:t>
                </a:r>
                <a:r>
                  <a:rPr lang="en-US" sz="1200" dirty="0" smtClean="0"/>
                  <a:t> é </a:t>
                </a:r>
                <a:r>
                  <a:rPr lang="en-US" sz="1200" dirty="0" err="1" smtClean="0"/>
                  <a:t>completamente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conectada</a:t>
                </a:r>
                <a:r>
                  <a:rPr lang="en-US" sz="1200" dirty="0" smtClean="0"/>
                  <a:t>  à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200" dirty="0" smtClean="0"/>
                  <a:t>-</a:t>
                </a:r>
                <a:r>
                  <a:rPr lang="en-US" sz="1200" dirty="0" err="1" smtClean="0"/>
                  <a:t>ésima</a:t>
                </a:r>
                <a:r>
                  <a:rPr lang="en-US" sz="1200" dirty="0" smtClean="0"/>
                  <a:t>, o </a:t>
                </a:r>
                <a:r>
                  <a:rPr lang="en-US" sz="1200" dirty="0" err="1" smtClean="0"/>
                  <a:t>erro</a:t>
                </a:r>
                <a:r>
                  <a:rPr lang="en-US" sz="1200" dirty="0" smtClean="0"/>
                  <a:t> é dado </a:t>
                </a:r>
                <a:r>
                  <a:rPr lang="en-US" sz="1200" dirty="0" err="1" smtClean="0"/>
                  <a:t>por</a:t>
                </a:r>
                <a:r>
                  <a:rPr lang="en-US" sz="1200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/>
              </a:p>
              <a:p>
                <a:pPr lvl="1"/>
                <a:r>
                  <a:rPr lang="en-US" sz="1200" dirty="0" err="1" smtClean="0"/>
                  <a:t>Gradientes</a:t>
                </a:r>
                <a:r>
                  <a:rPr lang="en-US" sz="1200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200" dirty="0" smtClean="0"/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1200" dirty="0" smtClean="0"/>
              </a:p>
              <a:p>
                <a:pPr lvl="1"/>
                <a:r>
                  <a:rPr lang="en-US" sz="2400" dirty="0" smtClean="0"/>
                  <a:t>Se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ésima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camada</a:t>
                </a:r>
                <a:r>
                  <a:rPr lang="en-US" sz="2400" dirty="0" smtClean="0"/>
                  <a:t> é de pooling, o </a:t>
                </a:r>
                <a:r>
                  <a:rPr lang="en-US" sz="2400" dirty="0" err="1" smtClean="0"/>
                  <a:t>erro</a:t>
                </a:r>
                <a:r>
                  <a:rPr lang="en-US" sz="2400" dirty="0" smtClean="0"/>
                  <a:t> é </a:t>
                </a:r>
                <a:r>
                  <a:rPr lang="en-US" sz="2400" dirty="0" err="1" smtClean="0"/>
                  <a:t>propagado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como</a:t>
                </a:r>
                <a:r>
                  <a:rPr lang="en-US" sz="2400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𝐮𝐩𝐬𝐚𝐦𝐩𝐥𝐞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411480" lvl="1" indent="0" algn="ctr">
                  <a:buNone/>
                </a:pPr>
                <a:endParaRPr lang="en-US" sz="2400" dirty="0"/>
              </a:p>
              <a:p>
                <a:pPr marL="411480" lvl="1" indent="0" algn="ctr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249424"/>
                <a:ext cx="10972800" cy="4067155"/>
              </a:xfrm>
              <a:blipFill>
                <a:blip r:embed="rId2"/>
                <a:stretch>
                  <a:fillRect t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26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249424"/>
                <a:ext cx="10972800" cy="40671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Backpropagation</a:t>
                </a:r>
              </a:p>
              <a:p>
                <a:pPr lvl="1"/>
                <a:r>
                  <a:rPr lang="en-US" sz="1200" dirty="0" err="1" smtClean="0"/>
                  <a:t>Propagar</a:t>
                </a:r>
                <a:r>
                  <a:rPr lang="en-US" sz="1200" dirty="0" smtClean="0"/>
                  <a:t> o </a:t>
                </a:r>
                <a:r>
                  <a:rPr lang="en-US" sz="1200" dirty="0" err="1" smtClean="0"/>
                  <a:t>erro</a:t>
                </a:r>
                <a:r>
                  <a:rPr lang="en-US" sz="1200" dirty="0" smtClean="0"/>
                  <a:t> para as </a:t>
                </a:r>
                <a:r>
                  <a:rPr lang="en-US" sz="1200" dirty="0" err="1" smtClean="0"/>
                  <a:t>camadas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anteriores</a:t>
                </a:r>
                <a:r>
                  <a:rPr lang="en-US" sz="1200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err="1" smtClean="0"/>
                  <a:t>erro</a:t>
                </a:r>
                <a:r>
                  <a:rPr lang="en-US" sz="1200" dirty="0" smtClean="0"/>
                  <a:t> 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200" dirty="0" smtClean="0"/>
                  <a:t>-</a:t>
                </a:r>
                <a:r>
                  <a:rPr lang="en-US" sz="1200" dirty="0" err="1" smtClean="0"/>
                  <a:t>ésima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camada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na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rede</a:t>
                </a:r>
                <a:r>
                  <a:rPr lang="en-US" sz="1200" dirty="0" smtClean="0"/>
                  <a:t> com </a:t>
                </a:r>
                <a:r>
                  <a:rPr lang="en-US" sz="1200" dirty="0" err="1" smtClean="0"/>
                  <a:t>função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custo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12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200" dirty="0" smtClean="0"/>
                  <a:t>Se 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200" dirty="0" smtClean="0"/>
                  <a:t>-</a:t>
                </a:r>
                <a:r>
                  <a:rPr lang="en-US" sz="1200" dirty="0" err="1" smtClean="0"/>
                  <a:t>ésima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camada</a:t>
                </a:r>
                <a:r>
                  <a:rPr lang="en-US" sz="1200" dirty="0" smtClean="0"/>
                  <a:t> é </a:t>
                </a:r>
                <a:r>
                  <a:rPr lang="en-US" sz="1200" dirty="0" err="1" smtClean="0"/>
                  <a:t>completamente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conectada</a:t>
                </a:r>
                <a:r>
                  <a:rPr lang="en-US" sz="1200" dirty="0" smtClean="0"/>
                  <a:t>  à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200" dirty="0" smtClean="0"/>
                  <a:t>-</a:t>
                </a:r>
                <a:r>
                  <a:rPr lang="en-US" sz="1200" dirty="0" err="1" smtClean="0"/>
                  <a:t>ésima</a:t>
                </a:r>
                <a:r>
                  <a:rPr lang="en-US" sz="1200" dirty="0" smtClean="0"/>
                  <a:t>, o </a:t>
                </a:r>
                <a:r>
                  <a:rPr lang="en-US" sz="1200" dirty="0" err="1" smtClean="0"/>
                  <a:t>erro</a:t>
                </a:r>
                <a:r>
                  <a:rPr lang="en-US" sz="1200" dirty="0" smtClean="0"/>
                  <a:t> é dado </a:t>
                </a:r>
                <a:r>
                  <a:rPr lang="en-US" sz="1200" dirty="0" err="1" smtClean="0"/>
                  <a:t>por</a:t>
                </a:r>
                <a:r>
                  <a:rPr lang="en-US" sz="1200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/>
              </a:p>
              <a:p>
                <a:pPr lvl="1"/>
                <a:r>
                  <a:rPr lang="en-US" sz="1200" dirty="0" err="1" smtClean="0"/>
                  <a:t>Gradientes</a:t>
                </a:r>
                <a:r>
                  <a:rPr lang="en-US" sz="1200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200" dirty="0" smtClean="0"/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1200" dirty="0" smtClean="0"/>
              </a:p>
              <a:p>
                <a:pPr lvl="1"/>
                <a:r>
                  <a:rPr lang="en-US" sz="1200" dirty="0" smtClean="0"/>
                  <a:t>Se 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200" dirty="0" smtClean="0"/>
                  <a:t>-</a:t>
                </a:r>
                <a:r>
                  <a:rPr lang="en-US" sz="1200" dirty="0" err="1" smtClean="0"/>
                  <a:t>ésima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camada</a:t>
                </a:r>
                <a:r>
                  <a:rPr lang="en-US" sz="1200" dirty="0" smtClean="0"/>
                  <a:t> é de pooling, o </a:t>
                </a:r>
                <a:r>
                  <a:rPr lang="en-US" sz="1200" dirty="0" err="1" smtClean="0"/>
                  <a:t>erro</a:t>
                </a:r>
                <a:r>
                  <a:rPr lang="en-US" sz="1200" dirty="0" smtClean="0"/>
                  <a:t> é </a:t>
                </a:r>
                <a:r>
                  <a:rPr lang="en-US" sz="1200" dirty="0" err="1" smtClean="0"/>
                  <a:t>propagado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como</a:t>
                </a:r>
                <a:r>
                  <a:rPr lang="en-US" sz="1200" dirty="0" smtClean="0"/>
                  <a:t>:</a:t>
                </a:r>
              </a:p>
              <a:p>
                <a:pPr marL="41148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𝐮𝐩𝐬𝐚𝐦𝐩𝐥𝐞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 err="1" smtClean="0"/>
                  <a:t>Gradiente</a:t>
                </a:r>
                <a:r>
                  <a:rPr lang="en-US" sz="2400" dirty="0" smtClean="0"/>
                  <a:t> dos </a:t>
                </a:r>
                <a:r>
                  <a:rPr lang="en-US" sz="2400" dirty="0" err="1" smtClean="0"/>
                  <a:t>filtros</a:t>
                </a:r>
                <a:endParaRPr lang="en-US" sz="2400" dirty="0" smtClean="0"/>
              </a:p>
              <a:p>
                <a:pPr marL="411480" lvl="1" indent="0" algn="ctr">
                  <a:buNone/>
                </a:pPr>
                <a:endParaRPr lang="en-US" sz="2400" dirty="0"/>
              </a:p>
              <a:p>
                <a:pPr marL="411480" lvl="1" indent="0" algn="ctr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249424"/>
                <a:ext cx="10972800" cy="4067155"/>
              </a:xfrm>
              <a:blipFill>
                <a:blip r:embed="rId2"/>
                <a:stretch>
                  <a:fillRect t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97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Conceitos</a:t>
            </a:r>
            <a:endParaRPr lang="en-US" dirty="0"/>
          </a:p>
          <a:p>
            <a:pPr lvl="1"/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  <a:p>
            <a:pPr lvl="1"/>
            <a:r>
              <a:rPr lang="en-US" dirty="0" smtClean="0"/>
              <a:t>Deep Learning.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 smtClean="0"/>
          </a:p>
          <a:p>
            <a:pPr lvl="2"/>
            <a:r>
              <a:rPr lang="en-US" dirty="0" err="1" smtClean="0"/>
              <a:t>Motivação</a:t>
            </a:r>
            <a:endParaRPr lang="en-US" dirty="0" smtClean="0"/>
          </a:p>
          <a:p>
            <a:pPr lvl="2"/>
            <a:r>
              <a:rPr lang="en-US" dirty="0" err="1" smtClean="0"/>
              <a:t>Convolução</a:t>
            </a:r>
            <a:endParaRPr lang="en-US" dirty="0" smtClean="0"/>
          </a:p>
          <a:p>
            <a:pPr lvl="2"/>
            <a:r>
              <a:rPr lang="en-US" dirty="0" err="1" smtClean="0"/>
              <a:t>Downsampling</a:t>
            </a:r>
            <a:endParaRPr lang="en-US" dirty="0" smtClean="0"/>
          </a:p>
          <a:p>
            <a:pPr lvl="2"/>
            <a:r>
              <a:rPr lang="en-US" dirty="0" err="1" smtClean="0"/>
              <a:t>Estrutura</a:t>
            </a:r>
            <a:endParaRPr lang="en-US" dirty="0"/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/>
          </a:p>
          <a:p>
            <a:pPr lvl="1"/>
            <a:r>
              <a:rPr lang="en-US" dirty="0" err="1" smtClean="0"/>
              <a:t>Classificação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Increased customer </a:t>
            </a:r>
            <a:r>
              <a:rPr lang="en-US" dirty="0" smtClean="0"/>
              <a:t>satisfaction.</a:t>
            </a:r>
            <a:endParaRPr lang="en-US" dirty="0"/>
          </a:p>
          <a:p>
            <a:r>
              <a:rPr lang="en-US" dirty="0" err="1" smtClean="0"/>
              <a:t>Potêncial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geo-</a:t>
            </a:r>
            <a:r>
              <a:rPr lang="en-US" dirty="0" err="1" smtClean="0"/>
              <a:t>estatística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dígitos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43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218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Integração</a:t>
            </a:r>
            <a:r>
              <a:rPr lang="en-US" dirty="0" smtClean="0"/>
              <a:t> audio e video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24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Simulação</a:t>
            </a:r>
            <a:r>
              <a:rPr lang="en-US" dirty="0" smtClean="0"/>
              <a:t> geo-</a:t>
            </a:r>
            <a:r>
              <a:rPr lang="en-US" dirty="0" err="1" smtClean="0"/>
              <a:t>estatística</a:t>
            </a:r>
            <a:endParaRPr lang="en-US" dirty="0" smtClean="0"/>
          </a:p>
          <a:p>
            <a:pPr lvl="1"/>
            <a:r>
              <a:rPr lang="en-US" dirty="0" err="1" smtClean="0"/>
              <a:t>Aprendizagem</a:t>
            </a:r>
            <a:r>
              <a:rPr lang="en-US" dirty="0" smtClean="0"/>
              <a:t> dos </a:t>
            </a:r>
            <a:r>
              <a:rPr lang="en-US" dirty="0" err="1" smtClean="0"/>
              <a:t>padrões</a:t>
            </a:r>
            <a:r>
              <a:rPr lang="en-US" dirty="0" smtClean="0"/>
              <a:t> e </a:t>
            </a:r>
            <a:r>
              <a:rPr lang="en-US" dirty="0" err="1" smtClean="0"/>
              <a:t>reconstrução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seguindo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lei de </a:t>
            </a:r>
            <a:r>
              <a:rPr lang="en-US" dirty="0" err="1" smtClean="0"/>
              <a:t>formação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Potêncial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geo-</a:t>
            </a:r>
            <a:r>
              <a:rPr lang="en-US" dirty="0" err="1"/>
              <a:t>estatística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72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 title="Strategy and schedule graphic"/>
          <p:cNvGraphicFramePr/>
          <p:nvPr>
            <p:extLst>
              <p:ext uri="{D42A27DB-BD31-4B8C-83A1-F6EECF244321}">
                <p14:modId xmlns:p14="http://schemas.microsoft.com/office/powerpoint/2010/main" val="1050565563"/>
              </p:ext>
            </p:extLst>
          </p:nvPr>
        </p:nvGraphicFramePr>
        <p:xfrm>
          <a:off x="3420059" y="3429000"/>
          <a:ext cx="812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Strategy</a:t>
            </a:r>
          </a:p>
          <a:p>
            <a:pPr lvl="1"/>
            <a:r>
              <a:rPr lang="en-US" smtClean="0"/>
              <a:t>Tactic #1</a:t>
            </a:r>
          </a:p>
          <a:p>
            <a:pPr lvl="1"/>
            <a:r>
              <a:rPr lang="en-US" smtClean="0"/>
              <a:t>Tactic #2</a:t>
            </a:r>
          </a:p>
          <a:p>
            <a:pPr lvl="1"/>
            <a:r>
              <a:rPr lang="en-US" smtClean="0"/>
              <a:t>Tactic #3</a:t>
            </a:r>
          </a:p>
          <a:p>
            <a:r>
              <a:rPr lang="en-US" smtClean="0"/>
              <a:t>Schedule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and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4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impacto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aprendizado</a:t>
            </a:r>
            <a:r>
              <a:rPr lang="en-US" dirty="0" smtClean="0"/>
              <a:t> se </a:t>
            </a:r>
            <a:r>
              <a:rPr lang="en-US" dirty="0" err="1" smtClean="0"/>
              <a:t>utilizarmos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aleatórios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realizar</a:t>
            </a:r>
            <a:r>
              <a:rPr lang="en-US" dirty="0" smtClean="0"/>
              <a:t> o </a:t>
            </a:r>
            <a:r>
              <a:rPr lang="en-US" dirty="0" err="1" smtClean="0"/>
              <a:t>treinamento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r>
              <a:rPr lang="en-US" dirty="0" smtClean="0"/>
              <a:t> no context de </a:t>
            </a:r>
            <a:r>
              <a:rPr lang="en-US" dirty="0" err="1" smtClean="0"/>
              <a:t>poucas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 que </a:t>
            </a:r>
            <a:r>
              <a:rPr lang="en-US" dirty="0" err="1" smtClean="0"/>
              <a:t>exatamente</a:t>
            </a:r>
            <a:r>
              <a:rPr lang="en-US" dirty="0" smtClean="0"/>
              <a:t> é </a:t>
            </a:r>
            <a:r>
              <a:rPr lang="en-US" dirty="0" err="1" smtClean="0"/>
              <a:t>aprendido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convolucional</a:t>
            </a:r>
            <a:r>
              <a:rPr lang="en-US" dirty="0" smtClean="0"/>
              <a:t>?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Adventure Works:  The ultimate source for outdoor equipment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09800"/>
            <a:ext cx="5559188" cy="1229436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neurônio</a:t>
            </a:r>
            <a:r>
              <a:rPr lang="en-US" dirty="0" smtClean="0"/>
              <a:t>: Perceptron x Sigmoid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0" y="3535173"/>
            <a:ext cx="2299289" cy="1743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6" y="3603007"/>
            <a:ext cx="353384" cy="1775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05" y="3678071"/>
            <a:ext cx="841734" cy="1625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7798" y="37531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2924" y="49098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4150" y="43963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0478" y="4035121"/>
                <a:ext cx="514358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78" y="4035121"/>
                <a:ext cx="514358" cy="810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403" y="5466991"/>
                <a:ext cx="5800068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3" y="5466991"/>
                <a:ext cx="5800068" cy="1248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452924" y="3466726"/>
            <a:ext cx="525642" cy="612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4714" y="3479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570" y="5779093"/>
                <a:ext cx="5800068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/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∙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0" y="5779093"/>
                <a:ext cx="5800068" cy="617861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12671" y="2647666"/>
                <a:ext cx="2178767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71" y="2647666"/>
                <a:ext cx="2178767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6450154" y="2647666"/>
            <a:ext cx="0" cy="37525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Bent Arrow 24"/>
          <p:cNvSpPr/>
          <p:nvPr/>
        </p:nvSpPr>
        <p:spPr>
          <a:xfrm rot="5400000">
            <a:off x="9262242" y="2832490"/>
            <a:ext cx="807095" cy="733940"/>
          </a:xfrm>
          <a:prstGeom prst="bentArrow">
            <a:avLst>
              <a:gd name="adj1" fmla="val 19078"/>
              <a:gd name="adj2" fmla="val 2685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72543" y="3807568"/>
                <a:ext cx="3320434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43" y="3807568"/>
                <a:ext cx="3320434" cy="5434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64" y="4440424"/>
            <a:ext cx="3787468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43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3" grpId="1"/>
      <p:bldP spid="19" grpId="0"/>
      <p:bldP spid="20" grpId="0"/>
      <p:bldP spid="22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55" y="3051089"/>
            <a:ext cx="5132245" cy="28798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(</a:t>
            </a:r>
            <a:r>
              <a:rPr lang="en-US" dirty="0" err="1" smtClean="0"/>
              <a:t>arquitetura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0" y="3535173"/>
            <a:ext cx="2299289" cy="17439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6" y="3603007"/>
            <a:ext cx="353384" cy="17759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05" y="3678071"/>
            <a:ext cx="841734" cy="16258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97798" y="37531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2924" y="49098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4150" y="43963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4714" y="3479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4695206" y="4396328"/>
            <a:ext cx="1400794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0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verdadeiro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da IA</a:t>
            </a:r>
            <a:endParaRPr lang="en-US" dirty="0"/>
          </a:p>
          <a:p>
            <a:pPr lvl="1"/>
            <a:r>
              <a:rPr lang="en-US" dirty="0" smtClean="0"/>
              <a:t>Resolver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, mas </a:t>
            </a:r>
            <a:r>
              <a:rPr lang="en-US" dirty="0" err="1" smtClean="0"/>
              <a:t>difíceis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formalizadas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voz</a:t>
            </a:r>
            <a:endParaRPr lang="en-US" dirty="0" smtClean="0"/>
          </a:p>
          <a:p>
            <a:pPr lvl="2"/>
            <a:r>
              <a:rPr lang="en-US" dirty="0" err="1" smtClean="0"/>
              <a:t>Reconhecimento</a:t>
            </a:r>
            <a:r>
              <a:rPr lang="en-US" dirty="0" smtClean="0"/>
              <a:t> de faces</a:t>
            </a:r>
          </a:p>
          <a:p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endParaRPr lang="en-US" dirty="0" smtClean="0"/>
          </a:p>
          <a:p>
            <a:r>
              <a:rPr lang="en-US" dirty="0" err="1" smtClean="0"/>
              <a:t>Aprendizado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complicados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r>
              <a:rPr lang="en-US" dirty="0" smtClean="0"/>
              <a:t> simples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8" y="3118643"/>
            <a:ext cx="5372566" cy="28044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9160" y="2797792"/>
            <a:ext cx="4763172" cy="36303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9600" y="2797792"/>
            <a:ext cx="4412776" cy="36303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155140" y="2811438"/>
            <a:ext cx="5427260" cy="37630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Problema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Pixels que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e </a:t>
            </a:r>
            <a:r>
              <a:rPr lang="en-US" dirty="0" err="1" smtClean="0"/>
              <a:t>distantes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tratados</a:t>
            </a:r>
            <a:r>
              <a:rPr lang="en-US" dirty="0" smtClean="0"/>
              <a:t> </a:t>
            </a:r>
            <a:r>
              <a:rPr lang="en-US" dirty="0" err="1" smtClean="0"/>
              <a:t>juntos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tirar</a:t>
            </a:r>
            <a:r>
              <a:rPr lang="en-US" dirty="0" smtClean="0"/>
              <a:t> vantage da </a:t>
            </a:r>
            <a:r>
              <a:rPr lang="en-US" dirty="0" err="1" smtClean="0"/>
              <a:t>estrutura</a:t>
            </a:r>
            <a:r>
              <a:rPr lang="en-US" dirty="0" smtClean="0"/>
              <a:t> especial das </a:t>
            </a:r>
            <a:r>
              <a:rPr lang="en-US" dirty="0" err="1" smtClean="0"/>
              <a:t>imagens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664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69" y="5049671"/>
            <a:ext cx="1143099" cy="830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8" y="5208399"/>
            <a:ext cx="4008467" cy="944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64" y="4071327"/>
            <a:ext cx="4130398" cy="11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12" y="2927431"/>
            <a:ext cx="4198984" cy="1150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94" y="1729793"/>
            <a:ext cx="4138019" cy="1188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71" y="506106"/>
            <a:ext cx="4198984" cy="124216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25" y="2679646"/>
            <a:ext cx="2392887" cy="2370025"/>
          </a:xfrm>
        </p:spPr>
      </p:pic>
    </p:spTree>
    <p:extLst>
      <p:ext uri="{BB962C8B-B14F-4D97-AF65-F5344CB8AC3E}">
        <p14:creationId xmlns:p14="http://schemas.microsoft.com/office/powerpoint/2010/main" val="28733629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Campos </a:t>
            </a:r>
            <a:r>
              <a:rPr lang="en-US" dirty="0" err="1" smtClean="0"/>
              <a:t>Receptivos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endParaRPr lang="en-US" dirty="0"/>
          </a:p>
          <a:p>
            <a:r>
              <a:rPr lang="en-US" dirty="0" smtClean="0"/>
              <a:t>Pesos </a:t>
            </a:r>
            <a:r>
              <a:rPr lang="en-US" dirty="0" err="1" smtClean="0"/>
              <a:t>Compartilhados</a:t>
            </a:r>
            <a:endParaRPr lang="en-US" dirty="0"/>
          </a:p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5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518988" cy="22945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Campos </a:t>
            </a:r>
            <a:r>
              <a:rPr lang="en-US" dirty="0" err="1"/>
              <a:t>Receptivos</a:t>
            </a:r>
            <a:r>
              <a:rPr lang="en-US" dirty="0"/>
              <a:t> </a:t>
            </a:r>
            <a:r>
              <a:rPr lang="en-US" dirty="0" err="1" smtClean="0"/>
              <a:t>Locais</a:t>
            </a:r>
            <a:endParaRPr lang="en-US" dirty="0" smtClean="0"/>
          </a:p>
          <a:p>
            <a:pPr lvl="1"/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neurônios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neurônio</a:t>
            </a:r>
            <a:r>
              <a:rPr lang="en-US" dirty="0" smtClean="0"/>
              <a:t> da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 é </a:t>
            </a:r>
            <a:r>
              <a:rPr lang="en-US" dirty="0" err="1" smtClean="0"/>
              <a:t>conectado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região</a:t>
            </a:r>
            <a:r>
              <a:rPr lang="en-US" dirty="0" smtClean="0"/>
              <a:t> dos </a:t>
            </a:r>
            <a:r>
              <a:rPr lang="en-US" dirty="0" err="1" smtClean="0"/>
              <a:t>neurônios</a:t>
            </a:r>
            <a:r>
              <a:rPr lang="en-US" dirty="0" smtClean="0"/>
              <a:t> de entrada;</a:t>
            </a:r>
            <a:endParaRPr lang="en-US" dirty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conexão</a:t>
            </a:r>
            <a:r>
              <a:rPr lang="en-US" dirty="0" smtClean="0"/>
              <a:t> da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 </a:t>
            </a:r>
            <a:r>
              <a:rPr lang="en-US" dirty="0" err="1" smtClean="0"/>
              <a:t>aprende</a:t>
            </a:r>
            <a:r>
              <a:rPr lang="en-US" dirty="0" smtClean="0"/>
              <a:t> um peso;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neurônio</a:t>
            </a:r>
            <a:r>
              <a:rPr lang="en-US" dirty="0" smtClean="0"/>
              <a:t> </a:t>
            </a:r>
            <a:r>
              <a:rPr lang="en-US" dirty="0" err="1" smtClean="0"/>
              <a:t>aprende</a:t>
            </a:r>
            <a:r>
              <a:rPr lang="en-US" dirty="0" smtClean="0"/>
              <a:t> um bias;</a:t>
            </a:r>
          </a:p>
          <a:p>
            <a:pPr lvl="1"/>
            <a:r>
              <a:rPr lang="en-US" dirty="0" err="1" smtClean="0"/>
              <a:t>Deslizamos</a:t>
            </a:r>
            <a:r>
              <a:rPr lang="en-US" dirty="0" smtClean="0"/>
              <a:t> a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 para </a:t>
            </a:r>
            <a:r>
              <a:rPr lang="en-US" dirty="0" err="1" smtClean="0"/>
              <a:t>conectar</a:t>
            </a:r>
            <a:r>
              <a:rPr lang="en-US" dirty="0" smtClean="0"/>
              <a:t> o </a:t>
            </a:r>
            <a:r>
              <a:rPr lang="en-US" dirty="0" err="1" smtClean="0"/>
              <a:t>conectar</a:t>
            </a:r>
            <a:r>
              <a:rPr lang="en-US" dirty="0" smtClean="0"/>
              <a:t> 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neurônio</a:t>
            </a:r>
            <a:r>
              <a:rPr lang="en-US" dirty="0" smtClean="0"/>
              <a:t> </a:t>
            </a:r>
            <a:r>
              <a:rPr lang="en-US" dirty="0" err="1" smtClean="0"/>
              <a:t>escondido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22948"/>
          </a:xfrm>
        </p:spPr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3" y="4906822"/>
            <a:ext cx="1754154" cy="1759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381" y="4720878"/>
            <a:ext cx="166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Neurônios</a:t>
            </a:r>
            <a:r>
              <a:rPr lang="en-US" sz="1200" dirty="0" smtClean="0"/>
              <a:t> de Entrada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94" y="4923971"/>
            <a:ext cx="2059316" cy="1775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7108" y="5648265"/>
            <a:ext cx="166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Neurônios</a:t>
            </a:r>
            <a:r>
              <a:rPr lang="en-US" sz="1200" dirty="0" smtClean="0"/>
              <a:t> Escondido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61" y="2234325"/>
            <a:ext cx="3931297" cy="1875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3665" y="2019058"/>
            <a:ext cx="166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Camada</a:t>
            </a:r>
            <a:r>
              <a:rPr lang="en-US" sz="1200" dirty="0" smtClean="0"/>
              <a:t> de Entrada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856236" y="2143924"/>
            <a:ext cx="166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Camada</a:t>
            </a:r>
            <a:r>
              <a:rPr lang="en-US" sz="1200" dirty="0" smtClean="0"/>
              <a:t> </a:t>
            </a:r>
            <a:r>
              <a:rPr lang="en-US" sz="1200" dirty="0" err="1" smtClean="0"/>
              <a:t>Escondida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93" y="4878470"/>
            <a:ext cx="3862992" cy="18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Widescreen</PresentationFormat>
  <Paragraphs>175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Gabriola</vt:lpstr>
      <vt:lpstr>Georgia</vt:lpstr>
      <vt:lpstr>Wingdings 2</vt:lpstr>
      <vt:lpstr>Sales strategy  proposal presentation</vt:lpstr>
      <vt:lpstr>Redes Neurais Convolucionais</vt:lpstr>
      <vt:lpstr>Sumário</vt:lpstr>
      <vt:lpstr>Redes Neurais</vt:lpstr>
      <vt:lpstr>Redes Neurais (arquitetura)</vt:lpstr>
      <vt:lpstr>Deep Learning</vt:lpstr>
      <vt:lpstr>O que muda nas redes convolucionais</vt:lpstr>
      <vt:lpstr>Deep Learning</vt:lpstr>
      <vt:lpstr>Redes Neurais Convolucionais</vt:lpstr>
      <vt:lpstr>Redes Neurais Convolucionais</vt:lpstr>
      <vt:lpstr>Redes Neurais Convolucionais</vt:lpstr>
      <vt:lpstr>Como funciona a convolução</vt:lpstr>
      <vt:lpstr>Redes Neurais Convolucionais</vt:lpstr>
      <vt:lpstr>Juntando tudo:</vt:lpstr>
      <vt:lpstr>Redes Neurais Convolucionais (Arquitetura)</vt:lpstr>
      <vt:lpstr>Redes Neurais Convolucionais (Treinamento)</vt:lpstr>
      <vt:lpstr>Redes Neurais Convolucionais (Treinamento)</vt:lpstr>
      <vt:lpstr>Redes Neurais Convolucionais (Treinamento)</vt:lpstr>
      <vt:lpstr>Redes Neurais Convolucionais (Treinamento)</vt:lpstr>
      <vt:lpstr>PowerPoint Presentation</vt:lpstr>
      <vt:lpstr>Aplicações</vt:lpstr>
      <vt:lpstr>Aplicações</vt:lpstr>
      <vt:lpstr>Aplicações</vt:lpstr>
      <vt:lpstr>Potêncial de aplicação em geo-estatística</vt:lpstr>
      <vt:lpstr>Strategy and Schedule</vt:lpstr>
      <vt:lpstr>Questões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2016-08-08T13:23:55Z</dcterms:created>
  <dcterms:modified xsi:type="dcterms:W3CDTF">2016-08-17T21:27:47Z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