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49464-0605-442B-A0B7-D10E4C46E95B}" type="datetimeFigureOut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5E32D-29A0-46B1-8480-01735857FE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CF759F0-8071-435E-92CC-859597B25500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CA2-B77C-4236-A3A8-69C00064B54D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FDDD-7925-4387-A4C2-6F3346B48B21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8065B9E-A3EF-409B-848E-AEA97F2660FF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144ED05-AF5E-4FC2-B570-F7EFA7B7F4C0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FDAF65-A640-431B-9704-670C074D4277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2BD931C-A5BD-4764-AFC6-D941F7649813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E5D2-8797-4298-809E-6147E0D369DA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A4FF71-D146-40CF-872E-A7C199E5C8AB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CA7D874-DEB9-4CC1-BAB5-C5F626F45F0B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702A1BB-13D7-4580-BFC9-4B14C0F262EB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25988F2-6BE5-4C42-B4CD-9DECAE097467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816F58-03D4-432E-AB1D-392BCA95126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 grátis closeup tiro de flores de cerejeira nos galhos das árvo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364088" y="0"/>
            <a:ext cx="377991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itchFamily="34" charset="0"/>
              </a:rPr>
              <a:t>SQL: a construção de um banco de dados  relacional</a:t>
            </a:r>
            <a:endParaRPr lang="pt-BR" sz="4000" dirty="0">
              <a:solidFill>
                <a:schemeClr val="accent3">
                  <a:lumMod val="60000"/>
                  <a:lumOff val="4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Podemos aprender com as abelhas: </a:t>
            </a:r>
          </a:p>
          <a:p>
            <a:pPr algn="just"/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- Elas apresentam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uma riqueza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comportamental em sua sociedade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e uma impressionante capacidade cognitiva que cada vez mais têm fascinado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pesquisadores.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79512" y="6481890"/>
            <a:ext cx="4537744" cy="300831"/>
          </a:xfrm>
        </p:spPr>
        <p:txBody>
          <a:bodyPr/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ESTAS JUNÇÕES SÃO TAMBÉM DESCRITAS COMO DIAGRAMA DE VENN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10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908720"/>
            <a:ext cx="6019800" cy="30575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16" y="3861048"/>
            <a:ext cx="8856984" cy="26660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 COMANDO INNER JOIN É MUITO UTILIZADO PARA COMPARAR DADOS EM MAIS DE UMA TABELA.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021288"/>
            <a:ext cx="4465736" cy="761433"/>
          </a:xfrm>
        </p:spPr>
        <p:txBody>
          <a:bodyPr/>
          <a:lstStyle/>
          <a:p>
            <a:pPr algn="just"/>
            <a:r>
              <a:rPr lang="pt-BR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ESTA QUERY JUNTA DUAS TABELAS, É UTIL PARA VISUALIZAR POSSÍVEIS DISCREPÂNCIAS NO BANCO DE DADOS.</a:t>
            </a:r>
            <a:endParaRPr lang="pt-BR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z="1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11</a:t>
            </a:fld>
            <a:endParaRPr lang="pt-BR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E RIGHT OUTER JOIN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04664"/>
            <a:ext cx="608416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608416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ATUALIZA OS DADOS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12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764704"/>
            <a:ext cx="5619750" cy="304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861048"/>
            <a:ext cx="44577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COMANDO UPDATE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INSERIR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13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COMANDO INSERT INTO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719263"/>
            <a:ext cx="6810375" cy="34194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0" y="6481890"/>
            <a:ext cx="5508104" cy="300831"/>
          </a:xfrm>
        </p:spPr>
        <p:txBody>
          <a:bodyPr/>
          <a:lstStyle/>
          <a:p>
            <a:pPr algn="l"/>
            <a:r>
              <a:rPr lang="pt-BR" dirty="0" smtClean="0"/>
              <a:t>Principais comandos SELECT, FROM, WHERE, LIKE, ORDER BY e ASC.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SELECIONAR  INTERVALOS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4222" y="476673"/>
            <a:ext cx="5159779" cy="280831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179512" y="548680"/>
            <a:ext cx="3492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ID e Nome, são colunas da tabela fornecedores.</a:t>
            </a:r>
          </a:p>
          <a:p>
            <a:pPr algn="just"/>
            <a:r>
              <a:rPr lang="pt-BR" dirty="0" smtClean="0"/>
              <a:t>Where</a:t>
            </a:r>
            <a:r>
              <a:rPr lang="pt-BR" dirty="0" smtClean="0"/>
              <a:t> funciona como um filtro e o caractere % é tido como “coringa” pois é equivalente a dizer “não me importo com os demais caracteres a seguir”, ele funciona com o operador like. </a:t>
            </a:r>
          </a:p>
          <a:p>
            <a:pPr algn="just"/>
            <a:r>
              <a:rPr lang="pt-BR" dirty="0" smtClean="0"/>
              <a:t>Order</a:t>
            </a:r>
            <a:r>
              <a:rPr lang="pt-BR" dirty="0" smtClean="0"/>
              <a:t> </a:t>
            </a:r>
            <a:r>
              <a:rPr lang="pt-BR" dirty="0" smtClean="0"/>
              <a:t>by</a:t>
            </a:r>
            <a:r>
              <a:rPr lang="pt-BR" dirty="0" smtClean="0"/>
              <a:t> ASC, irá classificar em ordem crescente as informações.</a:t>
            </a:r>
          </a:p>
          <a:p>
            <a:pPr algn="just"/>
            <a:endParaRPr lang="pt-BR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5148064" cy="234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021288"/>
            <a:ext cx="4465736" cy="761433"/>
          </a:xfrm>
        </p:spPr>
        <p:txBody>
          <a:bodyPr/>
          <a:lstStyle/>
          <a:p>
            <a:pPr algn="just"/>
            <a:r>
              <a:rPr lang="pt-BR" sz="1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NESTE CASO OS RESPONSÁVEIS CONSTAM DIVERSAS VEZES NA TABELA. “DISTINCT” SERVE PARA APRESENTAR O RESPONSÁVEL APENAS UMA ÚNICA VEZ.</a:t>
            </a:r>
            <a:endParaRPr lang="pt-BR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z="1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15</a:t>
            </a:fld>
            <a:endParaRPr lang="pt-BR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SELECIONAR  DISTINTO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4664"/>
            <a:ext cx="6276975" cy="2314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08920"/>
            <a:ext cx="6264696" cy="30194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093296"/>
            <a:ext cx="4465736" cy="689425"/>
          </a:xfrm>
          <a:ln w="12700"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pt-B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 ESTRUTURA DESTE COMANDO É DEFINIDA POR CASE, SEGUIDA DE WHEN E ELSE. SIMILAR A IF E  ELSE EM OUTRAS LINGUAGENS, TAIS COMO PYTHON.</a:t>
            </a:r>
            <a:endParaRPr lang="pt-BR" sz="11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sz="1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16</a:t>
            </a:fld>
            <a:endParaRPr lang="pt-BR" sz="1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FUNÇÕES CASE, WHEN E ELSE 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7380312" cy="34671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789041"/>
            <a:ext cx="7380312" cy="223224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17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4664"/>
            <a:ext cx="376086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UNION ALL : SOMA DADOS DE DIFERENTES TABELAS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453336"/>
            <a:ext cx="4465736" cy="329385"/>
          </a:xfrm>
          <a:ln w="12700"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pt-B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UMA CURIOSIDADE: ACHEI BEM INTERESSANTE!</a:t>
            </a:r>
            <a:endParaRPr lang="pt-BR" sz="11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18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458112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PLOTAGEM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32657"/>
            <a:ext cx="3563888" cy="187220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4211960" y="404664"/>
            <a:ext cx="493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possível fazer </a:t>
            </a:r>
            <a:r>
              <a:rPr lang="pt-BR" dirty="0" smtClean="0"/>
              <a:t>plotagem</a:t>
            </a:r>
            <a:r>
              <a:rPr lang="pt-BR" dirty="0" smtClean="0"/>
              <a:t> com uma tabela, através do comando exibir, </a:t>
            </a:r>
            <a:r>
              <a:rPr lang="pt-BR" dirty="0" smtClean="0"/>
              <a:t>plotar</a:t>
            </a:r>
            <a:r>
              <a:rPr lang="pt-BR" dirty="0" smtClean="0"/>
              <a:t>, conforme imagem à esquerda :  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19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CONCLUSÃO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4778549" cy="566124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4046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Neste projeto, Suply_Chain.</a:t>
            </a:r>
            <a:r>
              <a:rPr lang="pt-BR" sz="1600" dirty="0" smtClean="0"/>
              <a:t>db</a:t>
            </a:r>
            <a:r>
              <a:rPr lang="pt-BR" sz="1600" dirty="0" smtClean="0"/>
              <a:t>,  inseri dados fictícios simulando uma empresa fabricante de equipamentos e máquinas de café. Desenvolvi 6 tabelas e pratiquei diversos comandos e funções.</a:t>
            </a:r>
            <a:endParaRPr lang="pt-B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42C4-5C62-4A04-99B4-52D1A2300768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INTRODUÇÃO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124745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Apresentarei na linguagem e na forma que compreendi, de forma simples e prática.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Nesta jornada de estudos, que encaixo as informações como um quebra-cabeças 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Vou agregando as informações e faço conexões com os meus conhecimentos pré-existentes. 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99592" y="3501008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Segundo as </a:t>
            </a:r>
            <a:r>
              <a:rPr lang="pt-BR" dirty="0" smtClean="0"/>
              <a:t>teorias de aprendizagem através da </a:t>
            </a:r>
            <a:r>
              <a:rPr lang="pt-BR" dirty="0" smtClean="0"/>
              <a:t>perspectiva </a:t>
            </a:r>
            <a:r>
              <a:rPr lang="pt-BR" dirty="0" smtClean="0"/>
              <a:t>de David </a:t>
            </a:r>
            <a:r>
              <a:rPr lang="pt-BR" dirty="0" smtClean="0"/>
              <a:t>Ausubel</a:t>
            </a:r>
            <a:r>
              <a:rPr lang="pt-BR" dirty="0" smtClean="0"/>
              <a:t> </a:t>
            </a:r>
            <a:r>
              <a:rPr lang="pt-BR" dirty="0" smtClean="0"/>
              <a:t>(</a:t>
            </a:r>
            <a:r>
              <a:rPr lang="pt-BR" dirty="0" smtClean="0"/>
              <a:t>Ausubel</a:t>
            </a:r>
            <a:r>
              <a:rPr lang="pt-BR" dirty="0" smtClean="0"/>
              <a:t>; </a:t>
            </a:r>
            <a:r>
              <a:rPr lang="pt-BR" dirty="0" smtClean="0"/>
              <a:t>Novak</a:t>
            </a:r>
            <a:r>
              <a:rPr lang="pt-BR" dirty="0" smtClean="0"/>
              <a:t>; </a:t>
            </a:r>
            <a:r>
              <a:rPr lang="pt-BR" dirty="0" smtClean="0"/>
              <a:t>Hanesian</a:t>
            </a:r>
            <a:r>
              <a:rPr lang="pt-BR" dirty="0" smtClean="0"/>
              <a:t>, 1980; </a:t>
            </a:r>
            <a:r>
              <a:rPr lang="pt-BR" dirty="0" smtClean="0"/>
              <a:t>Ausubel</a:t>
            </a:r>
            <a:r>
              <a:rPr lang="pt-BR" dirty="0" smtClean="0"/>
              <a:t>, 2003.), </a:t>
            </a:r>
            <a:r>
              <a:rPr lang="pt-BR" dirty="0" smtClean="0"/>
              <a:t> a </a:t>
            </a:r>
            <a:r>
              <a:rPr lang="pt-BR" dirty="0" smtClean="0"/>
              <a:t>ocorrência de aprendizagem significativa depende de uma estratégia que possibilite ao aluno vincular os novos conhecimentos a serem aprendidos com conhecimentos existentes em sua estrutura cognitiva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</a:t>
            </a:r>
            <a:r>
              <a:rPr lang="pt-BR" dirty="0" smtClean="0"/>
              <a:t>Dessa forma, é necessário que haja conhecimentos básicos para que o aluno possa agregar cada novo conhecimento a ser aprendido.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7624" y="980728"/>
            <a:ext cx="7488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 SQL </a:t>
            </a:r>
            <a:r>
              <a:rPr lang="pt-BR" dirty="0" smtClean="0"/>
              <a:t>é uma linguagem relacional, isto significa que ela conecta os dados  entre as diferentes tabelas (estas tabelas são semelhantes às linhas e colunas no Excel).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Você faz consultas, que são chamadas de “</a:t>
            </a:r>
            <a:r>
              <a:rPr lang="pt-BR" dirty="0" smtClean="0"/>
              <a:t>query</a:t>
            </a:r>
            <a:r>
              <a:rPr lang="pt-BR" dirty="0" smtClean="0"/>
              <a:t>” e obtêm dados, também pode adicionar e modificar dados.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dados precisam ser bem estruturados e seguros, através de boas práticas. 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Eu fiz download no “</a:t>
            </a:r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SQLite</a:t>
            </a:r>
            <a:r>
              <a:rPr lang="pt-BR" dirty="0" smtClean="0"/>
              <a:t> </a:t>
            </a:r>
            <a:r>
              <a:rPr lang="pt-BR" dirty="0" smtClean="0"/>
              <a:t>database </a:t>
            </a:r>
            <a:r>
              <a:rPr lang="pt-BR" dirty="0" smtClean="0"/>
              <a:t>engine</a:t>
            </a:r>
            <a:r>
              <a:rPr lang="pt-BR" dirty="0" smtClean="0"/>
              <a:t>” porque me pareceu “bem simpático” e prático aos meus objetivos de aprendizagem.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seguir trarei as principais funcionalidades que aprendi. E um projeto que preparei a data set.</a:t>
            </a: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SQL definições e principais funções: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" pitchFamily="34" charset="0"/>
              </a:rPr>
              <a:t>ESTRUTURA DO BANCO DE DADOS NO SQLITE</a:t>
            </a:r>
            <a:endParaRPr lang="pt-BR" sz="14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3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Primary</a:t>
            </a:r>
            <a:r>
              <a:rPr lang="pt-BR" dirty="0" smtClean="0"/>
              <a:t> </a:t>
            </a:r>
            <a:r>
              <a:rPr lang="pt-BR" dirty="0" smtClean="0"/>
              <a:t>Key</a:t>
            </a:r>
            <a:r>
              <a:rPr lang="pt-BR" dirty="0" smtClean="0"/>
              <a:t> / </a:t>
            </a:r>
            <a:r>
              <a:rPr lang="pt-BR" dirty="0" smtClean="0"/>
              <a:t>Foreign</a:t>
            </a:r>
            <a:r>
              <a:rPr lang="pt-BR" dirty="0" smtClean="0"/>
              <a:t> </a:t>
            </a:r>
            <a:r>
              <a:rPr lang="pt-BR" dirty="0" smtClean="0"/>
              <a:t>Key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5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CRIANDO TABELAS: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31640" y="7647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Antes de criar tabelas, é bom ter em mente os conceitos de chaves primárias, também conhecidas como PK e chaves estrangeiras.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Chaves primárias ou PK,  são dados únicos, exclusivos contidos nas linhas da tabela relacional. Como exemplo, temos o CPF, o chassi do carro, número da conta bancária, etc. A PK garante a integridade dos 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 exemplo do meu banco de dados Suply_Chain, o </a:t>
            </a:r>
            <a:r>
              <a:rPr lang="pt-BR" dirty="0" smtClean="0"/>
              <a:t>id_Func</a:t>
            </a:r>
            <a:r>
              <a:rPr lang="pt-BR" dirty="0" smtClean="0"/>
              <a:t> é uma das chaves primárias (observe uma chave amarela na tabela e descrição das colunas a seguir: 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437112"/>
            <a:ext cx="7416824" cy="1095747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Seta para baixo 7"/>
          <p:cNvSpPr/>
          <p:nvPr/>
        </p:nvSpPr>
        <p:spPr>
          <a:xfrm>
            <a:off x="5868144" y="407707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0" y="6093296"/>
            <a:ext cx="5004048" cy="689425"/>
          </a:xfrm>
        </p:spPr>
        <p:txBody>
          <a:bodyPr/>
          <a:lstStyle/>
          <a:p>
            <a:pPr algn="ctr"/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Primary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ID em fornecedores / 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Foreign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ID na tabela 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Equipamentos_Forn</a:t>
            </a:r>
            <a:r>
              <a:rPr lang="pt-B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...</a:t>
            </a:r>
            <a:endParaRPr lang="pt-BR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6</a:t>
            </a:fld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CRIANDO TABELAS: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7624" y="256490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As chaves estrangeiras são colunas, que representam  os dados que pertencem a uma chave primária de outra tabela. </a:t>
            </a:r>
            <a:r>
              <a:rPr lang="pt-BR" dirty="0" smtClean="0"/>
              <a:t>Not</a:t>
            </a:r>
            <a:r>
              <a:rPr lang="pt-BR" dirty="0" smtClean="0"/>
              <a:t> </a:t>
            </a:r>
            <a:r>
              <a:rPr lang="pt-BR" dirty="0" smtClean="0"/>
              <a:t>Null</a:t>
            </a:r>
            <a:r>
              <a:rPr lang="pt-BR" dirty="0" smtClean="0"/>
              <a:t>, significa que o preenchimento destes dados são obrigatórios.</a:t>
            </a:r>
          </a:p>
        </p:txBody>
      </p:sp>
      <p:sp>
        <p:nvSpPr>
          <p:cNvPr id="8" name="Seta para baixo 7"/>
          <p:cNvSpPr/>
          <p:nvPr/>
        </p:nvSpPr>
        <p:spPr>
          <a:xfrm>
            <a:off x="7308304" y="3573016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797152"/>
            <a:ext cx="680424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9144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1547664" y="170080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Chaves estrangeiras.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1124744"/>
            <a:ext cx="2438400" cy="5186520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A tabela pode ser criada com comandos na aba Executar SQL, criar aba:</a:t>
            </a:r>
          </a:p>
          <a:p>
            <a:endParaRPr lang="pt-BR" dirty="0" smtClean="0"/>
          </a:p>
          <a:p>
            <a:r>
              <a:rPr lang="pt-BR" dirty="0" smtClean="0"/>
              <a:t>CREATE TABLE “nome da tabela”.</a:t>
            </a:r>
          </a:p>
          <a:p>
            <a:r>
              <a:rPr lang="pt-BR" dirty="0" smtClean="0"/>
              <a:t>Colocar entre </a:t>
            </a:r>
            <a:r>
              <a:rPr lang="pt-BR" dirty="0" smtClean="0"/>
              <a:t>parêntes</a:t>
            </a:r>
            <a:r>
              <a:rPr lang="pt-BR" dirty="0" smtClean="0"/>
              <a:t> as colunas a serem criadas, definindo os valores das classes, </a:t>
            </a:r>
            <a:r>
              <a:rPr lang="pt-BR" dirty="0" smtClean="0"/>
              <a:t>integer</a:t>
            </a:r>
            <a:r>
              <a:rPr lang="pt-BR" dirty="0" smtClean="0"/>
              <a:t>, </a:t>
            </a:r>
            <a:r>
              <a:rPr lang="pt-BR" dirty="0" smtClean="0"/>
              <a:t>numeric</a:t>
            </a:r>
            <a:r>
              <a:rPr lang="pt-BR" dirty="0" smtClean="0"/>
              <a:t>, </a:t>
            </a:r>
            <a:r>
              <a:rPr lang="pt-BR" dirty="0" smtClean="0"/>
              <a:t>text</a:t>
            </a:r>
            <a:r>
              <a:rPr lang="pt-BR" dirty="0" smtClean="0"/>
              <a:t>. Há outras </a:t>
            </a:r>
            <a:r>
              <a:rPr lang="pt-BR" dirty="0" smtClean="0"/>
              <a:t>definicões</a:t>
            </a:r>
            <a:r>
              <a:rPr lang="pt-BR" dirty="0" smtClean="0"/>
              <a:t> como </a:t>
            </a:r>
            <a:r>
              <a:rPr lang="pt-BR" dirty="0" smtClean="0"/>
              <a:t>char</a:t>
            </a:r>
            <a:r>
              <a:rPr lang="pt-BR" dirty="0" smtClean="0"/>
              <a:t>, que é o tamanho do texto. Finalizando com ponto e vírgula.</a:t>
            </a:r>
          </a:p>
          <a:p>
            <a:endParaRPr lang="pt-BR" dirty="0" smtClean="0"/>
          </a:p>
          <a:p>
            <a:r>
              <a:rPr lang="pt-BR" dirty="0" smtClean="0"/>
              <a:t>O método mais fácil é criar a tabela na estrutura do banco de dados ( 2ª imagem) você já escolhe as opções em uma tabela.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D874-DEB9-4CC1-BAB5-C5F626F45F0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OBS: é bom praticar os comandos, ajuda a assimilar os conceitos.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7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5" y="1124744"/>
            <a:ext cx="5521875" cy="223224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356992"/>
            <a:ext cx="5508104" cy="304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349324" y="-3333100"/>
            <a:ext cx="914400" cy="79578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Criação  de tabelas:</a:t>
            </a:r>
            <a:br>
              <a:rPr lang="pt-BR" dirty="0" smtClean="0"/>
            </a:br>
            <a:r>
              <a:rPr lang="pt-BR" dirty="0" smtClean="0"/>
              <a:t>script ou direto na estrutura de dados 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29/05/2024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8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4664"/>
            <a:ext cx="6300192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84984"/>
            <a:ext cx="6300192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2843808" y="0"/>
            <a:ext cx="6300192" cy="40466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CRIANDO QUERIES: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0"/>
            <a:ext cx="2448272" cy="646330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criar a </a:t>
            </a:r>
            <a:r>
              <a:rPr lang="pt-BR" dirty="0" smtClean="0"/>
              <a:t>query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Clicar em executar SQL e em seguida criar aba, conforme imagem a seguir: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Principais comandos nesta </a:t>
            </a:r>
            <a:r>
              <a:rPr lang="pt-BR" dirty="0" smtClean="0"/>
              <a:t>query</a:t>
            </a:r>
            <a:r>
              <a:rPr lang="pt-BR" dirty="0" smtClean="0"/>
              <a:t>:</a:t>
            </a:r>
          </a:p>
          <a:p>
            <a:pPr algn="ctr">
              <a:buFont typeface="Arial" pitchFamily="34" charset="0"/>
              <a:buChar char="•"/>
            </a:pPr>
            <a:r>
              <a:rPr lang="pt-BR" dirty="0" smtClean="0"/>
              <a:t>Select</a:t>
            </a:r>
            <a:endParaRPr lang="pt-BR" dirty="0" smtClean="0"/>
          </a:p>
          <a:p>
            <a:pPr algn="ctr">
              <a:buFont typeface="Arial" pitchFamily="34" charset="0"/>
              <a:buChar char="•"/>
            </a:pPr>
            <a:r>
              <a:rPr lang="pt-BR" dirty="0" smtClean="0"/>
              <a:t>Sum</a:t>
            </a:r>
            <a:endParaRPr lang="pt-BR" dirty="0" smtClean="0"/>
          </a:p>
          <a:p>
            <a:pPr algn="ctr">
              <a:buFont typeface="Arial" pitchFamily="34" charset="0"/>
              <a:buChar char="•"/>
            </a:pPr>
            <a:r>
              <a:rPr lang="pt-BR" dirty="0" smtClean="0"/>
              <a:t>From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Custo unidade = coluna na tabela Estoques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just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12776"/>
            <a:ext cx="3714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F71-D146-40CF-872E-A7C199E5C8AB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F58-03D4-432E-AB1D-392BCA95126C}" type="slidenum">
              <a:rPr lang="pt-BR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9</a:t>
            </a:fld>
            <a:endParaRPr lang="pt-B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4664"/>
            <a:ext cx="5200650" cy="2895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284984"/>
            <a:ext cx="5184576" cy="273630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 CONSULTAR O OBJETO DESEJADO, UTILIZAR WHERE CLAUSE</a:t>
            </a:r>
            <a:endParaRPr lang="pt-B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884</Words>
  <Application>Microsoft Office PowerPoint</Application>
  <PresentationFormat>Apresentação na tela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Verve</vt:lpstr>
      <vt:lpstr>Slide 1</vt:lpstr>
      <vt:lpstr>Slide 2</vt:lpstr>
      <vt:lpstr>Slide 3</vt:lpstr>
      <vt:lpstr>Slide 4</vt:lpstr>
      <vt:lpstr>Slide 5</vt:lpstr>
      <vt:lpstr>Slide 6</vt:lpstr>
      <vt:lpstr>Criação  de tabelas: script ou direto na estrutura de dados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47</cp:revision>
  <dcterms:created xsi:type="dcterms:W3CDTF">2024-05-29T12:06:07Z</dcterms:created>
  <dcterms:modified xsi:type="dcterms:W3CDTF">2024-05-29T16:48:30Z</dcterms:modified>
</cp:coreProperties>
</file>