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0A1734-F0EB-4A06-9842-3B3259B3771D}">
  <a:tblStyle styleId="{DE0A1734-F0EB-4A06-9842-3B3259B377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italic.fntdata"/><Relationship Id="rId12" Type="http://schemas.openxmlformats.org/officeDocument/2006/relationships/slide" Target="slides/slide6.xml"/><Relationship Id="rId34" Type="http://schemas.openxmlformats.org/officeDocument/2006/relationships/font" Target="fonts/Raleway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c9eb6800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c9eb6800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c9eb6800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c9eb6800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c9eb6800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c9eb6800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c9eb6800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c9eb6800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c9eb6800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c9eb6800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bb141f32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bb141f32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c9eb6800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c9eb6800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bb141f32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bb141f32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bb141f32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bb141f32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c9eb6800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c9eb6800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c9eb6800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c9eb6800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c9eb6800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c9eb6800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c9eb6800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c9eb6800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9eb6800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9eb6800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bb141f32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bb141f32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bb141f32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bb141f32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bb141f32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1bb141f32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bb141f32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1bb141f32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c9eb6800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c9eb6800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bb141f32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bb141f32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bb141f32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bb141f32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c9eb6800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c9eb6800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c9eb6800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c9eb6800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bb141f32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bb141f32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c9eb6800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c9eb6800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20950" y="1363800"/>
            <a:ext cx="91440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Análise socioambiental das operações com entes da administração pública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/>
              <a:t>direta do BNDES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19877" y="38920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Isadora Russo Friedericks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253813" y="569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3.1 </a:t>
            </a:r>
            <a:r>
              <a:rPr lang="pt-BR"/>
              <a:t>Análise Regional dos Investimentos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4515400" y="1730025"/>
            <a:ext cx="4404300" cy="3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Pode se observar ao passar das décadas: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Aumento substancial dos investimentos em todos os Estados da região Sudeste.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Queda do investimento na região Nordeste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Aumento dos investimentos na região Sul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0" y="1405850"/>
            <a:ext cx="3904600" cy="34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240050" y="599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3.2 Tendências do Investimentos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120875" y="1201800"/>
            <a:ext cx="44511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Como as tendências de investimento mudaram ao longo dos anos em termos de valores e número de operações?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</a:t>
            </a:r>
            <a:r>
              <a:rPr lang="pt-BR"/>
              <a:t>Crescimento expressivo na década de 2010  tanto no número de operações quanto no total investido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-Decaimento expressivo em meados de 2015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225" y="1276750"/>
            <a:ext cx="4144725" cy="36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268250" y="59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Operações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60650" y="1430425"/>
            <a:ext cx="85491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146" y="1134746"/>
            <a:ext cx="4103099" cy="3614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4"/>
          <p:cNvGraphicFramePr/>
          <p:nvPr/>
        </p:nvGraphicFramePr>
        <p:xfrm>
          <a:off x="572950" y="23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{DE0A1734-F0EB-4A06-9842-3B3259B3771D}</a:tableStyleId>
              </a:tblPr>
              <a:tblGrid>
                <a:gridCol w="1141975"/>
                <a:gridCol w="1402950"/>
              </a:tblGrid>
              <a:tr h="33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Década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Qt. Operações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3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1994 - 2000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34.7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2000 - 2010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2010- 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220125" y="519675"/>
            <a:ext cx="8380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r>
              <a:rPr lang="pt-BR"/>
              <a:t>. Operações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160900" y="1450400"/>
            <a:ext cx="4614300" cy="3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é a distribuição das operações por estado (UF) e por região do Brasil?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Para Projetos tanto em Aprovação, em Análise, Contratados e em Perspectiva: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Grande concentração de projetos da região Norte/ Centro-Oeste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Isso se dá quando passamos para projetos aprovados e em andamento?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000" y="1180875"/>
            <a:ext cx="4001800" cy="35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170175" y="180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r>
              <a:rPr lang="pt-BR"/>
              <a:t>. Comparação investimento e número de projetos 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09975" y="1249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- Estados com maiores números de projetos contratados  também concentram o maior valor de investimentos ?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0125"/>
            <a:ext cx="4309001" cy="313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550" y="2011608"/>
            <a:ext cx="4222450" cy="3071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230100" y="519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 Comparação investimento e número de projetos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0" y="1510325"/>
            <a:ext cx="87402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Com exceção do estado de São Paulo, os dois TOP 5 são distintos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Os TOP 5 estados que mais possuem projetos aprovados estão distribuídos em região SUL, SUDESTE E NORDESTE, sendo este último representado por 2 estados no ranking ( MA, 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Enquanto ao que diz respeito ao montante total utilizado no financiamento se destacam apenas estados que compõe a região SUL- SUDESTE.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Projetos da região NORDESTE recebem um valor menor no financiamento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7918800" y="775225"/>
            <a:ext cx="2406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409850" y="539650"/>
            <a:ext cx="82902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</a:t>
            </a:r>
            <a:r>
              <a:rPr lang="pt-BR"/>
              <a:t> Comparação entre diferentes categorias de projetos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1019075" y="1587900"/>
            <a:ext cx="6882000" cy="3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Fora criado a partir das bases de dados 5 grandes categorias para abranger todos os projetos já financiados na base pelo BNDES: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pt-BR"/>
              <a:t>Ambiente e Social ( ex. Fundo </a:t>
            </a:r>
            <a:r>
              <a:rPr lang="pt-BR"/>
              <a:t>Amazônia</a:t>
            </a:r>
            <a:r>
              <a:rPr lang="pt-BR"/>
              <a:t>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t-BR"/>
              <a:t>Desenvolvimento Econômico e Infraestrutura ( ex. Infra. Rural)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t-BR"/>
              <a:t>Educação e Tecnologia (ex. Capacitação Profissional)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t-BR"/>
              <a:t>Logística ( ex. </a:t>
            </a:r>
            <a:r>
              <a:rPr lang="pt-BR"/>
              <a:t>Ônibus</a:t>
            </a:r>
            <a:r>
              <a:rPr lang="pt-BR"/>
              <a:t> e Caminhão)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t-BR"/>
              <a:t>Segurança e Saúde  ( ex. Segurança Pública)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290025" y="609550"/>
            <a:ext cx="8340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</a:t>
            </a:r>
            <a:r>
              <a:rPr lang="pt-BR"/>
              <a:t> Comparação entre diferentes categorias de projetos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5324400" y="1949750"/>
            <a:ext cx="3819600" cy="2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Projetos propostos  </a:t>
            </a:r>
            <a:r>
              <a:rPr lang="pt-BR"/>
              <a:t>têm</a:t>
            </a:r>
            <a:r>
              <a:rPr lang="pt-BR"/>
              <a:t> como temática majoritária Educação e Tecnologia ( 69.4%)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Seguido do tema Desenvolvimento Econômico e Infraestrutura (15.6%)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3450"/>
            <a:ext cx="5185300" cy="37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60675" y="589550"/>
            <a:ext cx="8100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 </a:t>
            </a:r>
            <a:r>
              <a:rPr lang="pt-BR"/>
              <a:t>Comparação entre diferentes categorias de projetos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5014775" y="1837775"/>
            <a:ext cx="40248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Restringindo para  projetos contratados, isto é,  que  estão em andamento ou concluídos percebemos uma mesma configuração no gráfico: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Educação e Tecnologia ( 70.5%) seguido de Desenvolvimento Econômico e Infraestrutura (15.3%)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75" y="1278950"/>
            <a:ext cx="5106024" cy="37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219250" y="240050"/>
            <a:ext cx="845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6.1</a:t>
            </a:r>
            <a:r>
              <a:rPr lang="pt-BR"/>
              <a:t> Comparação regional entre diferentes categorias de projetos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25" y="1619475"/>
            <a:ext cx="3893750" cy="343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925" y="1718138"/>
            <a:ext cx="3781723" cy="33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300725" y="1440400"/>
            <a:ext cx="7910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Como as categorias se apresentam nos estados ao passar das décadas?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99600" y="569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Apresentação da base de dados 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69525" y="1480350"/>
            <a:ext cx="76887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Base do BNDES : “Operações com entes da Administração Pública Direta (1994 a 30.04.2024)”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50" y="2292100"/>
            <a:ext cx="7370649" cy="7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35604" r="0" t="0"/>
          <a:stretch/>
        </p:blipFill>
        <p:spPr>
          <a:xfrm>
            <a:off x="828550" y="3456400"/>
            <a:ext cx="3799325" cy="8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218450" y="170100"/>
            <a:ext cx="8825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6.1</a:t>
            </a:r>
            <a:r>
              <a:rPr lang="pt-BR"/>
              <a:t> Comparação regional entre diferentes categorias de projetos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4355625" y="1424313"/>
            <a:ext cx="44745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Observações: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Com o passar dos anos houvera uma  transição da Educação e Tecnologia como categoria predominante na maior parte do país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Queda significativa de número de projetos ligado à Desenvolvimento Econômico e Infraestrutura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Predominância de Projetos Ambiental e Social ligados à Floresta Amazônica e regiões.</a:t>
            </a:r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50" y="1188476"/>
            <a:ext cx="3845549" cy="33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589625" y="645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6.2 Total de Investimento por Categoria 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5444225" y="1523125"/>
            <a:ext cx="35055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Embora como apresentado anteriormente  no qual Educação e Tecnologia </a:t>
            </a:r>
            <a:r>
              <a:rPr lang="pt-BR"/>
              <a:t>lideravam</a:t>
            </a:r>
            <a:r>
              <a:rPr lang="pt-BR"/>
              <a:t> o ranking de categoria dominante de projetos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Temos que ao calcular o montante total de investimento por categoria a mesma cai para a 4º posição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 apenas (20.4%) do valor total de investimento da base de dados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Desenvolvimento Econômico e Infraestrutura lideram com um montante de 28.9% do total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Projetos de Educação e Tecnologia recebem um montante menor</a:t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19685" l="0" r="0" t="13173"/>
          <a:stretch/>
        </p:blipFill>
        <p:spPr>
          <a:xfrm>
            <a:off x="220800" y="1685725"/>
            <a:ext cx="4843901" cy="28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09975" y="569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6.3 Tendências das categorias 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00" y="1480350"/>
            <a:ext cx="8757174" cy="344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260025" y="62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6.3 Tendências das categorias</a:t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260025" y="1550275"/>
            <a:ext cx="88290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Com exceção da categoria Segurança e Saúde o qual desde o ínicio apresenta uma tendência de crescimento quase nula, as outras quatro categorias apresentam: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Decaimento acentuado a partir de 2010 com retomada do crescimento já em 2011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Seguido de um choque permanente em relação a base de dados a partir de 2015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09975" y="489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7. Conclusões 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190875" y="1380475"/>
            <a:ext cx="8838900" cy="3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pt-BR"/>
              <a:t>Projetos Propostos x Projetos Financiados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Enquanto o Norte/ Centro Oeste lideram o número de operações propostas ( em Análise, em Andamento, em Consulta…)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Quando passamos para projetos que realmente foram contratados temos que o SUL- SUDESTE lidera o ranking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pt-BR"/>
              <a:t>Investimentos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Os maiores valores de investimentos se concentram em projetos que abrangem as regiões SUDESTE - SUL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Mesmo quando se trata de números de projetos contratados há uma grande relevância dos estados do NORDESTE do país.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29950" y="559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7. Conclusões 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160900" y="1510325"/>
            <a:ext cx="8748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pt-BR"/>
              <a:t>Categorias dominantes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Embora haja uma predominância de operações ligadas à Educação e Tecnologia, o montante total investido nessa categoria é extremamente baixo comparado </a:t>
            </a:r>
            <a:r>
              <a:rPr lang="pt-BR"/>
              <a:t>às</a:t>
            </a:r>
            <a:r>
              <a:rPr lang="pt-BR"/>
              <a:t> demais  ( com exceção da categoria Logística)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pt-BR"/>
              <a:t>Tendências 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Conforme os gráficos apresentados sobre tendências de investimentos observamos quedas e elevações muito expressivas em alguns períodos do tempo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Em especial a queda do investimento em 2015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Obrigada!!!</a:t>
            </a:r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70025" y="619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</a:t>
            </a:r>
            <a:r>
              <a:rPr lang="pt-BR"/>
              <a:t>Análise Exploratória e Descritiva dos Dados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20700" y="1550275"/>
            <a:ext cx="85293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2"/>
                </a:solidFill>
              </a:rPr>
              <a:t>2.1 Número de Projetos por Ente Público 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Administração Municipal: 3903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Administração Estadual: 804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União: 14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800" y="1412025"/>
            <a:ext cx="3671250" cy="32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10125" y="52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Análise Exploratória e Descritiva dos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0" y="1570250"/>
            <a:ext cx="25581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2"/>
                </a:solidFill>
              </a:rPr>
              <a:t>2.2 Modalidade Operacional do Financiamento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Modalidades com maior relevância do dataframe: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1. BNDES </a:t>
            </a:r>
            <a:r>
              <a:rPr lang="pt-BR" sz="1200"/>
              <a:t>AUTOMÁTICO</a:t>
            </a:r>
            <a:r>
              <a:rPr lang="pt-BR" sz="1200"/>
              <a:t> (499)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2. BNDES FINAME (2835)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3. BNDES FINAME AUT C (49)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000" y="1330550"/>
            <a:ext cx="6528000" cy="34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80875" y="579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Análise Exploratória e Descritiva dos Dados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80875" y="1520300"/>
            <a:ext cx="83895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2"/>
                </a:solidFill>
              </a:rPr>
              <a:t>2.3 Nível Atual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Vamos restringir nossa base para somente projetos que já foram Contratados, dado que somente  os mesmos já receberam  e utilizaram os valores do financiamento.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Para as análises a seguir vamos utilizar apenas o data frame com os projetos contratados 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200" y="2996025"/>
            <a:ext cx="5433149" cy="21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79875" y="619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</a:t>
            </a:r>
            <a:r>
              <a:rPr lang="pt-BR"/>
              <a:t> Investimentos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24125" y="1680075"/>
            <a:ext cx="86058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2"/>
                </a:solidFill>
              </a:rPr>
              <a:t>   </a:t>
            </a:r>
            <a:endParaRPr b="1" sz="1500">
              <a:solidFill>
                <a:schemeClr val="dk2"/>
              </a:solidFill>
            </a:endParaRPr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529700" y="281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{DE0A1734-F0EB-4A06-9842-3B3259B3771D}</a:tableStyleId>
              </a:tblPr>
              <a:tblGrid>
                <a:gridCol w="942250"/>
                <a:gridCol w="1662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Mín.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R$ 0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Mediana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R$ 696.000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Média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R$ 27.346.296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Máx.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R$ 360.500.000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600" y="619525"/>
            <a:ext cx="5043601" cy="42874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18"/>
          <p:cNvGraphicFramePr/>
          <p:nvPr/>
        </p:nvGraphicFramePr>
        <p:xfrm>
          <a:off x="5297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{DE0A1734-F0EB-4A06-9842-3B3259B3771D}</a:tableStyleId>
              </a:tblPr>
              <a:tblGrid>
                <a:gridCol w="26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Estatísticas </a:t>
                      </a:r>
                      <a:endParaRPr b="1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290000" y="60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3.1 Análise Regional dos Investimentos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91000" y="1480350"/>
            <a:ext cx="88188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recursos são distribuídos entre diferentes regiões (Norte, Nordeste, Centro-Oeste, Sudeste, Sul)?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50" y="2039637"/>
            <a:ext cx="3287674" cy="28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275" y="2039625"/>
            <a:ext cx="3780625" cy="297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290025" y="559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3.1 Análise Regional dos Investimentos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230825" y="1600200"/>
            <a:ext cx="8439300" cy="32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Sudoeste lidera montante total de financiamento já contratado durante os últimos anos do BNDES.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Estado do Rio de Janeiro e São Paulo estão liderando os investimentos totais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428" y="2640703"/>
            <a:ext cx="5265850" cy="16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110250" y="672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3.1 </a:t>
            </a:r>
            <a:r>
              <a:rPr lang="pt-BR"/>
              <a:t>Análise Regional dos Investimentos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8256" l="0" r="0" t="6630"/>
          <a:stretch/>
        </p:blipFill>
        <p:spPr>
          <a:xfrm>
            <a:off x="244475" y="1993225"/>
            <a:ext cx="4201025" cy="31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4">
            <a:alphaModFix/>
          </a:blip>
          <a:srcRect b="6819" l="0" r="0" t="5867"/>
          <a:stretch/>
        </p:blipFill>
        <p:spPr>
          <a:xfrm>
            <a:off x="4847050" y="1993225"/>
            <a:ext cx="4095489" cy="31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190875" y="1450400"/>
            <a:ext cx="6202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Análise por década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