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c64de35d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2c64de3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c64de35d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c64de3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2c64de35d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2c64de3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d60371e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d60371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2d60371e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2d60371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2d60371e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2d60371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2d60371e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2d60371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d60371e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d60371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2d60371e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2d60371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2d60371e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2d60371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c64de35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c64de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c64de35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c64de3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2c64de35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2c64de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c64de35d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c64de3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2c64de35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2c64de3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2c64de35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2c64de3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27950" y="1731450"/>
            <a:ext cx="88881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Efetividade da Bolsa Auxílio-Moradia na USP - Uma Regressão </a:t>
            </a:r>
            <a:r>
              <a:rPr lang="pt-BR" sz="4000"/>
              <a:t>Descontínua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4100" y="36120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David Kalichman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Naercio Menezes-Filho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Isadora Russo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 Metodologia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-24250" y="286925"/>
            <a:ext cx="4366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O PAPFE aloca as bolsas com base numa </a:t>
            </a:r>
            <a:r>
              <a:rPr b="1" lang="pt-BR" sz="1900"/>
              <a:t>pontuação de vulnerabilidade</a:t>
            </a:r>
            <a:r>
              <a:rPr lang="pt-BR" sz="1900"/>
              <a:t>, determinada pelo resultado de um questionário sobre a condição material do candidato e análise de documentos.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Podemos ver que quanto</a:t>
            </a:r>
            <a:r>
              <a:rPr b="1" lang="pt-BR" sz="1900"/>
              <a:t> maior a pontuação dos </a:t>
            </a:r>
            <a:r>
              <a:rPr b="1" lang="pt-BR" sz="1900"/>
              <a:t>candidatos</a:t>
            </a:r>
            <a:r>
              <a:rPr b="1" lang="pt-BR" sz="1900"/>
              <a:t> que ingressaram, menor a renda domiciliar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475" y="157275"/>
            <a:ext cx="4214300" cy="421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3"/>
          <p:cNvCxnSpPr/>
          <p:nvPr/>
        </p:nvCxnSpPr>
        <p:spPr>
          <a:xfrm>
            <a:off x="7700950" y="4277200"/>
            <a:ext cx="4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49150" y="810950"/>
            <a:ext cx="7147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b="1" lang="pt-BR" sz="2600"/>
              <a:t>P2: </a:t>
            </a:r>
            <a:r>
              <a:rPr lang="pt-BR" sz="2600"/>
              <a:t>Benefícios como gratuidade do Restaurante Universitário e Auxílio-Livro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pt-BR" sz="2600"/>
              <a:t>P1 </a:t>
            </a:r>
            <a:r>
              <a:rPr lang="pt-BR" sz="2600"/>
              <a:t>Elegíveis para obter os benefícios anteriores e a Bolsa Auxílio-Moradia  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5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Assistência Estudantil</a:t>
            </a:r>
            <a:endParaRPr/>
          </a:p>
        </p:txBody>
      </p:sp>
      <p:cxnSp>
        <p:nvCxnSpPr>
          <p:cNvPr id="125" name="Google Shape;125;p24"/>
          <p:cNvCxnSpPr/>
          <p:nvPr/>
        </p:nvCxnSpPr>
        <p:spPr>
          <a:xfrm>
            <a:off x="7174325" y="1092675"/>
            <a:ext cx="5700" cy="27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4"/>
          <p:cNvSpPr txBox="1"/>
          <p:nvPr/>
        </p:nvSpPr>
        <p:spPr>
          <a:xfrm>
            <a:off x="7332425" y="3133500"/>
            <a:ext cx="14250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Mais 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Vulnerável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75" y="126575"/>
            <a:ext cx="4257950" cy="42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-24250" y="286925"/>
            <a:ext cx="4366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 classificação do aluno em cada tipo de nível </a:t>
            </a:r>
            <a:r>
              <a:rPr b="1" lang="pt-BR" sz="1900"/>
              <a:t>depende da sua pontuação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Há uma </a:t>
            </a:r>
            <a:r>
              <a:rPr b="1" lang="pt-BR" sz="1900"/>
              <a:t>nota de corte</a:t>
            </a:r>
            <a:r>
              <a:rPr lang="pt-BR" sz="1900"/>
              <a:t> entre cada nível, que separa os que conseguem ou não a bolsa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Os ligeiramente </a:t>
            </a:r>
            <a:r>
              <a:rPr lang="pt-BR" sz="1900"/>
              <a:t>abaixo da nota de corte têm chance</a:t>
            </a:r>
            <a:r>
              <a:rPr lang="pt-BR" sz="1900"/>
              <a:t> </a:t>
            </a:r>
            <a:r>
              <a:rPr lang="pt-BR" sz="1900"/>
              <a:t>zero </a:t>
            </a:r>
            <a:r>
              <a:rPr lang="pt-BR" sz="1900"/>
              <a:t>de ter bolsa, mas </a:t>
            </a:r>
            <a:r>
              <a:rPr b="1" lang="pt-BR" sz="1900"/>
              <a:t>os ligeiramente acima têm chances altas (Descontinuidade)</a:t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3" name="Google Shape;133;p25"/>
          <p:cNvSpPr txBox="1"/>
          <p:nvPr/>
        </p:nvSpPr>
        <p:spPr>
          <a:xfrm>
            <a:off x="5659300" y="2128825"/>
            <a:ext cx="981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Nota de Corte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6272800" y="2534725"/>
            <a:ext cx="368100" cy="9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5"/>
          <p:cNvCxnSpPr/>
          <p:nvPr/>
        </p:nvCxnSpPr>
        <p:spPr>
          <a:xfrm flipH="1" rot="10800000">
            <a:off x="7589875" y="4277000"/>
            <a:ext cx="4554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Descontínua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-7275" y="659750"/>
            <a:ext cx="88392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Ao subdividir a amostra entre os próximos da nota de corte da bolsa, podemos obter </a:t>
            </a:r>
            <a:r>
              <a:rPr b="1" lang="pt-BR" sz="2300"/>
              <a:t>precisamente seu efeito</a:t>
            </a:r>
            <a:endParaRPr b="1"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No entanto, essa subdivisão exclui os candidatos com pontuações distantes da nota de corte, o que </a:t>
            </a:r>
            <a:r>
              <a:rPr b="1" lang="pt-BR" sz="2300"/>
              <a:t>diminui o tamanho amostral</a:t>
            </a:r>
            <a:r>
              <a:rPr lang="pt-BR" sz="2300"/>
              <a:t>. 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Por esse motivo, usamos</a:t>
            </a:r>
            <a:r>
              <a:rPr b="1" lang="pt-BR" sz="2300"/>
              <a:t> </a:t>
            </a:r>
            <a:r>
              <a:rPr lang="pt-BR" sz="2300"/>
              <a:t>apenas os dados dos ingressantes de 2018, visto que esse ano tem </a:t>
            </a:r>
            <a:r>
              <a:rPr b="1" lang="pt-BR" sz="2300"/>
              <a:t>maior número de alunos elegíveis</a:t>
            </a:r>
            <a:endParaRPr b="1" sz="2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 da Regressão </a:t>
            </a:r>
            <a:r>
              <a:rPr lang="pt-BR"/>
              <a:t>Descontínua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35950" y="1116950"/>
            <a:ext cx="86721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Os alunos que a) recebem a bolsa “por pouco” e aqueles que b) “quase” recebem são </a:t>
            </a:r>
            <a:r>
              <a:rPr b="1" lang="pt-BR" sz="1700"/>
              <a:t>muito parecidos em termos socioeconômicos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b="1" lang="pt-BR" sz="1700"/>
              <a:t>Testamos isso formalmente com dados do vestibular</a:t>
            </a:r>
            <a:r>
              <a:rPr lang="pt-BR" sz="1700"/>
              <a:t>. Os dois grupos são de fato similares em termos de </a:t>
            </a:r>
            <a:r>
              <a:rPr lang="pt-BR" sz="1700"/>
              <a:t>gênero</a:t>
            </a:r>
            <a:r>
              <a:rPr lang="pt-BR" sz="1700"/>
              <a:t>, renda, raça e nota de ingresso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8" name="Google Shape;148;p27"/>
          <p:cNvSpPr/>
          <p:nvPr/>
        </p:nvSpPr>
        <p:spPr>
          <a:xfrm>
            <a:off x="4200300" y="3446325"/>
            <a:ext cx="207600" cy="22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5" y="3294750"/>
            <a:ext cx="6585201" cy="1612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 da Regressão Descontínua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75" y="1518200"/>
            <a:ext cx="5967075" cy="307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8"/>
          <p:cNvSpPr txBox="1"/>
          <p:nvPr/>
        </p:nvSpPr>
        <p:spPr>
          <a:xfrm>
            <a:off x="179450" y="1429450"/>
            <a:ext cx="28200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Intuitivamente, estamos comparando um aluno que tirou um ponto acima da nota de corte com seu </a:t>
            </a:r>
            <a:r>
              <a:rPr b="1" lang="pt-BR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colega de curso</a:t>
            </a:r>
            <a:r>
              <a:rPr lang="pt-BR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que tirou um ponto a menos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6913225" y="3440425"/>
            <a:ext cx="4293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85750" y="3172500"/>
            <a:ext cx="962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Efeito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5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 Interesse (Desfechos)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68025" y="996200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Permanência cumulativa ao n-ésimo ano</a:t>
            </a:r>
            <a:endParaRPr b="1"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Aluno permanecia matriculado no curso de ingresso até chegar ao fim de 2o, 3o ou 4o ano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600"/>
              <a:t>Evasão</a:t>
            </a:r>
            <a:endParaRPr b="1"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Aluno que entrou em 2018 e não permanece matriculado no curso nem se formou 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95950" y="526350"/>
            <a:ext cx="8682600" cy="21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 bolsa aumenta a probabilidade de permanência ao mesmo curso no final do quarto ano em 56% (p-valor &lt;0.01)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 bolsa reduz a </a:t>
            </a:r>
            <a:r>
              <a:rPr lang="pt-BR" sz="2400"/>
              <a:t>probabilidade de </a:t>
            </a:r>
            <a:r>
              <a:rPr lang="pt-BR" sz="2400"/>
              <a:t>evasão </a:t>
            </a:r>
            <a:r>
              <a:rPr lang="pt-BR" sz="2400"/>
              <a:t>do curso (até o momento que coletamos os dados) </a:t>
            </a:r>
            <a:r>
              <a:rPr lang="pt-BR" sz="2400"/>
              <a:t>em 33% (</a:t>
            </a:r>
            <a:r>
              <a:rPr lang="pt-BR" sz="2400"/>
              <a:t>p-valor &lt;0.05)</a:t>
            </a:r>
            <a:endParaRPr sz="24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5" y="2804925"/>
            <a:ext cx="8282575" cy="16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 Bolsa da USP se compara com Iniciativas Similares?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236200" y="15962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Maioria dos estudos sobre esse tema se tratam de países desenvolvidos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Nguyen et al. (2019) relatam que a ajuda estudantil aumenta a persistência de um ano para outro em </a:t>
            </a:r>
            <a:r>
              <a:rPr b="1" lang="pt-BR" sz="1900"/>
              <a:t>1-4 pontos percentuais. 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Fack e Grenet (2015) emprega a </a:t>
            </a:r>
            <a:r>
              <a:rPr b="1" lang="pt-BR" sz="1900"/>
              <a:t>mesma metodologia</a:t>
            </a:r>
            <a:r>
              <a:rPr lang="pt-BR" sz="1900"/>
              <a:t> que nós no AER para uma bolsa anual de 1500 na França no segundo ano em </a:t>
            </a:r>
            <a:r>
              <a:rPr b="1" lang="pt-BR" sz="1900"/>
              <a:t>4,4%</a:t>
            </a:r>
            <a:r>
              <a:rPr lang="pt-BR" sz="1900"/>
              <a:t>, sem efeitos significativos para o terceiro e quarto anos.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No Brasil, Saccaro et. al (2020) estimam que o Programa Nacional de Assistência Estudantil, programa análogo ao PAPFE para Universidades Federais, tem efeito de </a:t>
            </a:r>
            <a:r>
              <a:rPr b="1" lang="pt-BR" sz="1900"/>
              <a:t>16–23%</a:t>
            </a:r>
            <a:r>
              <a:rPr lang="pt-BR" sz="1900"/>
              <a:t> em redução da evasão.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Conclusão</a:t>
            </a:r>
            <a:endParaRPr b="1"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83100" y="1171600"/>
            <a:ext cx="8679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Usando os dados da USP, foi possível estimar de </a:t>
            </a:r>
            <a:r>
              <a:rPr b="1" lang="pt-BR" sz="2500"/>
              <a:t>forma robusta</a:t>
            </a:r>
            <a:r>
              <a:rPr lang="pt-BR" sz="2500"/>
              <a:t> o efeito da Bolsa Auxílio-Moradia do PAPFE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pt-BR" sz="2500"/>
              <a:t>A bolsa</a:t>
            </a:r>
            <a:r>
              <a:rPr b="1" lang="pt-BR" sz="2500"/>
              <a:t> é eficaz</a:t>
            </a:r>
            <a:r>
              <a:rPr lang="pt-BR" sz="2500"/>
              <a:t> em seu </a:t>
            </a:r>
            <a:r>
              <a:rPr lang="pt-BR" sz="2500"/>
              <a:t>objetivo principal de reduzir a evasão e aumentar a permanência de curso na graduação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A magnitude do efeito (33%) é </a:t>
            </a:r>
            <a:r>
              <a:rPr b="1" lang="pt-BR" sz="2500"/>
              <a:t>ligeiramente maior</a:t>
            </a:r>
            <a:r>
              <a:rPr lang="pt-BR" sz="2500"/>
              <a:t> do que foi estimado para a bolsa federal e </a:t>
            </a:r>
            <a:r>
              <a:rPr b="1" lang="pt-BR" sz="2500"/>
              <a:t>muito maior</a:t>
            </a:r>
            <a:r>
              <a:rPr lang="pt-BR" sz="2500"/>
              <a:t> que programas similares no exterior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159300" y="485800"/>
            <a:ext cx="861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Nosso objetivo imediato é divulgar os resultados iniciais para a comunidade USPiana e submeter um artigo com base no estudo para uma revista internacional revisada por pares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Gostaríamos</a:t>
            </a:r>
            <a:r>
              <a:rPr lang="pt-BR" sz="2200"/>
              <a:t> de solicitar adicionalmente a </a:t>
            </a:r>
            <a:r>
              <a:rPr b="1" lang="pt-BR" sz="2200"/>
              <a:t>fórmula</a:t>
            </a:r>
            <a:r>
              <a:rPr b="1" lang="pt-BR" sz="2200"/>
              <a:t> para o cálculo da pontuação</a:t>
            </a:r>
            <a:r>
              <a:rPr lang="pt-BR" sz="2200"/>
              <a:t> PAPFE em 2018, para fins da pesquisa, resguardando a confidencialidade dos dados de candidatos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Podemos disponibilizar o código empregado para a USP e temos interesse em acompanhar os desfechos da coorte de 2018 assim como replicar essa análise para coortes futuras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71675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b="1" lang="pt-BR" sz="2600"/>
              <a:t>Ações Afirmativas</a:t>
            </a:r>
            <a:r>
              <a:rPr lang="pt-BR" sz="2600"/>
              <a:t> na prova FUVEST (Inclusp) e a introdução de vagas reservadas (SISU) aumentaram o ingresso de alunos de Escolas Públicas (EP) e Pretos, Pardos e Indígenas (PPI) na </a:t>
            </a:r>
            <a:r>
              <a:rPr b="1" lang="pt-BR" sz="2600"/>
              <a:t>Universidade de São Paulo</a:t>
            </a:r>
            <a:endParaRPr b="1"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da Pesquisa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7750" y="671475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Esses alunos, que historicamente tinham menor acesso à universidades de ponta, </a:t>
            </a:r>
            <a:r>
              <a:rPr b="1" lang="pt-BR" sz="2600"/>
              <a:t>também têm em média menor renda</a:t>
            </a:r>
            <a:r>
              <a:rPr lang="pt-BR" sz="2600"/>
              <a:t>, podendo afetar a permanência nesses estudantes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da Pesquisa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5075" y="521225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Dada a exigência legal de cotas por critério socioeconômico em universidades, as políticas de apoio à permanência são essenciais não apenas pela equidade, mas também para </a:t>
            </a:r>
            <a:r>
              <a:rPr b="1" lang="pt-BR" sz="2400"/>
              <a:t>evitar o desperdício de recursos públicos e talentos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Isso eleva a importância de </a:t>
            </a:r>
            <a:r>
              <a:rPr b="1" lang="pt-BR" sz="2400"/>
              <a:t>avaliar a eficácia de programas de permanência</a:t>
            </a:r>
            <a:r>
              <a:rPr lang="pt-BR" sz="2400"/>
              <a:t> existentes para aprimorá-los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da Pesquisa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 de Pesquisa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55075" y="826025"/>
            <a:ext cx="784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Qual a efetividade das políticas do</a:t>
            </a:r>
            <a:r>
              <a:rPr b="1" lang="pt-BR" sz="2600"/>
              <a:t> </a:t>
            </a:r>
            <a:r>
              <a:rPr lang="pt-BR" sz="2600"/>
              <a:t>PAPFE?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pt-BR" sz="2600"/>
              <a:t>Focar em apenas uma intervenção</a:t>
            </a:r>
            <a:r>
              <a:rPr lang="pt-BR" sz="2600"/>
              <a:t>, na </a:t>
            </a:r>
            <a:r>
              <a:rPr lang="pt-BR" sz="2600"/>
              <a:t>bolsa</a:t>
            </a:r>
            <a:r>
              <a:rPr b="1" lang="pt-BR" sz="2600"/>
              <a:t> </a:t>
            </a:r>
            <a:r>
              <a:rPr lang="pt-BR" sz="2600"/>
              <a:t>de Auxílio-Moradia</a:t>
            </a:r>
            <a:r>
              <a:rPr lang="pt-BR" sz="2600"/>
              <a:t> mensal de R$670 (atualizados)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Como estimar esse efeito?</a:t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</a:t>
            </a:r>
            <a:r>
              <a:rPr lang="pt-BR"/>
              <a:t> de Pesquisa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55075" y="521225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O tipo de aluno que pede bolsa tem escolha de curso e </a:t>
            </a:r>
            <a:r>
              <a:rPr b="1" lang="pt-BR" sz="2500"/>
              <a:t>características demográficas distintas</a:t>
            </a:r>
            <a:r>
              <a:rPr lang="pt-BR" sz="2500"/>
              <a:t> do restante da USP, como menor renda e maior propensão de PPIs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Dada essa correlação, c</a:t>
            </a:r>
            <a:r>
              <a:rPr lang="pt-BR" sz="2500"/>
              <a:t>omo estimar o impacto apenas da bolsa, </a:t>
            </a:r>
            <a:r>
              <a:rPr b="1" lang="pt-BR" sz="2500"/>
              <a:t>sem incluir também a influência direta</a:t>
            </a:r>
            <a:r>
              <a:rPr lang="pt-BR" sz="2500"/>
              <a:t> desses fatores na Evasão?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Pergunta de Pesquisa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55075" y="521225"/>
            <a:ext cx="75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Teoricamente, seria possível separar </a:t>
            </a:r>
            <a:r>
              <a:rPr b="1" lang="pt-BR" sz="2500"/>
              <a:t>dois grupos similares </a:t>
            </a:r>
            <a:r>
              <a:rPr lang="pt-BR" sz="2500"/>
              <a:t>em termos demográficos,</a:t>
            </a:r>
            <a:r>
              <a:rPr b="1" lang="pt-BR" sz="2500"/>
              <a:t> sendo a bolsa o único fator os diferencia</a:t>
            </a:r>
            <a:r>
              <a:rPr lang="pt-BR" sz="2500"/>
              <a:t> e afeta a diferença na taxa de evasão entre eles.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Devido à forma como a bolsa da USP é concedida, é possível se aproximar disso, por meio de uma </a:t>
            </a:r>
            <a:r>
              <a:rPr b="1" lang="pt-BR" sz="2500"/>
              <a:t>Regressão Descontínua. </a:t>
            </a:r>
            <a:endParaRPr b="1"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 de Pesquisa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