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5" r:id="rId6"/>
    <p:sldId id="271" r:id="rId7"/>
    <p:sldId id="275" r:id="rId8"/>
    <p:sldId id="276" r:id="rId9"/>
    <p:sldId id="268" r:id="rId10"/>
    <p:sldId id="277" r:id="rId11"/>
    <p:sldId id="278" r:id="rId12"/>
    <p:sldId id="279" r:id="rId13"/>
    <p:sldId id="269" r:id="rId14"/>
    <p:sldId id="270" r:id="rId15"/>
    <p:sldId id="272" r:id="rId16"/>
    <p:sldId id="273" r:id="rId17"/>
    <p:sldId id="280" r:id="rId18"/>
    <p:sldId id="281" r:id="rId19"/>
    <p:sldId id="28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434" autoAdjust="0"/>
  </p:normalViewPr>
  <p:slideViewPr>
    <p:cSldViewPr snapToGrid="0">
      <p:cViewPr varScale="1">
        <p:scale>
          <a:sx n="76" d="100"/>
          <a:sy n="76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 smtClean="0"/>
              <a:t>TECNICO EM CAFEICULTURA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BENEFÍCIOS DA MATERIA ORGÂNICA NA CULTURA DO </a:t>
            </a:r>
            <a:r>
              <a:rPr lang="pt-BR" b="1" dirty="0" smtClean="0"/>
              <a:t>CAFÉ</a:t>
            </a:r>
          </a:p>
          <a:p>
            <a:r>
              <a:rPr lang="pt-BR" b="1" dirty="0" smtClean="0"/>
              <a:t>ISADORA JACQUELINE DA SILVA PEREIRA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94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982639" y="1310185"/>
            <a:ext cx="565017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F0"/>
                </a:solidFill>
              </a:rPr>
              <a:t>Efeitos </a:t>
            </a:r>
            <a:r>
              <a:rPr lang="pt-BR" sz="2000" b="1" dirty="0">
                <a:solidFill>
                  <a:srgbClr val="00B0F0"/>
                </a:solidFill>
              </a:rPr>
              <a:t>da MO no pH do </a:t>
            </a:r>
            <a:r>
              <a:rPr lang="pt-BR" sz="2000" b="1" dirty="0" smtClean="0">
                <a:solidFill>
                  <a:srgbClr val="00B0F0"/>
                </a:solidFill>
              </a:rPr>
              <a:t>solo</a:t>
            </a:r>
          </a:p>
          <a:p>
            <a:endParaRPr lang="pt-BR" dirty="0"/>
          </a:p>
          <a:p>
            <a:r>
              <a:rPr lang="pt-BR" sz="2000" dirty="0"/>
              <a:t>O pH é definido como sendo o logaritmo negativo da atividade do íon H</a:t>
            </a:r>
            <a:r>
              <a:rPr lang="pt-BR" sz="2000" baseline="30000" dirty="0"/>
              <a:t>+</a:t>
            </a:r>
            <a:r>
              <a:rPr lang="pt-BR" sz="2000" dirty="0"/>
              <a:t>, correspondendo à acidez ativa do solo, pois se refere à concentração de H</a:t>
            </a:r>
            <a:r>
              <a:rPr lang="pt-BR" sz="2000" baseline="30000" dirty="0"/>
              <a:t>+</a:t>
            </a:r>
            <a:r>
              <a:rPr lang="pt-BR" sz="2000" dirty="0"/>
              <a:t> livre na solução do solo </a:t>
            </a:r>
            <a:endParaRPr lang="pt-BR" sz="2000" dirty="0" smtClean="0"/>
          </a:p>
          <a:p>
            <a:r>
              <a:rPr lang="pt-BR" sz="2000" dirty="0"/>
              <a:t>Segundo </a:t>
            </a:r>
            <a:r>
              <a:rPr lang="pt-BR" sz="2000" dirty="0" err="1"/>
              <a:t>Kiehl</a:t>
            </a:r>
            <a:r>
              <a:rPr lang="pt-BR" sz="2000" dirty="0"/>
              <a:t> (1985) o húmus possui elevado poder de tamponamento, garantindo estabilidade ao pH do solo, evitando grandes flutuações, e portanto, quanto maior for o teor de matéria orgânica maior será sua resistência à mudança de reação. Solos arenosos, pela pobreza em matéria orgânica, possuem baixo poder tampão 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569" y="1924880"/>
            <a:ext cx="3798054" cy="240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03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05469" y="1064525"/>
            <a:ext cx="99628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F0"/>
                </a:solidFill>
              </a:rPr>
              <a:t> </a:t>
            </a:r>
            <a:r>
              <a:rPr lang="pt-BR" sz="2000" b="1" dirty="0">
                <a:solidFill>
                  <a:srgbClr val="00B0F0"/>
                </a:solidFill>
              </a:rPr>
              <a:t>MO como fonte de nutrientes para as </a:t>
            </a:r>
            <a:r>
              <a:rPr lang="pt-BR" sz="2000" b="1" dirty="0" smtClean="0">
                <a:solidFill>
                  <a:srgbClr val="00B0F0"/>
                </a:solidFill>
              </a:rPr>
              <a:t>plantas</a:t>
            </a:r>
          </a:p>
          <a:p>
            <a:endParaRPr lang="pt-BR" sz="2000" dirty="0"/>
          </a:p>
          <a:p>
            <a:r>
              <a:rPr lang="pt-BR" sz="2000" dirty="0"/>
              <a:t>A matéria orgânica é uma importante fonte de nutrientes para as plantas, fornecendo tanto macronutrientes (como Nitrogênio, Fósforo, Potássio, </a:t>
            </a:r>
            <a:r>
              <a:rPr lang="pt-BR" sz="2000" dirty="0" err="1"/>
              <a:t>etc</a:t>
            </a:r>
            <a:r>
              <a:rPr lang="pt-BR" sz="2000" dirty="0"/>
              <a:t>) quanto micronutrientes (como Boro, Ferro, Zinco, </a:t>
            </a:r>
            <a:r>
              <a:rPr lang="pt-BR" sz="2000" dirty="0" err="1"/>
              <a:t>etc</a:t>
            </a:r>
            <a:r>
              <a:rPr lang="pt-BR" sz="2000" dirty="0"/>
              <a:t>). Segundo </a:t>
            </a:r>
            <a:r>
              <a:rPr lang="pt-BR" sz="2000" dirty="0" err="1"/>
              <a:t>Chiodini</a:t>
            </a:r>
            <a:r>
              <a:rPr lang="pt-BR" sz="2000" dirty="0"/>
              <a:t> et al. (2013), além de ser um meio de produção sustentável, o uso de adubos orgânicos pode contribuir para redução de custos com adubos inorgânicos.</a:t>
            </a:r>
          </a:p>
          <a:p>
            <a:r>
              <a:rPr lang="pt-BR" sz="2000" dirty="0"/>
              <a:t>A matéria orgânica é uma fonte importante de Nitrogênio, já que contém proteínas, aminoácidos e outros compostos nitrogenados. Quando a matéria orgânica é decomposta, as bactérias e outros organismos do solo convertem-na em amônio e outros compostos nitrogenados solúveis que as plantas são capazes de  absorver a partir da solução do solo.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937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009935" y="1160060"/>
            <a:ext cx="491319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Benefícios da Matéria Orgânica para a microbiota do </a:t>
            </a:r>
            <a:r>
              <a:rPr lang="pt-BR" sz="2000" b="1" dirty="0" smtClean="0">
                <a:solidFill>
                  <a:srgbClr val="00B0F0"/>
                </a:solidFill>
              </a:rPr>
              <a:t>solo</a:t>
            </a:r>
          </a:p>
          <a:p>
            <a:endParaRPr lang="pt-BR" dirty="0"/>
          </a:p>
          <a:p>
            <a:r>
              <a:rPr lang="pt-BR" sz="2000" dirty="0"/>
              <a:t>Segundo Moreira &amp; Siqueira (2006), a relação entre Matéria Orgânica, microrganismos e estrutura do solo é evidente, havendo um circuito complexo entre eles, sendo que a MO e os microrganismos agem estabilizando a estrutura do solo, enquanto os agregados fornecem proteção à microbiota. Por exemplo, o aumento da MO, estimula os microrganismos favorecendo a agregação, e o solo bem agregado é melhor habitat microbiano, além de proteger fisicamente a MO da decomposição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62" y="867770"/>
            <a:ext cx="4735773" cy="47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429" y="998503"/>
            <a:ext cx="5877745" cy="491558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928047" y="998503"/>
            <a:ext cx="447646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>
                <a:solidFill>
                  <a:srgbClr val="00B0F0"/>
                </a:solidFill>
              </a:rPr>
              <a:t>Relações C;N de diferentes </a:t>
            </a:r>
            <a:r>
              <a:rPr lang="pt-BR" sz="2400" b="1" dirty="0" smtClean="0">
                <a:solidFill>
                  <a:srgbClr val="00B0F0"/>
                </a:solidFill>
              </a:rPr>
              <a:t>resíduos</a:t>
            </a:r>
          </a:p>
          <a:p>
            <a:pPr fontAlgn="base"/>
            <a:endParaRPr lang="pt-BR" sz="2000" b="1" dirty="0"/>
          </a:p>
          <a:p>
            <a:pPr fontAlgn="base"/>
            <a:r>
              <a:rPr lang="pt-BR" dirty="0"/>
              <a:t>A facilidade de decomposição desses materiais depende da relação carbono: nitrogênio (relação C:N), que significa a proporção de carbono contida no material em relação ao nitrogénio. O valor ideal está em torno de 30:1. Quanto menor o valor desta relação, mais fácil será a sua decomposição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65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612" y="1241946"/>
            <a:ext cx="5895833" cy="44218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05218" y="1241946"/>
            <a:ext cx="43126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>
                <a:solidFill>
                  <a:srgbClr val="00B0F0"/>
                </a:solidFill>
              </a:rPr>
              <a:t>Benefícios físicos e químicos da Matéria Orgânica (MO) no </a:t>
            </a:r>
            <a:r>
              <a:rPr lang="pt-BR" sz="2400" b="1" dirty="0" smtClean="0">
                <a:solidFill>
                  <a:srgbClr val="00B0F0"/>
                </a:solidFill>
              </a:rPr>
              <a:t>solo</a:t>
            </a:r>
          </a:p>
          <a:p>
            <a:pPr fontAlgn="base"/>
            <a:endParaRPr lang="pt-BR" sz="2000" b="1" dirty="0">
              <a:solidFill>
                <a:srgbClr val="00B0F0"/>
              </a:solidFill>
            </a:endParaRPr>
          </a:p>
          <a:p>
            <a:pPr fontAlgn="base"/>
            <a:r>
              <a:rPr lang="pt-BR" dirty="0"/>
              <a:t>A matéria orgânica (MO) tem impacto direto nas propriedades físicas e químicas do solo, interferindo positivamente no funcionamento do sistema solo-planta. Características como agregação das partículas, porosidade e capacidade de retenção/fornecimento de água e nutrientes às plantas, são influenciadas diretamente. Alguns efeitos físicos e químicos que a adição de Matéria Orgânica pode trazer ao solo e às culturas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131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33" y="627798"/>
            <a:ext cx="4338436" cy="5633856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73457" y="2374710"/>
            <a:ext cx="4885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Propriedades da matéria orgânica (M.O.) e seus efeitos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137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77" y="850873"/>
            <a:ext cx="4174874" cy="49748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091821" y="1323833"/>
            <a:ext cx="462659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>
                <a:solidFill>
                  <a:srgbClr val="00B0F0"/>
                </a:solidFill>
              </a:rPr>
              <a:t>Substâncias </a:t>
            </a:r>
            <a:r>
              <a:rPr lang="pt-BR" sz="2400" b="1" dirty="0" smtClean="0">
                <a:solidFill>
                  <a:srgbClr val="00B0F0"/>
                </a:solidFill>
              </a:rPr>
              <a:t>húmicas</a:t>
            </a:r>
          </a:p>
          <a:p>
            <a:pPr fontAlgn="base"/>
            <a:endParaRPr lang="pt-BR" sz="2000" b="1" dirty="0">
              <a:solidFill>
                <a:srgbClr val="00B0F0"/>
              </a:solidFill>
            </a:endParaRPr>
          </a:p>
          <a:p>
            <a:pPr fontAlgn="base"/>
            <a:r>
              <a:rPr lang="pt-BR" dirty="0"/>
              <a:t>Aplicação de substâncias húmicas e desenvolvimento de raízes laterais via sinalização por auxina e óxido nítrico. Compostos de natureza </a:t>
            </a:r>
            <a:r>
              <a:rPr lang="pt-BR" dirty="0" err="1"/>
              <a:t>auxínica</a:t>
            </a:r>
            <a:r>
              <a:rPr lang="pt-BR" dirty="0"/>
              <a:t> presentes nas substâncias húmicas e auxina sintetizada pela planta sinalizam na raiz para que as células do periciclo entrem novamente em divisão celular, originando raízes laterais.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7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50627" y="1023582"/>
            <a:ext cx="1065890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Matéria Orgânica na </a:t>
            </a:r>
            <a:r>
              <a:rPr lang="pt-BR" sz="2000" b="1" dirty="0" smtClean="0">
                <a:solidFill>
                  <a:srgbClr val="00B0F0"/>
                </a:solidFill>
              </a:rPr>
              <a:t>cafeicultura</a:t>
            </a:r>
          </a:p>
          <a:p>
            <a:endParaRPr lang="pt-BR" sz="2000" dirty="0"/>
          </a:p>
          <a:p>
            <a:r>
              <a:rPr lang="pt-BR" sz="2000" dirty="0"/>
              <a:t>Cultivos perenes como por exemplo o café, favorecem o aumento de MO no solo, devido a queda de folhas, ramos e utilização de podas, o manejo das plantas daninhas e o menor revolvimento da camada superficial.</a:t>
            </a:r>
          </a:p>
          <a:p>
            <a:r>
              <a:rPr lang="pt-BR" sz="2000" dirty="0"/>
              <a:t>Na cultura cafeeira, como nas demais culturas, a matéria orgânica é indispensável, durante as fazes da cultura. Como por exemplo: melhora a aeração do solo, a retenção de água, além de disponibilizar diversos nutrientes para a cultura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b="1" dirty="0" smtClean="0">
                <a:solidFill>
                  <a:srgbClr val="00B0F0"/>
                </a:solidFill>
              </a:rPr>
              <a:t>Matéria </a:t>
            </a:r>
            <a:r>
              <a:rPr lang="pt-BR" sz="2000" b="1" dirty="0">
                <a:solidFill>
                  <a:srgbClr val="00B0F0"/>
                </a:solidFill>
              </a:rPr>
              <a:t>Orgânica na produção de </a:t>
            </a:r>
            <a:r>
              <a:rPr lang="pt-BR" sz="2000" b="1" dirty="0" smtClean="0">
                <a:solidFill>
                  <a:srgbClr val="00B0F0"/>
                </a:solidFill>
              </a:rPr>
              <a:t>mudas</a:t>
            </a:r>
          </a:p>
          <a:p>
            <a:endParaRPr lang="pt-BR" sz="2000" dirty="0"/>
          </a:p>
          <a:p>
            <a:r>
              <a:rPr lang="pt-BR" sz="2000" dirty="0"/>
              <a:t>O valor, a maneira de aplicar, as dosagens e a ação dos fertilizantes orgânicos têm sido por diversas vezes um assunto polêmico entre os pesquisadores. A matéria orgânica como nas outras fazes da cultura cafeeira é indispensável durante o processo de produção de mudas.</a:t>
            </a:r>
          </a:p>
          <a:p>
            <a:r>
              <a:rPr lang="pt-BR" sz="2000" dirty="0"/>
              <a:t>De acordo com Campinhos Jr &amp; </a:t>
            </a:r>
            <a:r>
              <a:rPr lang="pt-BR" sz="2000" dirty="0" err="1"/>
              <a:t>Ikemori</a:t>
            </a:r>
            <a:r>
              <a:rPr lang="pt-BR" sz="2000" dirty="0"/>
              <a:t> (1983), um substrato é ideal quando satisfaz as exigências físicas e químicas e contém quantidades suficientes de elementos essenciais (ar, água, nutrientes minerais) ao crescimento e desenvolvimento das plantas. </a:t>
            </a:r>
          </a:p>
        </p:txBody>
      </p:sp>
    </p:spTree>
    <p:extLst>
      <p:ext uri="{BB962C8B-B14F-4D97-AF65-F5344CB8AC3E}">
        <p14:creationId xmlns:p14="http://schemas.microsoft.com/office/powerpoint/2010/main" val="231649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32515" y="859808"/>
            <a:ext cx="545574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B0F0"/>
                </a:solidFill>
              </a:rPr>
              <a:t>Matéria Orgânica – Cobertura verde na lavoura cafeeira</a:t>
            </a:r>
            <a:endParaRPr lang="pt-BR" sz="2000" dirty="0">
              <a:solidFill>
                <a:srgbClr val="00B0F0"/>
              </a:solidFill>
            </a:endParaRPr>
          </a:p>
          <a:p>
            <a:r>
              <a:rPr lang="pt-BR" dirty="0"/>
              <a:t>O cultivo convencional do solo acelera a decomposição da matéria orgânica, provocando a compactação e a pulverização dos agregados na camada superficial do solo com consequências deletérias a médio e longo prazo (PELÁ, 2002; ALECRIM, 2019).</a:t>
            </a:r>
          </a:p>
          <a:p>
            <a:r>
              <a:rPr lang="pt-BR" dirty="0"/>
              <a:t>Na aplicação das práticas de controle de pragas, doenças e plantas daninhas do café, têm-se induzido muitas das vezes ao consumo excessivo de defensivos agrícolas, provocando desequilíbrio nos cafeeiros, aumentando os custos de produção e causando prejuízos ao meio ambiente. </a:t>
            </a:r>
          </a:p>
          <a:p>
            <a:r>
              <a:rPr lang="pt-BR" dirty="0"/>
              <a:t>Segundo Chaves (2005) a utilização de plantas de cobertura em lavoura cafeeira tem duas grandes finalidades: a primeira e mais imediata é a cobertura do solo, visando proteção contra erosão, e a segunda é a melhoria da fertilidade do solo com possibilidades de reduzir o consumo de fertilizantes minerais.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59" y="1800876"/>
            <a:ext cx="4894638" cy="304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777922" y="941696"/>
            <a:ext cx="1064525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F0"/>
                </a:solidFill>
              </a:rPr>
              <a:t>CONSIDERAÇÕES FINAIS</a:t>
            </a:r>
            <a:endParaRPr lang="pt-BR" sz="2000" dirty="0">
              <a:solidFill>
                <a:srgbClr val="00B0F0"/>
              </a:solidFill>
            </a:endParaRPr>
          </a:p>
          <a:p>
            <a:r>
              <a:rPr lang="pt-BR" dirty="0"/>
              <a:t>Matéria orgânica pode ser considerada como sinônimo de fertilidade do solo. Sua presença afeta sobremaneira atributos químicos, físicos e biológicos do solo, o que, dentre tantos benefícios, aumenta a disponibilidade de nutrientes para as plantas.</a:t>
            </a:r>
          </a:p>
          <a:p>
            <a:r>
              <a:rPr lang="pt-BR" dirty="0"/>
              <a:t>A má utilização do solo pode levar à redução da MO, tornando essencial adotar práticas agrícolas que aumentem essa matéria orgânica, tais como o uso de adubos orgânicos, cobertura morta e adubação verde.</a:t>
            </a:r>
          </a:p>
          <a:p>
            <a:r>
              <a:rPr lang="pt-BR" dirty="0"/>
              <a:t>Um nível adequado de MO é fundamental para uma estrutura do solo melhorada tanto em termos físicos quanto químicos. Em termos físicos, a MO ajuda na agregação de partículas, na porosidade e na retenção e infiltração de água, o que reduz a perda de solo por erosão e a perda de nutrientes por enxurradas. Em termos químicos, a MO tem um efeito </a:t>
            </a:r>
            <a:r>
              <a:rPr lang="pt-BR" dirty="0" err="1"/>
              <a:t>tamponante</a:t>
            </a:r>
            <a:r>
              <a:rPr lang="pt-BR" dirty="0"/>
              <a:t> e reduz as perdas de nutrientes por lixiviação, melhorando a CTC e o pH do solo.</a:t>
            </a:r>
          </a:p>
          <a:p>
            <a:r>
              <a:rPr lang="pt-BR" dirty="0"/>
              <a:t>Na cafeicultura a utilização de matéria orgânica pode melhorar a qualidade do café, resultando em um produto final de melhor sabor e aroma. Isso pode aumentar a demanda pelos cafés produzidos de forma sustentável, contribuindo para a promoção da sustentabilidade na cadeia produtiva como um todo.</a:t>
            </a:r>
          </a:p>
          <a:p>
            <a:r>
              <a:rPr lang="pt-BR" dirty="0"/>
              <a:t>Enfim, em lavouras de café, a matéria orgânica é essencial para um manejo sustentável, e proporciona benefícios significativos na produtividade, na qualidade e sustentabilidade da atividade a longo prazo. Os cafeicultores devem, portanto, considerar a manutenção e incremento de matéria orgânica aos solos cultivados, como parte importante de uma abordagem integrada de manejo de solo e planta, com vistas também a manter a integridade do sistema produtivo para as próximas gerações.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9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71977" y="1931830"/>
            <a:ext cx="96849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Este estudo tem como objetivo conscientizar agricultores e profissionais ligados ao setor sobre a importância do uso da matéria orgânica na cafeicultura e na agricultura em geral. A maioria dos solos produtivos do Brasil contém menos de 5% de matéria orgânica, mas é justamente essa pequena porção do solo que determina grande parte de sua produtividade em longo prazo. A matéria orgânica age como um reservatório de nutrientes, liberando-os gradativamente para as plantas. Além disso, ela proporciona inúmeros benefícios ao sistema, atuando como agente ligante das partículas minerais e aumentando a resistência do solo à erosão e lixiviação de nutrientes, retendo água, facilitando a penetração de raízes e elevando a Capacidade de Troca de Cátions (CTC), além de fornecer um efeito tampão que ajuda a manter o pH ideal. Conclui-se que a matéria orgânica é um fator essencial para uma agricultura sustentável em longo prazo.</a:t>
            </a:r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11501" y="1260986"/>
            <a:ext cx="5803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u="sng" dirty="0" smtClean="0"/>
              <a:t>RESUMO BASICO </a:t>
            </a:r>
            <a:r>
              <a:rPr lang="pt-BR" sz="2800" b="1" u="sng" dirty="0"/>
              <a:t>DO TCC</a:t>
            </a:r>
            <a:endParaRPr lang="pt-BR" sz="2800" u="sng" dirty="0"/>
          </a:p>
        </p:txBody>
      </p:sp>
    </p:spTree>
    <p:extLst>
      <p:ext uri="{BB962C8B-B14F-4D97-AF65-F5344CB8AC3E}">
        <p14:creationId xmlns:p14="http://schemas.microsoft.com/office/powerpoint/2010/main" val="34372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201003" y="1282890"/>
            <a:ext cx="970355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pt-BR" sz="2800" b="1" dirty="0">
                <a:solidFill>
                  <a:srgbClr val="00B0F0"/>
                </a:solidFill>
              </a:rPr>
              <a:t>Conclusão</a:t>
            </a:r>
          </a:p>
          <a:p>
            <a:pPr fontAlgn="base"/>
            <a:r>
              <a:rPr lang="pt-BR" dirty="0"/>
              <a:t>Um desafio na agricultura atual é equacionar a crescente demanda por quantidade e qualidade dos alimentos com a exploração racional do meio ambiente. O sucesso de muitos cultivos tem sido associado à intensa aplicação de insumos que, apesar de todos os efeitos visíveis no crescimento, desenvolvimento e produtividade das plantas, por vezes, são dispendiosos e quando não manejados corretamente a longo prazo, geram impactos negativos na ecologia de uma determinada região agrícola. Nesta perspectiva, destacam-se os </a:t>
            </a:r>
            <a:r>
              <a:rPr lang="pt-BR" dirty="0" smtClean="0"/>
              <a:t>ácidos, </a:t>
            </a:r>
            <a:r>
              <a:rPr lang="pt-BR" dirty="0"/>
              <a:t>que naturalmente resultam da decomposição da matéria orgânica e são capazes de estimular </a:t>
            </a:r>
            <a:r>
              <a:rPr lang="pt-BR" dirty="0" smtClean="0"/>
              <a:t>alterações  húmicos </a:t>
            </a:r>
            <a:r>
              <a:rPr lang="pt-BR" dirty="0"/>
              <a:t>e </a:t>
            </a:r>
            <a:r>
              <a:rPr lang="pt-BR" dirty="0" err="1"/>
              <a:t>fúlvicos</a:t>
            </a:r>
            <a:r>
              <a:rPr lang="pt-BR" dirty="0" err="1" smtClean="0"/>
              <a:t>es</a:t>
            </a:r>
            <a:r>
              <a:rPr lang="pt-BR" dirty="0" smtClean="0"/>
              <a:t> </a:t>
            </a:r>
            <a:r>
              <a:rPr lang="pt-BR" dirty="0"/>
              <a:t>fisiológicas nas plantas, as quais podem contribuir para um melhor desenvolvimento, o que é essencial para que se obtenha ganhos em produtividade. Somado ao tradicional sistema de aplicação de insumos, deve-se considerar o potencial dos ácidos húmicos e </a:t>
            </a:r>
            <a:r>
              <a:rPr lang="pt-BR" dirty="0" err="1"/>
              <a:t>fúlvicos</a:t>
            </a:r>
            <a:r>
              <a:rPr lang="pt-BR" dirty="0"/>
              <a:t> para a resposta desejada nas culturas. N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279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3131" y="1020768"/>
            <a:ext cx="9601196" cy="1303867"/>
          </a:xfrm>
        </p:spPr>
        <p:txBody>
          <a:bodyPr/>
          <a:lstStyle/>
          <a:p>
            <a:pPr algn="l"/>
            <a:r>
              <a:rPr lang="pt-BR" b="1" dirty="0" smtClean="0"/>
              <a:t>SUMARIO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95402" y="2485623"/>
            <a:ext cx="9601194" cy="3390245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 smtClean="0"/>
              <a:t>INTRODUÇÃO</a:t>
            </a:r>
          </a:p>
          <a:p>
            <a:r>
              <a:rPr lang="pt-BR" b="1" dirty="0" smtClean="0"/>
              <a:t>REVISÃO </a:t>
            </a:r>
            <a:r>
              <a:rPr lang="pt-BR" b="1" dirty="0"/>
              <a:t>DE </a:t>
            </a:r>
            <a:r>
              <a:rPr lang="pt-BR" b="1" dirty="0" smtClean="0"/>
              <a:t>LITERATURA</a:t>
            </a:r>
            <a:endParaRPr lang="pt-BR" sz="2000" dirty="0"/>
          </a:p>
          <a:p>
            <a:pPr lvl="1"/>
            <a:r>
              <a:rPr lang="pt-BR" dirty="0"/>
              <a:t>Matéria Orgânica: conceito e </a:t>
            </a:r>
            <a:r>
              <a:rPr lang="pt-BR" dirty="0" smtClean="0"/>
              <a:t>composição</a:t>
            </a:r>
            <a:endParaRPr lang="pt-BR" sz="1800" dirty="0"/>
          </a:p>
          <a:p>
            <a:pPr lvl="1"/>
            <a:r>
              <a:rPr lang="pt-BR" dirty="0"/>
              <a:t>Benefícios físico/químicos da Matéria Orgânica (MO) no </a:t>
            </a:r>
            <a:r>
              <a:rPr lang="pt-BR" dirty="0" smtClean="0"/>
              <a:t>solo</a:t>
            </a:r>
            <a:endParaRPr lang="pt-BR" sz="1800" dirty="0"/>
          </a:p>
          <a:p>
            <a:r>
              <a:rPr lang="pt-BR" dirty="0"/>
              <a:t>2.2.1 Efeitos da MO na agregação de partículas minerais do </a:t>
            </a:r>
            <a:r>
              <a:rPr lang="pt-BR" dirty="0" smtClean="0"/>
              <a:t>solo</a:t>
            </a:r>
            <a:endParaRPr lang="pt-BR" sz="2000" dirty="0"/>
          </a:p>
          <a:p>
            <a:r>
              <a:rPr lang="pt-BR" dirty="0"/>
              <a:t>2.2.2 Efeitos da MO na porosidade do </a:t>
            </a:r>
            <a:r>
              <a:rPr lang="pt-BR" dirty="0" smtClean="0"/>
              <a:t>solo</a:t>
            </a:r>
            <a:endParaRPr lang="pt-BR" sz="2000" dirty="0"/>
          </a:p>
          <a:p>
            <a:r>
              <a:rPr lang="pt-BR" dirty="0"/>
              <a:t>2.2.3 Efeitos da MO no armazenamento hídrico do </a:t>
            </a:r>
            <a:r>
              <a:rPr lang="pt-BR" dirty="0" smtClean="0"/>
              <a:t>solo</a:t>
            </a:r>
            <a:endParaRPr lang="pt-BR" sz="2000" dirty="0" smtClean="0"/>
          </a:p>
          <a:p>
            <a:r>
              <a:rPr lang="pt-BR" dirty="0" smtClean="0"/>
              <a:t>2.2.4 Efeitos da MO na CTC do solo</a:t>
            </a:r>
            <a:endParaRPr lang="pt-BR" sz="2000" dirty="0" smtClean="0"/>
          </a:p>
          <a:p>
            <a:r>
              <a:rPr lang="pt-BR" dirty="0" smtClean="0"/>
              <a:t>2.2.5 </a:t>
            </a:r>
            <a:r>
              <a:rPr lang="pt-BR" dirty="0"/>
              <a:t>Efeitos da MO no pH do </a:t>
            </a:r>
            <a:r>
              <a:rPr lang="pt-BR" dirty="0" smtClean="0"/>
              <a:t>solo</a:t>
            </a: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66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87754" y="900752"/>
            <a:ext cx="878454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2.2.6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 como fonte de nutrientes para as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plantas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</a:rPr>
              <a:t> 2.3 Benefícios da Matéria Orgânica para a microbiota de solo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2.4 Fontes de Matéria Orgânica na agricultura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2.4.1 Estercos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2.4.2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Restos culturais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2.4.3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Compostos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Orgânicos 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2.4.4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Adubação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Verde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2.5 Fontes de Matéria Orgânica para o cultivo de café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2.5.1 Matéria Orgânica na Produção de mudas de café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2.5.2 Matéria Orgânica no Plantio de café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2.5.3 Matéria Orgânica na lavoura cafeeira                   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2.5.3.1 Cobertura verde na lavoura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cafeeira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3- </a:t>
            </a:r>
            <a:r>
              <a:rPr lang="pt-BR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Considerações finais</a:t>
            </a:r>
            <a:endParaRPr lang="pt-B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89" y="1910687"/>
            <a:ext cx="5176598" cy="268960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070747" y="1062690"/>
            <a:ext cx="584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Matéria Orgânica: conceito e composição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445587" y="1910687"/>
            <a:ext cx="48547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Matéria orgânica é toda substância morta no solo, tanto faz se provém de plantas, microrganismos, excreções de animais terrícolas, da </a:t>
            </a:r>
            <a:r>
              <a:rPr lang="pt-BR" dirty="0" err="1"/>
              <a:t>meso</a:t>
            </a:r>
            <a:r>
              <a:rPr lang="pt-BR" dirty="0"/>
              <a:t> e macro fauna morta.</a:t>
            </a:r>
            <a:br>
              <a:rPr lang="pt-BR" dirty="0"/>
            </a:br>
            <a:r>
              <a:rPr lang="pt-BR" dirty="0"/>
              <a:t>A matéria orgânica (MO) </a:t>
            </a:r>
            <a:r>
              <a:rPr lang="pt-BR" b="1" dirty="0"/>
              <a:t>é formada de organismos, resíduos vegetais e resíduos animais em decomposição</a:t>
            </a:r>
            <a:r>
              <a:rPr lang="pt-BR" dirty="0"/>
              <a:t>. Ela é capaz de alterar as propriedades físicas, químicas e biológicas do solo, dessa forma, podendo interferir no crescimento e desenvolvimento das plantas.</a:t>
            </a:r>
          </a:p>
        </p:txBody>
      </p:sp>
    </p:spTree>
    <p:extLst>
      <p:ext uri="{BB962C8B-B14F-4D97-AF65-F5344CB8AC3E}">
        <p14:creationId xmlns:p14="http://schemas.microsoft.com/office/powerpoint/2010/main" val="35990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086" y="2203260"/>
            <a:ext cx="6249158" cy="3515151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605360" y="928048"/>
            <a:ext cx="26886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F0"/>
                </a:solidFill>
              </a:rPr>
              <a:t>Agregação do solo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449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15" y="1308489"/>
            <a:ext cx="5333343" cy="431608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146412" y="1514901"/>
            <a:ext cx="4121624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F0"/>
                </a:solidFill>
              </a:rPr>
              <a:t>Efeitos </a:t>
            </a:r>
            <a:r>
              <a:rPr lang="pt-BR" sz="2000" b="1" dirty="0">
                <a:solidFill>
                  <a:srgbClr val="00B0F0"/>
                </a:solidFill>
              </a:rPr>
              <a:t>da MO na porosidade do </a:t>
            </a:r>
            <a:r>
              <a:rPr lang="pt-BR" sz="2000" b="1" dirty="0" smtClean="0">
                <a:solidFill>
                  <a:srgbClr val="00B0F0"/>
                </a:solidFill>
              </a:rPr>
              <a:t>solo</a:t>
            </a:r>
          </a:p>
          <a:p>
            <a:endParaRPr lang="pt-BR" dirty="0"/>
          </a:p>
          <a:p>
            <a:r>
              <a:rPr lang="pt-BR" sz="2000" dirty="0"/>
              <a:t>A porosidade do solo, </a:t>
            </a:r>
            <a:r>
              <a:rPr lang="pt-BR" sz="2000" dirty="0" err="1"/>
              <a:t>macroporos</a:t>
            </a:r>
            <a:r>
              <a:rPr lang="pt-BR" sz="2000" dirty="0"/>
              <a:t> é o volume de vazios, por isso o solo tem  que conter 25% de agua e 25% de ar , espaço do solo não ocupado pelas partículas sólidas</a:t>
            </a:r>
            <a:r>
              <a:rPr lang="pt-BR" sz="2000" dirty="0" smtClean="0"/>
              <a:t>.</a:t>
            </a:r>
            <a:r>
              <a:rPr lang="pt-BR" sz="2000" dirty="0"/>
              <a:t> . A proporção ideal para as raízes ficará em parte na dependência de uma boa estruturação do solo, a qual por sua vez está intimamente ligada à qualidade e quantidade da MO nele presente (FERREIRA &amp; CRUZ, 2003).</a:t>
            </a:r>
          </a:p>
        </p:txBody>
      </p:sp>
    </p:spTree>
    <p:extLst>
      <p:ext uri="{BB962C8B-B14F-4D97-AF65-F5344CB8AC3E}">
        <p14:creationId xmlns:p14="http://schemas.microsoft.com/office/powerpoint/2010/main" val="12572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55594" y="1282890"/>
            <a:ext cx="994921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3 Efeitos da MO no armazenamento hídrico do </a:t>
            </a:r>
            <a:r>
              <a:rPr lang="pt-BR" sz="2000" b="1" dirty="0" smtClean="0"/>
              <a:t>solo</a:t>
            </a:r>
          </a:p>
          <a:p>
            <a:endParaRPr lang="pt-BR" dirty="0"/>
          </a:p>
          <a:p>
            <a:r>
              <a:rPr lang="pt-BR" sz="2000" dirty="0"/>
              <a:t>O tamanho e a natureza das partículas minerais e o teor de matéria orgânica, bem como o arranjo dos elementos estruturais, constituindo a porosidade ou espaços vazios, dão ao solo características próprias de armazenamento de água (MAROUELLI et al., 2011).</a:t>
            </a:r>
          </a:p>
          <a:p>
            <a:r>
              <a:rPr lang="pt-BR" sz="2000" dirty="0" err="1"/>
              <a:t>Kiehl</a:t>
            </a:r>
            <a:r>
              <a:rPr lang="pt-BR" sz="2000" dirty="0"/>
              <a:t> (1985) relata que a matéria orgânica fresca, tem capacidade de retenção de água em torno de 80% do seu peso, e à medida que vai sendo </a:t>
            </a:r>
            <a:r>
              <a:rPr lang="pt-BR" sz="2000" dirty="0" err="1"/>
              <a:t>humificada</a:t>
            </a:r>
            <a:r>
              <a:rPr lang="pt-BR" sz="2000" dirty="0"/>
              <a:t>, essa capacidade se eleva para cifras médias de 160%; a matéria orgânica bem </a:t>
            </a:r>
            <a:r>
              <a:rPr lang="pt-BR" sz="2000" dirty="0" err="1"/>
              <a:t>humificada</a:t>
            </a:r>
            <a:r>
              <a:rPr lang="pt-BR" sz="2000" dirty="0"/>
              <a:t>, rica em </a:t>
            </a:r>
            <a:r>
              <a:rPr lang="pt-BR" sz="2000" dirty="0" err="1"/>
              <a:t>colóides</a:t>
            </a:r>
            <a:r>
              <a:rPr lang="pt-BR" sz="2000" dirty="0"/>
              <a:t>, como as turfas e os solos orgânicos, podem ter de 300 a 400% de capacidade de retenção, enquanto que as substâncias húmicas puras podem alcançar de 600 a 800% de capacidade de reter água, ou seja, de 6 a 8 vezes a sua massa. Já Stevenson (1982) relata que a capacidade de retenção de água do material húmico do solo pode atingir 20 vezes o seu peso seco</a:t>
            </a:r>
          </a:p>
        </p:txBody>
      </p:sp>
    </p:spTree>
    <p:extLst>
      <p:ext uri="{BB962C8B-B14F-4D97-AF65-F5344CB8AC3E}">
        <p14:creationId xmlns:p14="http://schemas.microsoft.com/office/powerpoint/2010/main" val="37252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19" y="1320778"/>
            <a:ext cx="6585727" cy="445222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77922" y="1320778"/>
            <a:ext cx="388506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pt-BR" sz="2400" b="1" dirty="0">
                <a:solidFill>
                  <a:srgbClr val="00B0F0"/>
                </a:solidFill>
              </a:rPr>
              <a:t>Efeitos da MO na CTC do </a:t>
            </a:r>
            <a:r>
              <a:rPr lang="pt-BR" sz="2400" b="1" dirty="0" smtClean="0">
                <a:solidFill>
                  <a:srgbClr val="00B0F0"/>
                </a:solidFill>
              </a:rPr>
              <a:t>solo</a:t>
            </a:r>
          </a:p>
          <a:p>
            <a:pPr fontAlgn="base"/>
            <a:endParaRPr lang="pt-BR" sz="2000" b="1" dirty="0"/>
          </a:p>
          <a:p>
            <a:pPr fontAlgn="base"/>
            <a:r>
              <a:rPr lang="pt-BR" dirty="0"/>
              <a:t>CTC (Capacidade de Troca Catiônica) do solo é uma medida da capacidade do solo para reter cátions, que são íons positivamente carregados, como cálcio, magnésio, potássio, hidrogênio, dentre outros. A CTC é determinada pela soma das cargas negativas na superfície do solo, incluindo as cargas nos minerais do solo e nas moléculas orgânicas. Quanto maior for a CTC do solo, maior será a sua capacidade para reter cátions, o que é importante para a fertilidade do solo e a disponibilidade de nutrientes para as plantas.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66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4974</TotalTime>
  <Words>2056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Bookman Old Style</vt:lpstr>
      <vt:lpstr>Calibri</vt:lpstr>
      <vt:lpstr>Garamond</vt:lpstr>
      <vt:lpstr>Times New Roman</vt:lpstr>
      <vt:lpstr>Orgânico</vt:lpstr>
      <vt:lpstr>TECNICO EM CAFEICULTURA</vt:lpstr>
      <vt:lpstr>Apresentação do PowerPoint</vt:lpstr>
      <vt:lpstr>SUMARIO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TECNICO EM CAFEICULTURA</dc:title>
  <dc:creator>Aluno</dc:creator>
  <cp:lastModifiedBy>Aluno</cp:lastModifiedBy>
  <cp:revision>30</cp:revision>
  <dcterms:created xsi:type="dcterms:W3CDTF">2023-04-26T23:54:02Z</dcterms:created>
  <dcterms:modified xsi:type="dcterms:W3CDTF">2023-06-01T00:48:07Z</dcterms:modified>
</cp:coreProperties>
</file>