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98" r:id="rId3"/>
    <p:sldId id="2592" r:id="rId4"/>
    <p:sldId id="2591" r:id="rId5"/>
    <p:sldId id="2561" r:id="rId6"/>
    <p:sldId id="2562" r:id="rId7"/>
    <p:sldId id="2563" r:id="rId8"/>
    <p:sldId id="2595" r:id="rId9"/>
    <p:sldId id="2596" r:id="rId10"/>
    <p:sldId id="2593" r:id="rId11"/>
    <p:sldId id="2564" r:id="rId12"/>
    <p:sldId id="2565" r:id="rId13"/>
    <p:sldId id="2566" r:id="rId14"/>
    <p:sldId id="2567" r:id="rId15"/>
    <p:sldId id="2569" r:id="rId16"/>
    <p:sldId id="2570" r:id="rId17"/>
    <p:sldId id="2575" r:id="rId18"/>
    <p:sldId id="2576" r:id="rId19"/>
    <p:sldId id="2577" r:id="rId20"/>
    <p:sldId id="2578" r:id="rId21"/>
    <p:sldId id="2579" r:id="rId22"/>
    <p:sldId id="2571" r:id="rId23"/>
    <p:sldId id="2572" r:id="rId24"/>
    <p:sldId id="2574" r:id="rId25"/>
    <p:sldId id="2580" r:id="rId26"/>
    <p:sldId id="2581" r:id="rId27"/>
    <p:sldId id="2597" r:id="rId28"/>
    <p:sldId id="2583" r:id="rId29"/>
    <p:sldId id="2584" r:id="rId30"/>
    <p:sldId id="2585" r:id="rId31"/>
    <p:sldId id="2586" r:id="rId32"/>
    <p:sldId id="2587" r:id="rId33"/>
    <p:sldId id="25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grating User and Computer Accounts Between Active Directory Forests: A Comprehensive Guide" id="{2A42A33A-2837-4968-9C61-3B8113C4FD63}">
          <p14:sldIdLst>
            <p14:sldId id="256"/>
            <p14:sldId id="2598"/>
            <p14:sldId id="2592"/>
            <p14:sldId id="2591"/>
            <p14:sldId id="2561"/>
            <p14:sldId id="2562"/>
          </p14:sldIdLst>
        </p14:section>
        <p14:section name="Preparation and Planning" id="{E2BF8CA1-5E18-41BE-A8A5-CF1D8B902785}">
          <p14:sldIdLst>
            <p14:sldId id="2563"/>
            <p14:sldId id="2595"/>
            <p14:sldId id="2596"/>
            <p14:sldId id="2593"/>
            <p14:sldId id="2564"/>
            <p14:sldId id="2565"/>
            <p14:sldId id="2566"/>
          </p14:sldIdLst>
        </p14:section>
        <p14:section name="Setting Up Trust Relationships" id="{45D254DF-7905-4265-AAEE-1E94D97B68D2}">
          <p14:sldIdLst>
            <p14:sldId id="2567"/>
            <p14:sldId id="2569"/>
            <p14:sldId id="2570"/>
          </p14:sldIdLst>
        </p14:section>
        <p14:section name="Using Quest AD Migration for Active Directory Forests" id="{DFF117FF-941F-4216-8BA3-2CA8DD36D460}">
          <p14:sldIdLst>
            <p14:sldId id="2575"/>
            <p14:sldId id="2576"/>
            <p14:sldId id="2577"/>
            <p14:sldId id="2578"/>
            <p14:sldId id="2579"/>
          </p14:sldIdLst>
        </p14:section>
        <p14:section name="Migrating User Accounts" id="{07804E3D-E3B2-4D3D-904E-69B9DE443B35}">
          <p14:sldIdLst>
            <p14:sldId id="2571"/>
            <p14:sldId id="2572"/>
            <p14:sldId id="2574"/>
          </p14:sldIdLst>
        </p14:section>
        <p14:section name="Migrating Computer Accounts" id="{428A2141-5F26-42C1-AFB5-82E9AC7DAB5C}">
          <p14:sldIdLst>
            <p14:sldId id="2580"/>
            <p14:sldId id="2581"/>
            <p14:sldId id="2597"/>
            <p14:sldId id="2583"/>
          </p14:sldIdLst>
        </p14:section>
        <p14:section name="Post-Migration Tasks" id="{A5167979-6294-412A-AA03-ACF4082BFF11}">
          <p14:sldIdLst>
            <p14:sldId id="2584"/>
            <p14:sldId id="2585"/>
            <p14:sldId id="2586"/>
            <p14:sldId id="2587"/>
          </p14:sldIdLst>
        </p14:section>
        <p14:section name="Conclusion" id="{B4E39471-FC06-4DA6-B39C-4A6447DD2FCA}">
          <p14:sldIdLst>
            <p14:sldId id="25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4660"/>
  </p:normalViewPr>
  <p:slideViewPr>
    <p:cSldViewPr snapToGrid="0">
      <p:cViewPr varScale="1">
        <p:scale>
          <a:sx n="112" d="100"/>
          <a:sy n="112" d="100"/>
        </p:scale>
        <p:origin x="432" y="32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AED79-7A18-4BFA-A31B-C407CC4680FA}"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2FA38FFD-7565-426A-B28B-9E17F73E5E0A}">
      <dgm:prSet/>
      <dgm:spPr/>
      <dgm:t>
        <a:bodyPr/>
        <a:lstStyle/>
        <a:p>
          <a:pPr>
            <a:lnSpc>
              <a:spcPct val="100000"/>
            </a:lnSpc>
            <a:defRPr b="1"/>
          </a:pPr>
          <a:r>
            <a:rPr lang="en-US"/>
            <a:t>Careful Planning</a:t>
          </a:r>
        </a:p>
      </dgm:t>
    </dgm:pt>
    <dgm:pt modelId="{B7995B9B-5F4A-41C7-98C0-CCEF922B9FB6}" type="parTrans" cxnId="{68CF35A8-9375-4F4C-B635-DF5FDC3DA659}">
      <dgm:prSet/>
      <dgm:spPr/>
      <dgm:t>
        <a:bodyPr/>
        <a:lstStyle/>
        <a:p>
          <a:endParaRPr lang="en-US"/>
        </a:p>
      </dgm:t>
    </dgm:pt>
    <dgm:pt modelId="{05653C74-7054-4E00-9A4E-976C86DFF739}" type="sibTrans" cxnId="{68CF35A8-9375-4F4C-B635-DF5FDC3DA659}">
      <dgm:prSet/>
      <dgm:spPr/>
      <dgm:t>
        <a:bodyPr/>
        <a:lstStyle/>
        <a:p>
          <a:pPr>
            <a:lnSpc>
              <a:spcPct val="100000"/>
            </a:lnSpc>
            <a:defRPr b="1"/>
          </a:pPr>
          <a:endParaRPr lang="en-US"/>
        </a:p>
      </dgm:t>
    </dgm:pt>
    <dgm:pt modelId="{B183611C-A7A6-43F5-9692-2B8D464485DE}">
      <dgm:prSet/>
      <dgm:spPr/>
      <dgm:t>
        <a:bodyPr/>
        <a:lstStyle/>
        <a:p>
          <a:pPr>
            <a:lnSpc>
              <a:spcPct val="100000"/>
            </a:lnSpc>
          </a:pPr>
          <a:r>
            <a:rPr lang="en-US"/>
            <a:t>Effective migration begins with meticulous planning to identify necessary resources and steps involved in the process.</a:t>
          </a:r>
        </a:p>
      </dgm:t>
    </dgm:pt>
    <dgm:pt modelId="{71168333-1B6B-44CD-9735-31D7E9EA67B7}" type="parTrans" cxnId="{C443DDC2-B484-4A3A-9BB8-E3ECCBBB4F8E}">
      <dgm:prSet/>
      <dgm:spPr/>
      <dgm:t>
        <a:bodyPr/>
        <a:lstStyle/>
        <a:p>
          <a:endParaRPr lang="en-US"/>
        </a:p>
      </dgm:t>
    </dgm:pt>
    <dgm:pt modelId="{DCC24FB7-67AC-47F6-99BC-C8B9EFCE33C4}" type="sibTrans" cxnId="{C443DDC2-B484-4A3A-9BB8-E3ECCBBB4F8E}">
      <dgm:prSet/>
      <dgm:spPr/>
      <dgm:t>
        <a:bodyPr/>
        <a:lstStyle/>
        <a:p>
          <a:endParaRPr lang="en-US"/>
        </a:p>
      </dgm:t>
    </dgm:pt>
    <dgm:pt modelId="{9D2D6B7E-7F8A-4275-A7D3-444F9ADF8F6A}">
      <dgm:prSet/>
      <dgm:spPr/>
      <dgm:t>
        <a:bodyPr/>
        <a:lstStyle/>
        <a:p>
          <a:pPr>
            <a:lnSpc>
              <a:spcPct val="100000"/>
            </a:lnSpc>
            <a:defRPr b="1"/>
          </a:pPr>
          <a:r>
            <a:rPr lang="en-US"/>
            <a:t>Execution Process</a:t>
          </a:r>
        </a:p>
      </dgm:t>
    </dgm:pt>
    <dgm:pt modelId="{2EA81C9B-607C-44C6-9259-A989B7B59292}" type="parTrans" cxnId="{269D70C7-F3C2-4B21-8B1D-E07C4434F8BD}">
      <dgm:prSet/>
      <dgm:spPr/>
      <dgm:t>
        <a:bodyPr/>
        <a:lstStyle/>
        <a:p>
          <a:endParaRPr lang="en-US"/>
        </a:p>
      </dgm:t>
    </dgm:pt>
    <dgm:pt modelId="{9850D917-86F4-4987-91FB-8BAFB45C6B42}" type="sibTrans" cxnId="{269D70C7-F3C2-4B21-8B1D-E07C4434F8BD}">
      <dgm:prSet/>
      <dgm:spPr/>
      <dgm:t>
        <a:bodyPr/>
        <a:lstStyle/>
        <a:p>
          <a:pPr>
            <a:lnSpc>
              <a:spcPct val="100000"/>
            </a:lnSpc>
            <a:defRPr b="1"/>
          </a:pPr>
          <a:endParaRPr lang="en-US"/>
        </a:p>
      </dgm:t>
    </dgm:pt>
    <dgm:pt modelId="{C09EAE84-8D6A-4EAB-9226-18A9BEDD2CDA}">
      <dgm:prSet/>
      <dgm:spPr/>
      <dgm:t>
        <a:bodyPr/>
        <a:lstStyle/>
        <a:p>
          <a:pPr>
            <a:lnSpc>
              <a:spcPct val="100000"/>
            </a:lnSpc>
          </a:pPr>
          <a:r>
            <a:rPr lang="en-US"/>
            <a:t>The execution phase involves implementing the migration plan, ensuring that user and computer accounts are migrated smoothly.</a:t>
          </a:r>
        </a:p>
      </dgm:t>
    </dgm:pt>
    <dgm:pt modelId="{BF140ADE-A9CB-442B-80DB-F38E2005C5AF}" type="parTrans" cxnId="{F0436515-4719-4A82-892B-0BBEDFC65A10}">
      <dgm:prSet/>
      <dgm:spPr/>
      <dgm:t>
        <a:bodyPr/>
        <a:lstStyle/>
        <a:p>
          <a:endParaRPr lang="en-US"/>
        </a:p>
      </dgm:t>
    </dgm:pt>
    <dgm:pt modelId="{3D768D8A-C225-4CE8-BDDE-2BC8BB29D435}" type="sibTrans" cxnId="{F0436515-4719-4A82-892B-0BBEDFC65A10}">
      <dgm:prSet/>
      <dgm:spPr/>
      <dgm:t>
        <a:bodyPr/>
        <a:lstStyle/>
        <a:p>
          <a:endParaRPr lang="en-US"/>
        </a:p>
      </dgm:t>
    </dgm:pt>
    <dgm:pt modelId="{F9F8A320-DCCB-4D45-8E93-9A6DA446A600}">
      <dgm:prSet/>
      <dgm:spPr/>
      <dgm:t>
        <a:bodyPr/>
        <a:lstStyle/>
        <a:p>
          <a:pPr>
            <a:lnSpc>
              <a:spcPct val="100000"/>
            </a:lnSpc>
            <a:defRPr b="1"/>
          </a:pPr>
          <a:r>
            <a:rPr lang="en-US"/>
            <a:t>Post-Migration Tasks</a:t>
          </a:r>
        </a:p>
      </dgm:t>
    </dgm:pt>
    <dgm:pt modelId="{E5086672-C4A2-49EA-90A6-BA1E94B05F1C}" type="parTrans" cxnId="{D0BC6EBF-DA21-436B-AC31-F78B3B37F707}">
      <dgm:prSet/>
      <dgm:spPr/>
      <dgm:t>
        <a:bodyPr/>
        <a:lstStyle/>
        <a:p>
          <a:endParaRPr lang="en-US"/>
        </a:p>
      </dgm:t>
    </dgm:pt>
    <dgm:pt modelId="{3F98E032-930A-4889-8C5D-EEC0263D852A}" type="sibTrans" cxnId="{D0BC6EBF-DA21-436B-AC31-F78B3B37F707}">
      <dgm:prSet/>
      <dgm:spPr/>
      <dgm:t>
        <a:bodyPr/>
        <a:lstStyle/>
        <a:p>
          <a:pPr>
            <a:lnSpc>
              <a:spcPct val="100000"/>
            </a:lnSpc>
            <a:defRPr b="1"/>
          </a:pPr>
          <a:endParaRPr lang="en-US"/>
        </a:p>
      </dgm:t>
    </dgm:pt>
    <dgm:pt modelId="{625E0795-A4D8-48AE-85BB-1ED4794E9596}">
      <dgm:prSet/>
      <dgm:spPr/>
      <dgm:t>
        <a:bodyPr/>
        <a:lstStyle/>
        <a:p>
          <a:pPr>
            <a:lnSpc>
              <a:spcPct val="100000"/>
            </a:lnSpc>
          </a:pPr>
          <a:r>
            <a:rPr lang="en-US"/>
            <a:t>Post-migration tasks are crucial for verifying the success of the migration and addressing any potential issues.</a:t>
          </a:r>
        </a:p>
      </dgm:t>
    </dgm:pt>
    <dgm:pt modelId="{F8AD43C8-43C8-43D0-BF9F-65AA3262BEC8}" type="parTrans" cxnId="{5317F378-6B1E-4232-85A4-EF3B0F2AE284}">
      <dgm:prSet/>
      <dgm:spPr/>
      <dgm:t>
        <a:bodyPr/>
        <a:lstStyle/>
        <a:p>
          <a:endParaRPr lang="en-US"/>
        </a:p>
      </dgm:t>
    </dgm:pt>
    <dgm:pt modelId="{36C4A6A0-2A50-46F1-88F9-A82AB0CE0CBD}" type="sibTrans" cxnId="{5317F378-6B1E-4232-85A4-EF3B0F2AE284}">
      <dgm:prSet/>
      <dgm:spPr/>
      <dgm:t>
        <a:bodyPr/>
        <a:lstStyle/>
        <a:p>
          <a:endParaRPr lang="en-US"/>
        </a:p>
      </dgm:t>
    </dgm:pt>
    <dgm:pt modelId="{00D56137-E0B2-4DFA-B700-F5F814658CCB}">
      <dgm:prSet/>
      <dgm:spPr/>
      <dgm:t>
        <a:bodyPr/>
        <a:lstStyle/>
        <a:p>
          <a:pPr>
            <a:lnSpc>
              <a:spcPct val="100000"/>
            </a:lnSpc>
            <a:defRPr b="1"/>
          </a:pPr>
          <a:r>
            <a:rPr lang="en-US"/>
            <a:t>Following Best Practices</a:t>
          </a:r>
        </a:p>
      </dgm:t>
    </dgm:pt>
    <dgm:pt modelId="{1C0702BC-E09A-4642-8EC2-3E2E4CF79701}" type="parTrans" cxnId="{B1A14008-31BB-4B8A-8922-BE4701991AFD}">
      <dgm:prSet/>
      <dgm:spPr/>
      <dgm:t>
        <a:bodyPr/>
        <a:lstStyle/>
        <a:p>
          <a:endParaRPr lang="en-US"/>
        </a:p>
      </dgm:t>
    </dgm:pt>
    <dgm:pt modelId="{0F399D73-60A2-4DDB-8991-4ECB47C2F2B3}" type="sibTrans" cxnId="{B1A14008-31BB-4B8A-8922-BE4701991AFD}">
      <dgm:prSet/>
      <dgm:spPr/>
      <dgm:t>
        <a:bodyPr/>
        <a:lstStyle/>
        <a:p>
          <a:endParaRPr lang="en-US"/>
        </a:p>
      </dgm:t>
    </dgm:pt>
    <dgm:pt modelId="{D2033C72-1293-4208-A568-D14B10EF4830}">
      <dgm:prSet/>
      <dgm:spPr/>
      <dgm:t>
        <a:bodyPr/>
        <a:lstStyle/>
        <a:p>
          <a:pPr>
            <a:lnSpc>
              <a:spcPct val="100000"/>
            </a:lnSpc>
          </a:pPr>
          <a:r>
            <a:rPr lang="en-US"/>
            <a:t>Adhering to best practices can minimize risks and help achieve a smooth and successful migration experience.</a:t>
          </a:r>
        </a:p>
      </dgm:t>
    </dgm:pt>
    <dgm:pt modelId="{22A65169-0225-4153-8AB0-95425C1A3CC2}" type="parTrans" cxnId="{23232DFE-1B6B-4053-939B-1F236BF9F2CF}">
      <dgm:prSet/>
      <dgm:spPr/>
      <dgm:t>
        <a:bodyPr/>
        <a:lstStyle/>
        <a:p>
          <a:endParaRPr lang="en-US"/>
        </a:p>
      </dgm:t>
    </dgm:pt>
    <dgm:pt modelId="{77802B91-D551-41BF-8FAD-0E8638EF71AC}" type="sibTrans" cxnId="{23232DFE-1B6B-4053-939B-1F236BF9F2CF}">
      <dgm:prSet/>
      <dgm:spPr/>
      <dgm:t>
        <a:bodyPr/>
        <a:lstStyle/>
        <a:p>
          <a:endParaRPr lang="en-US"/>
        </a:p>
      </dgm:t>
    </dgm:pt>
    <dgm:pt modelId="{6722AEE2-EAF0-4AC9-8CFD-EDD35C675357}" type="pres">
      <dgm:prSet presAssocID="{A18AED79-7A18-4BFA-A31B-C407CC4680FA}" presName="Name0" presStyleCnt="0">
        <dgm:presLayoutVars>
          <dgm:dir/>
          <dgm:resizeHandles val="exact"/>
        </dgm:presLayoutVars>
      </dgm:prSet>
      <dgm:spPr/>
    </dgm:pt>
    <dgm:pt modelId="{5A027ADE-F6F7-47E4-AD8F-9D81061F09B8}" type="pres">
      <dgm:prSet presAssocID="{2FA38FFD-7565-426A-B28B-9E17F73E5E0A}" presName="compNode" presStyleCnt="0"/>
      <dgm:spPr/>
    </dgm:pt>
    <dgm:pt modelId="{AEF7F94C-0218-4ABD-BC0C-459F1E3900EF}" type="pres">
      <dgm:prSet presAssocID="{2FA38FFD-7565-426A-B28B-9E17F73E5E0A}" presName="pictRect" presStyleLbl="revTx" presStyleIdx="0" presStyleCnt="8">
        <dgm:presLayoutVars>
          <dgm:chMax val="0"/>
          <dgm:bulletEnabled/>
        </dgm:presLayoutVars>
      </dgm:prSet>
      <dgm:spPr/>
    </dgm:pt>
    <dgm:pt modelId="{01C918CB-A3C6-4BDD-AC53-63A8A971C6EE}" type="pres">
      <dgm:prSet presAssocID="{2FA38FFD-7565-426A-B28B-9E17F73E5E0A}" presName="textRect" presStyleLbl="revTx" presStyleIdx="1" presStyleCnt="8">
        <dgm:presLayoutVars>
          <dgm:bulletEnabled/>
        </dgm:presLayoutVars>
      </dgm:prSet>
      <dgm:spPr/>
    </dgm:pt>
    <dgm:pt modelId="{79F1E403-C961-4062-A240-D39E3A97B8A2}" type="pres">
      <dgm:prSet presAssocID="{05653C74-7054-4E00-9A4E-976C86DFF739}" presName="sibTrans" presStyleLbl="sibTrans2D1" presStyleIdx="0" presStyleCnt="0"/>
      <dgm:spPr/>
    </dgm:pt>
    <dgm:pt modelId="{61284708-1723-4541-8C72-45E848AF0866}" type="pres">
      <dgm:prSet presAssocID="{9D2D6B7E-7F8A-4275-A7D3-444F9ADF8F6A}" presName="compNode" presStyleCnt="0"/>
      <dgm:spPr/>
    </dgm:pt>
    <dgm:pt modelId="{580DFF00-0CC6-4A14-B9BF-A1FF65A51BA7}" type="pres">
      <dgm:prSet presAssocID="{9D2D6B7E-7F8A-4275-A7D3-444F9ADF8F6A}" presName="pictRect" presStyleLbl="revTx" presStyleIdx="2" presStyleCnt="8">
        <dgm:presLayoutVars>
          <dgm:chMax val="0"/>
          <dgm:bulletEnabled/>
        </dgm:presLayoutVars>
      </dgm:prSet>
      <dgm:spPr/>
    </dgm:pt>
    <dgm:pt modelId="{F4037A58-FC04-4498-B0B5-936319DE5B3A}" type="pres">
      <dgm:prSet presAssocID="{9D2D6B7E-7F8A-4275-A7D3-444F9ADF8F6A}" presName="textRect" presStyleLbl="revTx" presStyleIdx="3" presStyleCnt="8">
        <dgm:presLayoutVars>
          <dgm:bulletEnabled/>
        </dgm:presLayoutVars>
      </dgm:prSet>
      <dgm:spPr/>
    </dgm:pt>
    <dgm:pt modelId="{3E254821-B90E-420A-AA44-3E57C3242BFE}" type="pres">
      <dgm:prSet presAssocID="{9850D917-86F4-4987-91FB-8BAFB45C6B42}" presName="sibTrans" presStyleLbl="sibTrans2D1" presStyleIdx="0" presStyleCnt="0"/>
      <dgm:spPr/>
    </dgm:pt>
    <dgm:pt modelId="{F636EA2B-4DF0-4A14-9F29-D8CEF88DA66D}" type="pres">
      <dgm:prSet presAssocID="{F9F8A320-DCCB-4D45-8E93-9A6DA446A600}" presName="compNode" presStyleCnt="0"/>
      <dgm:spPr/>
    </dgm:pt>
    <dgm:pt modelId="{370C1432-59D6-478C-97F3-B6D9A213BF6B}" type="pres">
      <dgm:prSet presAssocID="{F9F8A320-DCCB-4D45-8E93-9A6DA446A600}" presName="pictRect" presStyleLbl="revTx" presStyleIdx="4" presStyleCnt="8">
        <dgm:presLayoutVars>
          <dgm:chMax val="0"/>
          <dgm:bulletEnabled/>
        </dgm:presLayoutVars>
      </dgm:prSet>
      <dgm:spPr/>
    </dgm:pt>
    <dgm:pt modelId="{8889B3DB-0FF9-4983-B6DD-BF727B44BEF1}" type="pres">
      <dgm:prSet presAssocID="{F9F8A320-DCCB-4D45-8E93-9A6DA446A600}" presName="textRect" presStyleLbl="revTx" presStyleIdx="5" presStyleCnt="8">
        <dgm:presLayoutVars>
          <dgm:bulletEnabled/>
        </dgm:presLayoutVars>
      </dgm:prSet>
      <dgm:spPr/>
    </dgm:pt>
    <dgm:pt modelId="{965A9A0A-0E75-4F67-B8CB-E6C461C99468}" type="pres">
      <dgm:prSet presAssocID="{3F98E032-930A-4889-8C5D-EEC0263D852A}" presName="sibTrans" presStyleLbl="sibTrans2D1" presStyleIdx="0" presStyleCnt="0"/>
      <dgm:spPr/>
    </dgm:pt>
    <dgm:pt modelId="{E31970C8-823B-4742-9BF1-0BD6857D61E5}" type="pres">
      <dgm:prSet presAssocID="{00D56137-E0B2-4DFA-B700-F5F814658CCB}" presName="compNode" presStyleCnt="0"/>
      <dgm:spPr/>
    </dgm:pt>
    <dgm:pt modelId="{94BCF423-AFA5-4EE3-97EC-544E83C2FE45}" type="pres">
      <dgm:prSet presAssocID="{00D56137-E0B2-4DFA-B700-F5F814658CCB}" presName="pictRect" presStyleLbl="revTx" presStyleIdx="6" presStyleCnt="8">
        <dgm:presLayoutVars>
          <dgm:chMax val="0"/>
          <dgm:bulletEnabled/>
        </dgm:presLayoutVars>
      </dgm:prSet>
      <dgm:spPr/>
    </dgm:pt>
    <dgm:pt modelId="{1760EE3A-60BF-4586-A6AE-1602EC2213A4}" type="pres">
      <dgm:prSet presAssocID="{00D56137-E0B2-4DFA-B700-F5F814658CCB}" presName="textRect" presStyleLbl="revTx" presStyleIdx="7" presStyleCnt="8">
        <dgm:presLayoutVars>
          <dgm:bulletEnabled/>
        </dgm:presLayoutVars>
      </dgm:prSet>
      <dgm:spPr/>
    </dgm:pt>
  </dgm:ptLst>
  <dgm:cxnLst>
    <dgm:cxn modelId="{DD84CE02-C1BE-46BA-90FB-A6060DAC9ECA}" type="presOf" srcId="{3F98E032-930A-4889-8C5D-EEC0263D852A}" destId="{965A9A0A-0E75-4F67-B8CB-E6C461C99468}" srcOrd="0" destOrd="0" presId="urn:microsoft.com/office/officeart/2024/3/layout/hArchList1"/>
    <dgm:cxn modelId="{B1A14008-31BB-4B8A-8922-BE4701991AFD}" srcId="{A18AED79-7A18-4BFA-A31B-C407CC4680FA}" destId="{00D56137-E0B2-4DFA-B700-F5F814658CCB}" srcOrd="3" destOrd="0" parTransId="{1C0702BC-E09A-4642-8EC2-3E2E4CF79701}" sibTransId="{0F399D73-60A2-4DDB-8991-4ECB47C2F2B3}"/>
    <dgm:cxn modelId="{F0436515-4719-4A82-892B-0BBEDFC65A10}" srcId="{9D2D6B7E-7F8A-4275-A7D3-444F9ADF8F6A}" destId="{C09EAE84-8D6A-4EAB-9226-18A9BEDD2CDA}" srcOrd="0" destOrd="0" parTransId="{BF140ADE-A9CB-442B-80DB-F38E2005C5AF}" sibTransId="{3D768D8A-C225-4CE8-BDDE-2BC8BB29D435}"/>
    <dgm:cxn modelId="{D4A0B019-3B6F-4252-8338-A4D794939265}" type="presOf" srcId="{B183611C-A7A6-43F5-9692-2B8D464485DE}" destId="{01C918CB-A3C6-4BDD-AC53-63A8A971C6EE}" srcOrd="0" destOrd="0" presId="urn:microsoft.com/office/officeart/2024/3/layout/hArchList1"/>
    <dgm:cxn modelId="{463BCE1C-40C2-4234-8237-8F79E44A94EA}" type="presOf" srcId="{C09EAE84-8D6A-4EAB-9226-18A9BEDD2CDA}" destId="{F4037A58-FC04-4498-B0B5-936319DE5B3A}" srcOrd="0" destOrd="0" presId="urn:microsoft.com/office/officeart/2024/3/layout/hArchList1"/>
    <dgm:cxn modelId="{EFC77821-0F4F-4329-988F-68040E3B49BE}" type="presOf" srcId="{625E0795-A4D8-48AE-85BB-1ED4794E9596}" destId="{8889B3DB-0FF9-4983-B6DD-BF727B44BEF1}" srcOrd="0" destOrd="0" presId="urn:microsoft.com/office/officeart/2024/3/layout/hArchList1"/>
    <dgm:cxn modelId="{754B1150-2697-4E67-A497-23C3E0B6160B}" type="presOf" srcId="{D2033C72-1293-4208-A568-D14B10EF4830}" destId="{1760EE3A-60BF-4586-A6AE-1602EC2213A4}" srcOrd="0" destOrd="0" presId="urn:microsoft.com/office/officeart/2024/3/layout/hArchList1"/>
    <dgm:cxn modelId="{E1FFE552-9EA2-486F-946F-9FC1A425FABC}" type="presOf" srcId="{A18AED79-7A18-4BFA-A31B-C407CC4680FA}" destId="{6722AEE2-EAF0-4AC9-8CFD-EDD35C675357}" srcOrd="0" destOrd="0" presId="urn:microsoft.com/office/officeart/2024/3/layout/hArchList1"/>
    <dgm:cxn modelId="{5317F378-6B1E-4232-85A4-EF3B0F2AE284}" srcId="{F9F8A320-DCCB-4D45-8E93-9A6DA446A600}" destId="{625E0795-A4D8-48AE-85BB-1ED4794E9596}" srcOrd="0" destOrd="0" parTransId="{F8AD43C8-43C8-43D0-BF9F-65AA3262BEC8}" sibTransId="{36C4A6A0-2A50-46F1-88F9-A82AB0CE0CBD}"/>
    <dgm:cxn modelId="{D852318F-8518-451E-BC2F-74649CF58488}" type="presOf" srcId="{F9F8A320-DCCB-4D45-8E93-9A6DA446A600}" destId="{370C1432-59D6-478C-97F3-B6D9A213BF6B}" srcOrd="0" destOrd="0" presId="urn:microsoft.com/office/officeart/2024/3/layout/hArchList1"/>
    <dgm:cxn modelId="{6E5D7C91-B790-4164-A3D7-70B10139BB03}" type="presOf" srcId="{05653C74-7054-4E00-9A4E-976C86DFF739}" destId="{79F1E403-C961-4062-A240-D39E3A97B8A2}" srcOrd="0" destOrd="0" presId="urn:microsoft.com/office/officeart/2024/3/layout/hArchList1"/>
    <dgm:cxn modelId="{2B2115A2-8DAD-4476-AC29-BAC03C6F08A7}" type="presOf" srcId="{00D56137-E0B2-4DFA-B700-F5F814658CCB}" destId="{94BCF423-AFA5-4EE3-97EC-544E83C2FE45}" srcOrd="0" destOrd="0" presId="urn:microsoft.com/office/officeart/2024/3/layout/hArchList1"/>
    <dgm:cxn modelId="{68CF35A8-9375-4F4C-B635-DF5FDC3DA659}" srcId="{A18AED79-7A18-4BFA-A31B-C407CC4680FA}" destId="{2FA38FFD-7565-426A-B28B-9E17F73E5E0A}" srcOrd="0" destOrd="0" parTransId="{B7995B9B-5F4A-41C7-98C0-CCEF922B9FB6}" sibTransId="{05653C74-7054-4E00-9A4E-976C86DFF739}"/>
    <dgm:cxn modelId="{D0BC6EBF-DA21-436B-AC31-F78B3B37F707}" srcId="{A18AED79-7A18-4BFA-A31B-C407CC4680FA}" destId="{F9F8A320-DCCB-4D45-8E93-9A6DA446A600}" srcOrd="2" destOrd="0" parTransId="{E5086672-C4A2-49EA-90A6-BA1E94B05F1C}" sibTransId="{3F98E032-930A-4889-8C5D-EEC0263D852A}"/>
    <dgm:cxn modelId="{C443DDC2-B484-4A3A-9BB8-E3ECCBBB4F8E}" srcId="{2FA38FFD-7565-426A-B28B-9E17F73E5E0A}" destId="{B183611C-A7A6-43F5-9692-2B8D464485DE}" srcOrd="0" destOrd="0" parTransId="{71168333-1B6B-44CD-9735-31D7E9EA67B7}" sibTransId="{DCC24FB7-67AC-47F6-99BC-C8B9EFCE33C4}"/>
    <dgm:cxn modelId="{269D70C7-F3C2-4B21-8B1D-E07C4434F8BD}" srcId="{A18AED79-7A18-4BFA-A31B-C407CC4680FA}" destId="{9D2D6B7E-7F8A-4275-A7D3-444F9ADF8F6A}" srcOrd="1" destOrd="0" parTransId="{2EA81C9B-607C-44C6-9259-A989B7B59292}" sibTransId="{9850D917-86F4-4987-91FB-8BAFB45C6B42}"/>
    <dgm:cxn modelId="{77C668D4-C21D-4380-A110-A877A4CC54F2}" type="presOf" srcId="{9D2D6B7E-7F8A-4275-A7D3-444F9ADF8F6A}" destId="{580DFF00-0CC6-4A14-B9BF-A1FF65A51BA7}" srcOrd="0" destOrd="0" presId="urn:microsoft.com/office/officeart/2024/3/layout/hArchList1"/>
    <dgm:cxn modelId="{E08563D5-B168-43D7-AC58-EAB0C6ABBB2B}" type="presOf" srcId="{9850D917-86F4-4987-91FB-8BAFB45C6B42}" destId="{3E254821-B90E-420A-AA44-3E57C3242BFE}" srcOrd="0" destOrd="0" presId="urn:microsoft.com/office/officeart/2024/3/layout/hArchList1"/>
    <dgm:cxn modelId="{A53686DC-718E-4EAE-965C-3D549DEF1002}" type="presOf" srcId="{2FA38FFD-7565-426A-B28B-9E17F73E5E0A}" destId="{AEF7F94C-0218-4ABD-BC0C-459F1E3900EF}" srcOrd="0" destOrd="0" presId="urn:microsoft.com/office/officeart/2024/3/layout/hArchList1"/>
    <dgm:cxn modelId="{23232DFE-1B6B-4053-939B-1F236BF9F2CF}" srcId="{00D56137-E0B2-4DFA-B700-F5F814658CCB}" destId="{D2033C72-1293-4208-A568-D14B10EF4830}" srcOrd="0" destOrd="0" parTransId="{22A65169-0225-4153-8AB0-95425C1A3CC2}" sibTransId="{77802B91-D551-41BF-8FAD-0E8638EF71AC}"/>
    <dgm:cxn modelId="{0711F3F2-0F71-4429-B763-359DBA3F11DE}" type="presParOf" srcId="{6722AEE2-EAF0-4AC9-8CFD-EDD35C675357}" destId="{5A027ADE-F6F7-47E4-AD8F-9D81061F09B8}" srcOrd="0" destOrd="0" presId="urn:microsoft.com/office/officeart/2024/3/layout/hArchList1"/>
    <dgm:cxn modelId="{130229D4-3761-41AE-925D-32C5A9039CFA}" type="presParOf" srcId="{5A027ADE-F6F7-47E4-AD8F-9D81061F09B8}" destId="{AEF7F94C-0218-4ABD-BC0C-459F1E3900EF}" srcOrd="0" destOrd="0" presId="urn:microsoft.com/office/officeart/2024/3/layout/hArchList1"/>
    <dgm:cxn modelId="{C35056B1-6D44-4072-AA2F-ABF88F693A6A}" type="presParOf" srcId="{5A027ADE-F6F7-47E4-AD8F-9D81061F09B8}" destId="{01C918CB-A3C6-4BDD-AC53-63A8A971C6EE}" srcOrd="1" destOrd="0" presId="urn:microsoft.com/office/officeart/2024/3/layout/hArchList1"/>
    <dgm:cxn modelId="{EABBE8A1-52A0-4F79-85C5-6551CBE8B3F2}" type="presParOf" srcId="{6722AEE2-EAF0-4AC9-8CFD-EDD35C675357}" destId="{79F1E403-C961-4062-A240-D39E3A97B8A2}" srcOrd="1" destOrd="0" presId="urn:microsoft.com/office/officeart/2024/3/layout/hArchList1"/>
    <dgm:cxn modelId="{655410BD-49F7-4A59-9BBD-4A9000062D2B}" type="presParOf" srcId="{6722AEE2-EAF0-4AC9-8CFD-EDD35C675357}" destId="{61284708-1723-4541-8C72-45E848AF0866}" srcOrd="2" destOrd="0" presId="urn:microsoft.com/office/officeart/2024/3/layout/hArchList1"/>
    <dgm:cxn modelId="{94CD02E9-764C-4497-9B3E-8B27B57E03D6}" type="presParOf" srcId="{61284708-1723-4541-8C72-45E848AF0866}" destId="{580DFF00-0CC6-4A14-B9BF-A1FF65A51BA7}" srcOrd="0" destOrd="0" presId="urn:microsoft.com/office/officeart/2024/3/layout/hArchList1"/>
    <dgm:cxn modelId="{D03AD3A3-FA61-4AFB-911F-74BD8A18A5F1}" type="presParOf" srcId="{61284708-1723-4541-8C72-45E848AF0866}" destId="{F4037A58-FC04-4498-B0B5-936319DE5B3A}" srcOrd="1" destOrd="0" presId="urn:microsoft.com/office/officeart/2024/3/layout/hArchList1"/>
    <dgm:cxn modelId="{2B9202AB-2803-46E0-8DFC-4F016509BE56}" type="presParOf" srcId="{6722AEE2-EAF0-4AC9-8CFD-EDD35C675357}" destId="{3E254821-B90E-420A-AA44-3E57C3242BFE}" srcOrd="3" destOrd="0" presId="urn:microsoft.com/office/officeart/2024/3/layout/hArchList1"/>
    <dgm:cxn modelId="{080F8D38-9679-4AED-9917-DB8A7C3B0BB1}" type="presParOf" srcId="{6722AEE2-EAF0-4AC9-8CFD-EDD35C675357}" destId="{F636EA2B-4DF0-4A14-9F29-D8CEF88DA66D}" srcOrd="4" destOrd="0" presId="urn:microsoft.com/office/officeart/2024/3/layout/hArchList1"/>
    <dgm:cxn modelId="{0E457D9D-416C-4376-8595-BCBEDCFBD857}" type="presParOf" srcId="{F636EA2B-4DF0-4A14-9F29-D8CEF88DA66D}" destId="{370C1432-59D6-478C-97F3-B6D9A213BF6B}" srcOrd="0" destOrd="0" presId="urn:microsoft.com/office/officeart/2024/3/layout/hArchList1"/>
    <dgm:cxn modelId="{E637B59A-3314-474B-B363-F4CC797B3033}" type="presParOf" srcId="{F636EA2B-4DF0-4A14-9F29-D8CEF88DA66D}" destId="{8889B3DB-0FF9-4983-B6DD-BF727B44BEF1}" srcOrd="1" destOrd="0" presId="urn:microsoft.com/office/officeart/2024/3/layout/hArchList1"/>
    <dgm:cxn modelId="{551867A9-7B50-446A-A658-6273A123874C}" type="presParOf" srcId="{6722AEE2-EAF0-4AC9-8CFD-EDD35C675357}" destId="{965A9A0A-0E75-4F67-B8CB-E6C461C99468}" srcOrd="5" destOrd="0" presId="urn:microsoft.com/office/officeart/2024/3/layout/hArchList1"/>
    <dgm:cxn modelId="{A80427F0-81AA-4F91-9128-65FA5CF3F7BD}" type="presParOf" srcId="{6722AEE2-EAF0-4AC9-8CFD-EDD35C675357}" destId="{E31970C8-823B-4742-9BF1-0BD6857D61E5}" srcOrd="6" destOrd="0" presId="urn:microsoft.com/office/officeart/2024/3/layout/hArchList1"/>
    <dgm:cxn modelId="{B1F23A82-22EC-44DB-8012-EA20B6C69B81}" type="presParOf" srcId="{E31970C8-823B-4742-9BF1-0BD6857D61E5}" destId="{94BCF423-AFA5-4EE3-97EC-544E83C2FE45}" srcOrd="0" destOrd="0" presId="urn:microsoft.com/office/officeart/2024/3/layout/hArchList1"/>
    <dgm:cxn modelId="{BC6BBA9D-A981-407D-BD3E-ED69328135C2}" type="presParOf" srcId="{E31970C8-823B-4742-9BF1-0BD6857D61E5}" destId="{1760EE3A-60BF-4586-A6AE-1602EC2213A4}"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7F94C-0218-4ABD-BC0C-459F1E3900EF}">
      <dsp:nvSpPr>
        <dsp:cNvPr id="0" name=""/>
        <dsp:cNvSpPr/>
      </dsp:nvSpPr>
      <dsp:spPr>
        <a:xfrm>
          <a:off x="0" y="0"/>
          <a:ext cx="2592824" cy="596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Careful Planning</a:t>
          </a:r>
        </a:p>
      </dsp:txBody>
      <dsp:txXfrm>
        <a:off x="0" y="0"/>
        <a:ext cx="2592824" cy="596106"/>
      </dsp:txXfrm>
    </dsp:sp>
    <dsp:sp modelId="{01C918CB-A3C6-4BDD-AC53-63A8A971C6EE}">
      <dsp:nvSpPr>
        <dsp:cNvPr id="0" name=""/>
        <dsp:cNvSpPr/>
      </dsp:nvSpPr>
      <dsp:spPr>
        <a:xfrm>
          <a:off x="0" y="596106"/>
          <a:ext cx="2592824" cy="1863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Effective migration begins with meticulous planning to identify necessary resources and steps involved in the process.</a:t>
          </a:r>
        </a:p>
      </dsp:txBody>
      <dsp:txXfrm>
        <a:off x="0" y="596106"/>
        <a:ext cx="2592824" cy="1863898"/>
      </dsp:txXfrm>
    </dsp:sp>
    <dsp:sp modelId="{580DFF00-0CC6-4A14-B9BF-A1FF65A51BA7}">
      <dsp:nvSpPr>
        <dsp:cNvPr id="0" name=""/>
        <dsp:cNvSpPr/>
      </dsp:nvSpPr>
      <dsp:spPr>
        <a:xfrm>
          <a:off x="2852106" y="0"/>
          <a:ext cx="2592824" cy="596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Execution Process</a:t>
          </a:r>
        </a:p>
      </dsp:txBody>
      <dsp:txXfrm>
        <a:off x="2852106" y="0"/>
        <a:ext cx="2592824" cy="596106"/>
      </dsp:txXfrm>
    </dsp:sp>
    <dsp:sp modelId="{F4037A58-FC04-4498-B0B5-936319DE5B3A}">
      <dsp:nvSpPr>
        <dsp:cNvPr id="0" name=""/>
        <dsp:cNvSpPr/>
      </dsp:nvSpPr>
      <dsp:spPr>
        <a:xfrm>
          <a:off x="2852106" y="596106"/>
          <a:ext cx="2592824" cy="1863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execution phase involves implementing the migration plan, ensuring that user and computer accounts are migrated smoothly.</a:t>
          </a:r>
        </a:p>
      </dsp:txBody>
      <dsp:txXfrm>
        <a:off x="2852106" y="596106"/>
        <a:ext cx="2592824" cy="1863898"/>
      </dsp:txXfrm>
    </dsp:sp>
    <dsp:sp modelId="{370C1432-59D6-478C-97F3-B6D9A213BF6B}">
      <dsp:nvSpPr>
        <dsp:cNvPr id="0" name=""/>
        <dsp:cNvSpPr/>
      </dsp:nvSpPr>
      <dsp:spPr>
        <a:xfrm>
          <a:off x="5704212" y="0"/>
          <a:ext cx="2592824" cy="596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Post-Migration Tasks</a:t>
          </a:r>
        </a:p>
      </dsp:txBody>
      <dsp:txXfrm>
        <a:off x="5704212" y="0"/>
        <a:ext cx="2592824" cy="596106"/>
      </dsp:txXfrm>
    </dsp:sp>
    <dsp:sp modelId="{8889B3DB-0FF9-4983-B6DD-BF727B44BEF1}">
      <dsp:nvSpPr>
        <dsp:cNvPr id="0" name=""/>
        <dsp:cNvSpPr/>
      </dsp:nvSpPr>
      <dsp:spPr>
        <a:xfrm>
          <a:off x="5704212" y="596106"/>
          <a:ext cx="2592824" cy="1863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Post-migration tasks are crucial for verifying the success of the migration and addressing any potential issues.</a:t>
          </a:r>
        </a:p>
      </dsp:txBody>
      <dsp:txXfrm>
        <a:off x="5704212" y="596106"/>
        <a:ext cx="2592824" cy="1863898"/>
      </dsp:txXfrm>
    </dsp:sp>
    <dsp:sp modelId="{94BCF423-AFA5-4EE3-97EC-544E83C2FE45}">
      <dsp:nvSpPr>
        <dsp:cNvPr id="0" name=""/>
        <dsp:cNvSpPr/>
      </dsp:nvSpPr>
      <dsp:spPr>
        <a:xfrm>
          <a:off x="8556319" y="0"/>
          <a:ext cx="2592824" cy="596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Following Best Practices</a:t>
          </a:r>
        </a:p>
      </dsp:txBody>
      <dsp:txXfrm>
        <a:off x="8556319" y="0"/>
        <a:ext cx="2592824" cy="596106"/>
      </dsp:txXfrm>
    </dsp:sp>
    <dsp:sp modelId="{1760EE3A-60BF-4586-A6AE-1602EC2213A4}">
      <dsp:nvSpPr>
        <dsp:cNvPr id="0" name=""/>
        <dsp:cNvSpPr/>
      </dsp:nvSpPr>
      <dsp:spPr>
        <a:xfrm>
          <a:off x="8556319" y="596106"/>
          <a:ext cx="2592824" cy="1863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Adhering to best practices can minimize risks and help achieve a smooth and successful migration experience.</a:t>
          </a:r>
        </a:p>
      </dsp:txBody>
      <dsp:txXfrm>
        <a:off x="8556319" y="596106"/>
        <a:ext cx="2592824" cy="1863898"/>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A9674-0D02-4E1E-9356-09048B8D7476}" type="datetimeFigureOut">
              <a:rPr lang="en-US" smtClean="0"/>
              <a:t>10/31/2025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C5303-9F50-416B-A819-D7DB45598592}" type="slidenum">
              <a:rPr lang="en-US" smtClean="0"/>
              <a:t>‹#›</a:t>
            </a:fld>
            <a:endParaRPr lang="en-US"/>
          </a:p>
        </p:txBody>
      </p:sp>
    </p:spTree>
    <p:extLst>
      <p:ext uri="{BB962C8B-B14F-4D97-AF65-F5344CB8AC3E}">
        <p14:creationId xmlns:p14="http://schemas.microsoft.com/office/powerpoint/2010/main" val="4146371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0071f8e73_0_24:notes"/>
          <p:cNvSpPr>
            <a:spLocks noGrp="1" noRot="1" noChangeAspect="1"/>
          </p:cNvSpPr>
          <p:nvPr>
            <p:ph type="sldImg" idx="2"/>
          </p:nvPr>
        </p:nvSpPr>
        <p:spPr>
          <a:xfrm>
            <a:off x="685800" y="1143000"/>
            <a:ext cx="5486400" cy="30876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ge0071f8e73_0_24:notes"/>
          <p:cNvSpPr txBox="1">
            <a:spLocks noGrp="1"/>
          </p:cNvSpPr>
          <p:nvPr>
            <p:ph type="body" idx="1"/>
          </p:nvPr>
        </p:nvSpPr>
        <p:spPr>
          <a:xfrm>
            <a:off x="685801" y="4400550"/>
            <a:ext cx="5486400" cy="3600300"/>
          </a:xfrm>
          <a:prstGeom prst="rect">
            <a:avLst/>
          </a:prstGeom>
          <a:noFill/>
          <a:ln>
            <a:noFill/>
          </a:ln>
        </p:spPr>
        <p:txBody>
          <a:bodyPr spcFirstLastPara="1" wrap="square" lIns="90350" tIns="45175" rIns="90350" bIns="45175" anchor="t" anchorCtr="0">
            <a:noAutofit/>
          </a:bodyPr>
          <a:lstStyle/>
          <a:p>
            <a:pPr marL="0" lvl="0" indent="0" algn="l" rtl="0">
              <a:spcBef>
                <a:spcPts val="0"/>
              </a:spcBef>
              <a:spcAft>
                <a:spcPts val="0"/>
              </a:spcAft>
              <a:buNone/>
            </a:pPr>
            <a:endParaRPr/>
          </a:p>
        </p:txBody>
      </p:sp>
      <p:sp>
        <p:nvSpPr>
          <p:cNvPr id="100" name="Google Shape;100;ge0071f8e73_0_24:notes"/>
          <p:cNvSpPr txBox="1">
            <a:spLocks noGrp="1"/>
          </p:cNvSpPr>
          <p:nvPr>
            <p:ph type="sldNum" idx="12"/>
          </p:nvPr>
        </p:nvSpPr>
        <p:spPr>
          <a:xfrm>
            <a:off x="3884617" y="8685216"/>
            <a:ext cx="2971800" cy="458700"/>
          </a:xfrm>
          <a:prstGeom prst="rect">
            <a:avLst/>
          </a:prstGeom>
          <a:noFill/>
          <a:ln>
            <a:noFill/>
          </a:ln>
        </p:spPr>
        <p:txBody>
          <a:bodyPr spcFirstLastPara="1" wrap="square" lIns="90350" tIns="45175" rIns="90350" bIns="45175" anchor="b" anchorCtr="0">
            <a:noAutofit/>
          </a:bodyPr>
          <a:lstStyle/>
          <a:p>
            <a:pPr marL="0" lvl="0" indent="0" algn="r" rtl="0">
              <a:spcBef>
                <a:spcPts val="0"/>
              </a:spcBef>
              <a:spcAft>
                <a:spcPts val="0"/>
              </a:spcAft>
              <a:buNone/>
            </a:pPr>
            <a:fld id="{00000000-1234-1234-1234-123412341234}" type="slidenum">
              <a:rPr lang="en" sz="1400"/>
              <a:t>1</a:t>
            </a:fld>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Learn how to establish one-way and two-way trusts between forests. One-way trusts allow one forest to access resources in another, while two-way trusts allow mutual access, broadening collaboration.</a:t>
            </a:r>
          </a:p>
        </p:txBody>
      </p:sp>
      <p:sp>
        <p:nvSpPr>
          <p:cNvPr id="4" name="Slide Number Placeholder 3"/>
          <p:cNvSpPr>
            <a:spLocks noGrp="1"/>
          </p:cNvSpPr>
          <p:nvPr>
            <p:ph type="sldNum" sz="quarter" idx="5"/>
          </p:nvPr>
        </p:nvSpPr>
        <p:spPr/>
        <p:txBody>
          <a:bodyPr/>
          <a:lstStyle/>
          <a:p>
            <a:fld id="{5D574943-EF1F-4ADC-84CA-710002F08AEC}" type="slidenum">
              <a:rPr lang="en-US" smtClean="0"/>
              <a:t>15</a:t>
            </a:fld>
            <a:endParaRPr lang="en-US"/>
          </a:p>
        </p:txBody>
      </p:sp>
    </p:spTree>
    <p:extLst>
      <p:ext uri="{BB962C8B-B14F-4D97-AF65-F5344CB8AC3E}">
        <p14:creationId xmlns:p14="http://schemas.microsoft.com/office/powerpoint/2010/main" val="3906233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Once trusts are established, it's crucial to verify their functionality. Learn how to troubleshoot common issues that may arise with trust relationships to ensure a smooth migration.</a:t>
            </a:r>
          </a:p>
        </p:txBody>
      </p:sp>
      <p:sp>
        <p:nvSpPr>
          <p:cNvPr id="4" name="Slide Number Placeholder 3"/>
          <p:cNvSpPr>
            <a:spLocks noGrp="1"/>
          </p:cNvSpPr>
          <p:nvPr>
            <p:ph type="sldNum" sz="quarter" idx="5"/>
          </p:nvPr>
        </p:nvSpPr>
        <p:spPr/>
        <p:txBody>
          <a:bodyPr/>
          <a:lstStyle/>
          <a:p>
            <a:fld id="{5D574943-EF1F-4ADC-84CA-710002F08AEC}" type="slidenum">
              <a:rPr lang="en-US" smtClean="0"/>
              <a:t>16</a:t>
            </a:fld>
            <a:endParaRPr lang="en-US"/>
          </a:p>
        </p:txBody>
      </p:sp>
    </p:spTree>
    <p:extLst>
      <p:ext uri="{BB962C8B-B14F-4D97-AF65-F5344CB8AC3E}">
        <p14:creationId xmlns:p14="http://schemas.microsoft.com/office/powerpoint/2010/main" val="3295410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Quest AD Migration provides advanced features that simplify the migration process. Understanding its capabilities can help streamline migrations between forests.</a:t>
            </a:r>
          </a:p>
        </p:txBody>
      </p:sp>
      <p:sp>
        <p:nvSpPr>
          <p:cNvPr id="4" name="Slide Number Placeholder 3"/>
          <p:cNvSpPr>
            <a:spLocks noGrp="1"/>
          </p:cNvSpPr>
          <p:nvPr>
            <p:ph type="sldNum" sz="quarter" idx="5"/>
          </p:nvPr>
        </p:nvSpPr>
        <p:spPr/>
        <p:txBody>
          <a:bodyPr/>
          <a:lstStyle/>
          <a:p>
            <a:fld id="{5D574943-EF1F-4ADC-84CA-710002F08AEC}" type="slidenum">
              <a:rPr lang="en-US" smtClean="0"/>
              <a:t>17</a:t>
            </a:fld>
            <a:endParaRPr lang="en-US"/>
          </a:p>
        </p:txBody>
      </p:sp>
    </p:spTree>
    <p:extLst>
      <p:ext uri="{BB962C8B-B14F-4D97-AF65-F5344CB8AC3E}">
        <p14:creationId xmlns:p14="http://schemas.microsoft.com/office/powerpoint/2010/main" val="651246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Quest AD Migration offers features such as automated migrations, reporting, and support for complex environments. Familiarizing yourself with these features can enhance your migration strategy.</a:t>
            </a:r>
          </a:p>
        </p:txBody>
      </p:sp>
      <p:sp>
        <p:nvSpPr>
          <p:cNvPr id="4" name="Slide Number Placeholder 3"/>
          <p:cNvSpPr>
            <a:spLocks noGrp="1"/>
          </p:cNvSpPr>
          <p:nvPr>
            <p:ph type="sldNum" sz="quarter" idx="5"/>
          </p:nvPr>
        </p:nvSpPr>
        <p:spPr/>
        <p:txBody>
          <a:bodyPr/>
          <a:lstStyle/>
          <a:p>
            <a:fld id="{5D574943-EF1F-4ADC-84CA-710002F08AEC}" type="slidenum">
              <a:rPr lang="en-US" smtClean="0"/>
              <a:t>18</a:t>
            </a:fld>
            <a:endParaRPr lang="en-US"/>
          </a:p>
        </p:txBody>
      </p:sp>
    </p:spTree>
    <p:extLst>
      <p:ext uri="{BB962C8B-B14F-4D97-AF65-F5344CB8AC3E}">
        <p14:creationId xmlns:p14="http://schemas.microsoft.com/office/powerpoint/2010/main" val="880137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Learn how to set up Quest AD Migration for your environment, including installation protocols and initial configurations to prepare for the migration.</a:t>
            </a:r>
          </a:p>
        </p:txBody>
      </p:sp>
      <p:sp>
        <p:nvSpPr>
          <p:cNvPr id="4" name="Slide Number Placeholder 3"/>
          <p:cNvSpPr>
            <a:spLocks noGrp="1"/>
          </p:cNvSpPr>
          <p:nvPr>
            <p:ph type="sldNum" sz="quarter" idx="5"/>
          </p:nvPr>
        </p:nvSpPr>
        <p:spPr/>
        <p:txBody>
          <a:bodyPr/>
          <a:lstStyle/>
          <a:p>
            <a:fld id="{5D574943-EF1F-4ADC-84CA-710002F08AEC}" type="slidenum">
              <a:rPr lang="en-US" smtClean="0"/>
              <a:t>19</a:t>
            </a:fld>
            <a:endParaRPr lang="en-US"/>
          </a:p>
        </p:txBody>
      </p:sp>
    </p:spTree>
    <p:extLst>
      <p:ext uri="{BB962C8B-B14F-4D97-AF65-F5344CB8AC3E}">
        <p14:creationId xmlns:p14="http://schemas.microsoft.com/office/powerpoint/2010/main" val="2949196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Once set up, executing the migration with Quest AD Migration involves running the migration jobs. Monitor the process for any issues and ensure successful completion.</a:t>
            </a:r>
          </a:p>
        </p:txBody>
      </p:sp>
      <p:sp>
        <p:nvSpPr>
          <p:cNvPr id="4" name="Slide Number Placeholder 3"/>
          <p:cNvSpPr>
            <a:spLocks noGrp="1"/>
          </p:cNvSpPr>
          <p:nvPr>
            <p:ph type="sldNum" sz="quarter" idx="5"/>
          </p:nvPr>
        </p:nvSpPr>
        <p:spPr/>
        <p:txBody>
          <a:bodyPr/>
          <a:lstStyle/>
          <a:p>
            <a:fld id="{5D574943-EF1F-4ADC-84CA-710002F08AEC}" type="slidenum">
              <a:rPr lang="en-US" smtClean="0"/>
              <a:t>20</a:t>
            </a:fld>
            <a:endParaRPr lang="en-US"/>
          </a:p>
        </p:txBody>
      </p:sp>
    </p:spTree>
    <p:extLst>
      <p:ext uri="{BB962C8B-B14F-4D97-AF65-F5344CB8AC3E}">
        <p14:creationId xmlns:p14="http://schemas.microsoft.com/office/powerpoint/2010/main" val="2847016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Understanding common pitfalls and having troubleshooting strategies in place will help navigate issues that may arise during the migration process. Best practices ensure a smoother experience.</a:t>
            </a:r>
          </a:p>
        </p:txBody>
      </p:sp>
      <p:sp>
        <p:nvSpPr>
          <p:cNvPr id="4" name="Slide Number Placeholder 3"/>
          <p:cNvSpPr>
            <a:spLocks noGrp="1"/>
          </p:cNvSpPr>
          <p:nvPr>
            <p:ph type="sldNum" sz="quarter" idx="5"/>
          </p:nvPr>
        </p:nvSpPr>
        <p:spPr/>
        <p:txBody>
          <a:bodyPr/>
          <a:lstStyle/>
          <a:p>
            <a:fld id="{5D574943-EF1F-4ADC-84CA-710002F08AEC}" type="slidenum">
              <a:rPr lang="en-US" smtClean="0"/>
              <a:t>21</a:t>
            </a:fld>
            <a:endParaRPr lang="en-US"/>
          </a:p>
        </p:txBody>
      </p:sp>
    </p:spTree>
    <p:extLst>
      <p:ext uri="{BB962C8B-B14F-4D97-AF65-F5344CB8AC3E}">
        <p14:creationId xmlns:p14="http://schemas.microsoft.com/office/powerpoint/2010/main" val="974615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migration of user accounts requires careful preparation and execution. Proper tools can streamline this process and ensure data integrity.</a:t>
            </a:r>
          </a:p>
        </p:txBody>
      </p:sp>
      <p:sp>
        <p:nvSpPr>
          <p:cNvPr id="4" name="Slide Number Placeholder 3"/>
          <p:cNvSpPr>
            <a:spLocks noGrp="1"/>
          </p:cNvSpPr>
          <p:nvPr>
            <p:ph type="sldNum" sz="quarter" idx="5"/>
          </p:nvPr>
        </p:nvSpPr>
        <p:spPr/>
        <p:txBody>
          <a:bodyPr/>
          <a:lstStyle/>
          <a:p>
            <a:fld id="{5D574943-EF1F-4ADC-84CA-710002F08AEC}" type="slidenum">
              <a:rPr lang="en-US" smtClean="0"/>
              <a:t>22</a:t>
            </a:fld>
            <a:endParaRPr lang="en-US"/>
          </a:p>
        </p:txBody>
      </p:sp>
    </p:spTree>
    <p:extLst>
      <p:ext uri="{BB962C8B-B14F-4D97-AF65-F5344CB8AC3E}">
        <p14:creationId xmlns:p14="http://schemas.microsoft.com/office/powerpoint/2010/main" val="3014525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Prior to migration, ensure that user data is clean and ready for transfer. This includes removing duplicate accounts, verifying attributes, and preparing groups.</a:t>
            </a:r>
          </a:p>
        </p:txBody>
      </p:sp>
      <p:sp>
        <p:nvSpPr>
          <p:cNvPr id="4" name="Slide Number Placeholder 3"/>
          <p:cNvSpPr>
            <a:spLocks noGrp="1"/>
          </p:cNvSpPr>
          <p:nvPr>
            <p:ph type="sldNum" sz="quarter" idx="5"/>
          </p:nvPr>
        </p:nvSpPr>
        <p:spPr/>
        <p:txBody>
          <a:bodyPr/>
          <a:lstStyle/>
          <a:p>
            <a:fld id="{5D574943-EF1F-4ADC-84CA-710002F08AEC}" type="slidenum">
              <a:rPr lang="en-US" smtClean="0"/>
              <a:t>23</a:t>
            </a:fld>
            <a:endParaRPr lang="en-US"/>
          </a:p>
        </p:txBody>
      </p:sp>
    </p:spTree>
    <p:extLst>
      <p:ext uri="{BB962C8B-B14F-4D97-AF65-F5344CB8AC3E}">
        <p14:creationId xmlns:p14="http://schemas.microsoft.com/office/powerpoint/2010/main" val="18485154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migration, validate that all user accounts have been correctly migrated and synchronized with the destination forest. This step is crucial for ensuring continued access and functionality.</a:t>
            </a:r>
          </a:p>
        </p:txBody>
      </p:sp>
      <p:sp>
        <p:nvSpPr>
          <p:cNvPr id="4" name="Slide Number Placeholder 3"/>
          <p:cNvSpPr>
            <a:spLocks noGrp="1"/>
          </p:cNvSpPr>
          <p:nvPr>
            <p:ph type="sldNum" sz="quarter" idx="5"/>
          </p:nvPr>
        </p:nvSpPr>
        <p:spPr/>
        <p:txBody>
          <a:bodyPr/>
          <a:lstStyle/>
          <a:p>
            <a:fld id="{5D574943-EF1F-4ADC-84CA-710002F08AEC}" type="slidenum">
              <a:rPr lang="en-US" smtClean="0"/>
              <a:t>24</a:t>
            </a:fld>
            <a:endParaRPr lang="en-US"/>
          </a:p>
        </p:txBody>
      </p:sp>
    </p:spTree>
    <p:extLst>
      <p:ext uri="{BB962C8B-B14F-4D97-AF65-F5344CB8AC3E}">
        <p14:creationId xmlns:p14="http://schemas.microsoft.com/office/powerpoint/2010/main" val="135956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This presentation provides a comprehensive guide on how to effectively migrate user and computer accounts between Active Directory forests. We will cover preparation, trust relationships, migration processes, and post-migration tasks to ensure a smooth transition.
</a:t>
            </a:r>
          </a:p>
        </p:txBody>
      </p:sp>
      <p:sp>
        <p:nvSpPr>
          <p:cNvPr id="4" name="Slide Number Placeholder 3"/>
          <p:cNvSpPr>
            <a:spLocks noGrp="1"/>
          </p:cNvSpPr>
          <p:nvPr>
            <p:ph type="sldNum" sz="quarter" idx="5"/>
          </p:nvPr>
        </p:nvSpPr>
        <p:spPr/>
        <p:txBody>
          <a:bodyPr/>
          <a:lstStyle/>
          <a:p>
            <a:fld id="{5D574943-EF1F-4ADC-84CA-710002F08AEC}" type="slidenum">
              <a:rPr lang="en-US" smtClean="0"/>
              <a:t>5</a:t>
            </a:fld>
            <a:endParaRPr lang="en-US"/>
          </a:p>
        </p:txBody>
      </p:sp>
    </p:spTree>
    <p:extLst>
      <p:ext uri="{BB962C8B-B14F-4D97-AF65-F5344CB8AC3E}">
        <p14:creationId xmlns:p14="http://schemas.microsoft.com/office/powerpoint/2010/main" val="1535436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Migrating computer accounts requires a slightly different approach than user accounts. Ensure that all dependencies are accounted for.</a:t>
            </a:r>
          </a:p>
        </p:txBody>
      </p:sp>
      <p:sp>
        <p:nvSpPr>
          <p:cNvPr id="4" name="Slide Number Placeholder 3"/>
          <p:cNvSpPr>
            <a:spLocks noGrp="1"/>
          </p:cNvSpPr>
          <p:nvPr>
            <p:ph type="sldNum" sz="quarter" idx="5"/>
          </p:nvPr>
        </p:nvSpPr>
        <p:spPr/>
        <p:txBody>
          <a:bodyPr/>
          <a:lstStyle/>
          <a:p>
            <a:fld id="{5D574943-EF1F-4ADC-84CA-710002F08AEC}" type="slidenum">
              <a:rPr lang="en-US" smtClean="0"/>
              <a:t>25</a:t>
            </a:fld>
            <a:endParaRPr lang="en-US"/>
          </a:p>
        </p:txBody>
      </p:sp>
    </p:spTree>
    <p:extLst>
      <p:ext uri="{BB962C8B-B14F-4D97-AF65-F5344CB8AC3E}">
        <p14:creationId xmlns:p14="http://schemas.microsoft.com/office/powerpoint/2010/main" val="3335805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Prepare the computer accounts for migration by ensuring that they are properly documented and any necessary attributes are verified. This preparation is crucial for a seamless transition.</a:t>
            </a:r>
          </a:p>
        </p:txBody>
      </p:sp>
      <p:sp>
        <p:nvSpPr>
          <p:cNvPr id="4" name="Slide Number Placeholder 3"/>
          <p:cNvSpPr>
            <a:spLocks noGrp="1"/>
          </p:cNvSpPr>
          <p:nvPr>
            <p:ph type="sldNum" sz="quarter" idx="5"/>
          </p:nvPr>
        </p:nvSpPr>
        <p:spPr/>
        <p:txBody>
          <a:bodyPr/>
          <a:lstStyle/>
          <a:p>
            <a:fld id="{5D574943-EF1F-4ADC-84CA-710002F08AEC}" type="slidenum">
              <a:rPr lang="en-US" smtClean="0"/>
              <a:t>26</a:t>
            </a:fld>
            <a:endParaRPr lang="en-US"/>
          </a:p>
        </p:txBody>
      </p:sp>
    </p:spTree>
    <p:extLst>
      <p:ext uri="{BB962C8B-B14F-4D97-AF65-F5344CB8AC3E}">
        <p14:creationId xmlns:p14="http://schemas.microsoft.com/office/powerpoint/2010/main" val="3872259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5D95F-1EDA-1C35-F2CC-ACB207254C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D370C2-E5A9-4D72-6440-11239BBABE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2D300A-407A-A8C0-7F3E-C8A99CA04FFA}"/>
              </a:ext>
            </a:extLst>
          </p:cNvPr>
          <p:cNvSpPr>
            <a:spLocks noGrp="1"/>
          </p:cNvSpPr>
          <p:nvPr>
            <p:ph type="body" idx="1"/>
          </p:nvPr>
        </p:nvSpPr>
        <p:spPr/>
        <p:txBody>
          <a:bodyPr/>
          <a:lstStyle/>
          <a:p>
            <a:r>
              <a:rPr lang="en-US"/>
              <a:t>After migration, validate that all user accounts have been correctly migrated and synchronized with the destination forest. This step is crucial for ensuring continued access and functionality.</a:t>
            </a:r>
          </a:p>
        </p:txBody>
      </p:sp>
      <p:sp>
        <p:nvSpPr>
          <p:cNvPr id="4" name="Slide Number Placeholder 3">
            <a:extLst>
              <a:ext uri="{FF2B5EF4-FFF2-40B4-BE49-F238E27FC236}">
                <a16:creationId xmlns:a16="http://schemas.microsoft.com/office/drawing/2014/main" id="{ACE1C681-219E-595B-032D-5B67E668CF8E}"/>
              </a:ext>
            </a:extLst>
          </p:cNvPr>
          <p:cNvSpPr>
            <a:spLocks noGrp="1"/>
          </p:cNvSpPr>
          <p:nvPr>
            <p:ph type="sldNum" sz="quarter" idx="5"/>
          </p:nvPr>
        </p:nvSpPr>
        <p:spPr/>
        <p:txBody>
          <a:bodyPr/>
          <a:lstStyle/>
          <a:p>
            <a:fld id="{5D574943-EF1F-4ADC-84CA-710002F08AEC}" type="slidenum">
              <a:rPr lang="en-US" smtClean="0"/>
              <a:t>27</a:t>
            </a:fld>
            <a:endParaRPr lang="en-US"/>
          </a:p>
        </p:txBody>
      </p:sp>
    </p:spTree>
    <p:extLst>
      <p:ext uri="{BB962C8B-B14F-4D97-AF65-F5344CB8AC3E}">
        <p14:creationId xmlns:p14="http://schemas.microsoft.com/office/powerpoint/2010/main" val="3903486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migration, verify that all computer accounts are connected to the network and functioning as expected. Testing is essential to ensure that all services are operational.</a:t>
            </a:r>
          </a:p>
        </p:txBody>
      </p:sp>
      <p:sp>
        <p:nvSpPr>
          <p:cNvPr id="4" name="Slide Number Placeholder 3"/>
          <p:cNvSpPr>
            <a:spLocks noGrp="1"/>
          </p:cNvSpPr>
          <p:nvPr>
            <p:ph type="sldNum" sz="quarter" idx="5"/>
          </p:nvPr>
        </p:nvSpPr>
        <p:spPr/>
        <p:txBody>
          <a:bodyPr/>
          <a:lstStyle/>
          <a:p>
            <a:fld id="{5D574943-EF1F-4ADC-84CA-710002F08AEC}" type="slidenum">
              <a:rPr lang="en-US" smtClean="0"/>
              <a:t>28</a:t>
            </a:fld>
            <a:endParaRPr lang="en-US"/>
          </a:p>
        </p:txBody>
      </p:sp>
    </p:spTree>
    <p:extLst>
      <p:ext uri="{BB962C8B-B14F-4D97-AF65-F5344CB8AC3E}">
        <p14:creationId xmlns:p14="http://schemas.microsoft.com/office/powerpoint/2010/main" val="3081185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Post-migration tasks are as critical as the migration itself. They include validation, problem resolution, and documentation of the migration process.</a:t>
            </a:r>
          </a:p>
        </p:txBody>
      </p:sp>
      <p:sp>
        <p:nvSpPr>
          <p:cNvPr id="4" name="Slide Number Placeholder 3"/>
          <p:cNvSpPr>
            <a:spLocks noGrp="1"/>
          </p:cNvSpPr>
          <p:nvPr>
            <p:ph type="sldNum" sz="quarter" idx="5"/>
          </p:nvPr>
        </p:nvSpPr>
        <p:spPr/>
        <p:txBody>
          <a:bodyPr/>
          <a:lstStyle/>
          <a:p>
            <a:fld id="{5D574943-EF1F-4ADC-84CA-710002F08AEC}" type="slidenum">
              <a:rPr lang="en-US" smtClean="0"/>
              <a:t>29</a:t>
            </a:fld>
            <a:endParaRPr lang="en-US"/>
          </a:p>
        </p:txBody>
      </p:sp>
    </p:spTree>
    <p:extLst>
      <p:ext uri="{BB962C8B-B14F-4D97-AF65-F5344CB8AC3E}">
        <p14:creationId xmlns:p14="http://schemas.microsoft.com/office/powerpoint/2010/main" val="3931064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migration, monitoring the environment is vital. Validate that all accounts and services are functioning correctly to avoid any future issues.</a:t>
            </a:r>
          </a:p>
        </p:txBody>
      </p:sp>
      <p:sp>
        <p:nvSpPr>
          <p:cNvPr id="4" name="Slide Number Placeholder 3"/>
          <p:cNvSpPr>
            <a:spLocks noGrp="1"/>
          </p:cNvSpPr>
          <p:nvPr>
            <p:ph type="sldNum" sz="quarter" idx="5"/>
          </p:nvPr>
        </p:nvSpPr>
        <p:spPr/>
        <p:txBody>
          <a:bodyPr/>
          <a:lstStyle/>
          <a:p>
            <a:fld id="{5D574943-EF1F-4ADC-84CA-710002F08AEC}" type="slidenum">
              <a:rPr lang="en-US" smtClean="0"/>
              <a:t>30</a:t>
            </a:fld>
            <a:endParaRPr lang="en-US"/>
          </a:p>
        </p:txBody>
      </p:sp>
    </p:spTree>
    <p:extLst>
      <p:ext uri="{BB962C8B-B14F-4D97-AF65-F5344CB8AC3E}">
        <p14:creationId xmlns:p14="http://schemas.microsoft.com/office/powerpoint/2010/main" val="4284987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 prepared to address any conflicts or issues that arise post-migration. Having a plan in place for troubleshooting can minimize disruption.</a:t>
            </a:r>
          </a:p>
        </p:txBody>
      </p:sp>
      <p:sp>
        <p:nvSpPr>
          <p:cNvPr id="4" name="Slide Number Placeholder 3"/>
          <p:cNvSpPr>
            <a:spLocks noGrp="1"/>
          </p:cNvSpPr>
          <p:nvPr>
            <p:ph type="sldNum" sz="quarter" idx="5"/>
          </p:nvPr>
        </p:nvSpPr>
        <p:spPr/>
        <p:txBody>
          <a:bodyPr/>
          <a:lstStyle/>
          <a:p>
            <a:fld id="{5D574943-EF1F-4ADC-84CA-710002F08AEC}" type="slidenum">
              <a:rPr lang="en-US" smtClean="0"/>
              <a:t>31</a:t>
            </a:fld>
            <a:endParaRPr lang="en-US"/>
          </a:p>
        </p:txBody>
      </p:sp>
    </p:spTree>
    <p:extLst>
      <p:ext uri="{BB962C8B-B14F-4D97-AF65-F5344CB8AC3E}">
        <p14:creationId xmlns:p14="http://schemas.microsoft.com/office/powerpoint/2010/main" val="2566209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Finally, document the entire migration process and update any relevant policies to reflect changes. This documentation is invaluable for future migrations.</a:t>
            </a:r>
          </a:p>
        </p:txBody>
      </p:sp>
      <p:sp>
        <p:nvSpPr>
          <p:cNvPr id="4" name="Slide Number Placeholder 3"/>
          <p:cNvSpPr>
            <a:spLocks noGrp="1"/>
          </p:cNvSpPr>
          <p:nvPr>
            <p:ph type="sldNum" sz="quarter" idx="5"/>
          </p:nvPr>
        </p:nvSpPr>
        <p:spPr/>
        <p:txBody>
          <a:bodyPr/>
          <a:lstStyle/>
          <a:p>
            <a:fld id="{5D574943-EF1F-4ADC-84CA-710002F08AEC}" type="slidenum">
              <a:rPr lang="en-US" smtClean="0"/>
              <a:t>32</a:t>
            </a:fld>
            <a:endParaRPr lang="en-US"/>
          </a:p>
        </p:txBody>
      </p:sp>
    </p:spTree>
    <p:extLst>
      <p:ext uri="{BB962C8B-B14F-4D97-AF65-F5344CB8AC3E}">
        <p14:creationId xmlns:p14="http://schemas.microsoft.com/office/powerpoint/2010/main" val="1214432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conclusion, migrating user and computer accounts between Active Directory forests requires careful planning, execution, and post-migration tasks. Following best practices will help ensure a successful migration and minimize risks.</a:t>
            </a:r>
          </a:p>
        </p:txBody>
      </p:sp>
      <p:sp>
        <p:nvSpPr>
          <p:cNvPr id="4" name="Slide Number Placeholder 3"/>
          <p:cNvSpPr>
            <a:spLocks noGrp="1"/>
          </p:cNvSpPr>
          <p:nvPr>
            <p:ph type="sldNum" sz="quarter" idx="5"/>
          </p:nvPr>
        </p:nvSpPr>
        <p:spPr/>
        <p:txBody>
          <a:bodyPr/>
          <a:lstStyle/>
          <a:p>
            <a:fld id="{5D574943-EF1F-4ADC-84CA-710002F08AEC}" type="slidenum">
              <a:rPr lang="en-US" smtClean="0"/>
              <a:t>33</a:t>
            </a:fld>
            <a:endParaRPr lang="en-US"/>
          </a:p>
        </p:txBody>
      </p:sp>
    </p:spTree>
    <p:extLst>
      <p:ext uri="{BB962C8B-B14F-4D97-AF65-F5344CB8AC3E}">
        <p14:creationId xmlns:p14="http://schemas.microsoft.com/office/powerpoint/2010/main" val="2574997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begin by discussing the importance of preparation and planning for migration, including evaluating the current environment and defining objectives. Next, we will cover the setup of trust relationships necessary for migration. The presentation will then detail the actual migration of user and computer accounts, utilizing various tools. Finally, we will address post-migration tasks to ensure success.</a:t>
            </a:r>
          </a:p>
        </p:txBody>
      </p:sp>
      <p:sp>
        <p:nvSpPr>
          <p:cNvPr id="4" name="Slide Number Placeholder 3"/>
          <p:cNvSpPr>
            <a:spLocks noGrp="1"/>
          </p:cNvSpPr>
          <p:nvPr>
            <p:ph type="sldNum" sz="quarter" idx="5"/>
          </p:nvPr>
        </p:nvSpPr>
        <p:spPr/>
        <p:txBody>
          <a:bodyPr/>
          <a:lstStyle/>
          <a:p>
            <a:fld id="{5D574943-EF1F-4ADC-84CA-710002F08AEC}" type="slidenum">
              <a:rPr lang="en-US" smtClean="0"/>
              <a:t>6</a:t>
            </a:fld>
            <a:endParaRPr lang="en-US"/>
          </a:p>
        </p:txBody>
      </p:sp>
    </p:spTree>
    <p:extLst>
      <p:ext uri="{BB962C8B-B14F-4D97-AF65-F5344CB8AC3E}">
        <p14:creationId xmlns:p14="http://schemas.microsoft.com/office/powerpoint/2010/main" val="2105169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Thorough preparation and planning are crucial for successful migration. Understanding your current environment and having clear objectives can significantly reduce complications during the process.</a:t>
            </a:r>
          </a:p>
        </p:txBody>
      </p:sp>
      <p:sp>
        <p:nvSpPr>
          <p:cNvPr id="4" name="Slide Number Placeholder 3"/>
          <p:cNvSpPr>
            <a:spLocks noGrp="1"/>
          </p:cNvSpPr>
          <p:nvPr>
            <p:ph type="sldNum" sz="quarter" idx="5"/>
          </p:nvPr>
        </p:nvSpPr>
        <p:spPr/>
        <p:txBody>
          <a:bodyPr/>
          <a:lstStyle/>
          <a:p>
            <a:fld id="{5D574943-EF1F-4ADC-84CA-710002F08AEC}" type="slidenum">
              <a:rPr lang="en-US" smtClean="0"/>
              <a:t>7</a:t>
            </a:fld>
            <a:endParaRPr lang="en-US"/>
          </a:p>
        </p:txBody>
      </p:sp>
    </p:spTree>
    <p:extLst>
      <p:ext uri="{BB962C8B-B14F-4D97-AF65-F5344CB8AC3E}">
        <p14:creationId xmlns:p14="http://schemas.microsoft.com/office/powerpoint/2010/main" val="684843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4FE7C-0CC2-130E-DE1F-7726CAE4E5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183ADF-5296-09FC-671A-95848BC3DF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F538CE-3563-F145-FE07-D2BA626C7899}"/>
              </a:ext>
            </a:extLst>
          </p:cNvPr>
          <p:cNvSpPr>
            <a:spLocks noGrp="1"/>
          </p:cNvSpPr>
          <p:nvPr>
            <p:ph type="body" idx="1"/>
          </p:nvPr>
        </p:nvSpPr>
        <p:spPr/>
        <p:txBody>
          <a:bodyPr/>
          <a:lstStyle/>
          <a:p>
            <a:r>
              <a:rPr lang="en-US"/>
              <a:t>Thorough preparation and planning are crucial for successful migration. Understanding your current environment and having clear objectives can significantly reduce complications during the process.</a:t>
            </a:r>
          </a:p>
        </p:txBody>
      </p:sp>
      <p:sp>
        <p:nvSpPr>
          <p:cNvPr id="4" name="Slide Number Placeholder 3">
            <a:extLst>
              <a:ext uri="{FF2B5EF4-FFF2-40B4-BE49-F238E27FC236}">
                <a16:creationId xmlns:a16="http://schemas.microsoft.com/office/drawing/2014/main" id="{E53F6D19-E17D-472A-1F99-0A30B07F5D8B}"/>
              </a:ext>
            </a:extLst>
          </p:cNvPr>
          <p:cNvSpPr>
            <a:spLocks noGrp="1"/>
          </p:cNvSpPr>
          <p:nvPr>
            <p:ph type="sldNum" sz="quarter" idx="5"/>
          </p:nvPr>
        </p:nvSpPr>
        <p:spPr/>
        <p:txBody>
          <a:bodyPr/>
          <a:lstStyle/>
          <a:p>
            <a:fld id="{5D574943-EF1F-4ADC-84CA-710002F08AEC}" type="slidenum">
              <a:rPr lang="en-US" smtClean="0"/>
              <a:t>10</a:t>
            </a:fld>
            <a:endParaRPr lang="en-US"/>
          </a:p>
        </p:txBody>
      </p:sp>
    </p:spTree>
    <p:extLst>
      <p:ext uri="{BB962C8B-B14F-4D97-AF65-F5344CB8AC3E}">
        <p14:creationId xmlns:p14="http://schemas.microsoft.com/office/powerpoint/2010/main" val="646387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Begin by assessing the current Active Directory environment. Identify existing domains, trust relationships, and any dependencies that could affect the migration. This assessment will inform your migration strategy and planning.</a:t>
            </a:r>
          </a:p>
        </p:txBody>
      </p:sp>
      <p:sp>
        <p:nvSpPr>
          <p:cNvPr id="4" name="Slide Number Placeholder 3"/>
          <p:cNvSpPr>
            <a:spLocks noGrp="1"/>
          </p:cNvSpPr>
          <p:nvPr>
            <p:ph type="sldNum" sz="quarter" idx="5"/>
          </p:nvPr>
        </p:nvSpPr>
        <p:spPr/>
        <p:txBody>
          <a:bodyPr/>
          <a:lstStyle/>
          <a:p>
            <a:fld id="{5D574943-EF1F-4ADC-84CA-710002F08AEC}" type="slidenum">
              <a:rPr lang="en-US" smtClean="0"/>
              <a:t>11</a:t>
            </a:fld>
            <a:endParaRPr lang="en-US"/>
          </a:p>
        </p:txBody>
      </p:sp>
    </p:spTree>
    <p:extLst>
      <p:ext uri="{BB962C8B-B14F-4D97-AF65-F5344CB8AC3E}">
        <p14:creationId xmlns:p14="http://schemas.microsoft.com/office/powerpoint/2010/main" val="3458202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Clearly define the objectives of the migration and the scope of what will be moved. This includes identifying which user and computer accounts are essential for migration and setting timelines.</a:t>
            </a:r>
          </a:p>
        </p:txBody>
      </p:sp>
      <p:sp>
        <p:nvSpPr>
          <p:cNvPr id="4" name="Slide Number Placeholder 3"/>
          <p:cNvSpPr>
            <a:spLocks noGrp="1"/>
          </p:cNvSpPr>
          <p:nvPr>
            <p:ph type="sldNum" sz="quarter" idx="5"/>
          </p:nvPr>
        </p:nvSpPr>
        <p:spPr/>
        <p:txBody>
          <a:bodyPr/>
          <a:lstStyle/>
          <a:p>
            <a:fld id="{5D574943-EF1F-4ADC-84CA-710002F08AEC}" type="slidenum">
              <a:rPr lang="en-US" smtClean="0"/>
              <a:t>12</a:t>
            </a:fld>
            <a:endParaRPr lang="en-US"/>
          </a:p>
        </p:txBody>
      </p:sp>
    </p:spTree>
    <p:extLst>
      <p:ext uri="{BB962C8B-B14F-4D97-AF65-F5344CB8AC3E}">
        <p14:creationId xmlns:p14="http://schemas.microsoft.com/office/powerpoint/2010/main" val="2774384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comprehensive migration plan should outline the steps to be taken, the tools to be used, and responsibilities assigned to team members. This plan will serve as a roadmap for the migration process.</a:t>
            </a:r>
          </a:p>
        </p:txBody>
      </p:sp>
      <p:sp>
        <p:nvSpPr>
          <p:cNvPr id="4" name="Slide Number Placeholder 3"/>
          <p:cNvSpPr>
            <a:spLocks noGrp="1"/>
          </p:cNvSpPr>
          <p:nvPr>
            <p:ph type="sldNum" sz="quarter" idx="5"/>
          </p:nvPr>
        </p:nvSpPr>
        <p:spPr/>
        <p:txBody>
          <a:bodyPr/>
          <a:lstStyle/>
          <a:p>
            <a:fld id="{5D574943-EF1F-4ADC-84CA-710002F08AEC}" type="slidenum">
              <a:rPr lang="en-US" smtClean="0"/>
              <a:t>13</a:t>
            </a:fld>
            <a:endParaRPr lang="en-US"/>
          </a:p>
        </p:txBody>
      </p:sp>
    </p:spTree>
    <p:extLst>
      <p:ext uri="{BB962C8B-B14F-4D97-AF65-F5344CB8AC3E}">
        <p14:creationId xmlns:p14="http://schemas.microsoft.com/office/powerpoint/2010/main" val="2004440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Trust relationships between the source and destination forests are necessary for successful migrations. Understanding different trust types will enable you to configure them appropriately.</a:t>
            </a:r>
          </a:p>
        </p:txBody>
      </p:sp>
      <p:sp>
        <p:nvSpPr>
          <p:cNvPr id="4" name="Slide Number Placeholder 3"/>
          <p:cNvSpPr>
            <a:spLocks noGrp="1"/>
          </p:cNvSpPr>
          <p:nvPr>
            <p:ph type="sldNum" sz="quarter" idx="5"/>
          </p:nvPr>
        </p:nvSpPr>
        <p:spPr/>
        <p:txBody>
          <a:bodyPr/>
          <a:lstStyle/>
          <a:p>
            <a:fld id="{5D574943-EF1F-4ADC-84CA-710002F08AEC}" type="slidenum">
              <a:rPr lang="en-US" smtClean="0"/>
              <a:t>14</a:t>
            </a:fld>
            <a:endParaRPr lang="en-US"/>
          </a:p>
        </p:txBody>
      </p:sp>
    </p:spTree>
    <p:extLst>
      <p:ext uri="{BB962C8B-B14F-4D97-AF65-F5344CB8AC3E}">
        <p14:creationId xmlns:p14="http://schemas.microsoft.com/office/powerpoint/2010/main" val="1923538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10/31/2025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4722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10/31/2025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529769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10/31/2025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0061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p:cSld name="Title Slide 1">
    <p:spTree>
      <p:nvGrpSpPr>
        <p:cNvPr id="1" name="Shape 89"/>
        <p:cNvGrpSpPr/>
        <p:nvPr/>
      </p:nvGrpSpPr>
      <p:grpSpPr>
        <a:xfrm>
          <a:off x="0" y="0"/>
          <a:ext cx="0" cy="0"/>
          <a:chOff x="0" y="0"/>
          <a:chExt cx="0" cy="0"/>
        </a:xfrm>
      </p:grpSpPr>
      <p:pic>
        <p:nvPicPr>
          <p:cNvPr id="90" name="Google Shape;90;p15"/>
          <p:cNvPicPr preferRelativeResize="0"/>
          <p:nvPr/>
        </p:nvPicPr>
        <p:blipFill rotWithShape="1">
          <a:blip r:embed="rId2">
            <a:alphaModFix/>
          </a:blip>
          <a:srcRect/>
          <a:stretch/>
        </p:blipFill>
        <p:spPr>
          <a:xfrm>
            <a:off x="2118" y="1588"/>
            <a:ext cx="2117" cy="1588"/>
          </a:xfrm>
          <a:prstGeom prst="rect">
            <a:avLst/>
          </a:prstGeom>
          <a:noFill/>
          <a:ln>
            <a:noFill/>
          </a:ln>
        </p:spPr>
      </p:pic>
      <p:cxnSp>
        <p:nvCxnSpPr>
          <p:cNvPr id="91" name="Google Shape;91;p15"/>
          <p:cNvCxnSpPr/>
          <p:nvPr/>
        </p:nvCxnSpPr>
        <p:spPr>
          <a:xfrm>
            <a:off x="1332629" y="3896008"/>
            <a:ext cx="9753600" cy="0"/>
          </a:xfrm>
          <a:prstGeom prst="straightConnector1">
            <a:avLst/>
          </a:prstGeom>
          <a:noFill/>
          <a:ln w="9525" cap="flat" cmpd="sng">
            <a:solidFill>
              <a:srgbClr val="BEBEBE"/>
            </a:solidFill>
            <a:prstDash val="solid"/>
            <a:round/>
            <a:headEnd type="none" w="sm" len="sm"/>
            <a:tailEnd type="none" w="sm" len="sm"/>
          </a:ln>
        </p:spPr>
      </p:cxnSp>
      <p:cxnSp>
        <p:nvCxnSpPr>
          <p:cNvPr id="92" name="Google Shape;92;p15"/>
          <p:cNvCxnSpPr/>
          <p:nvPr/>
        </p:nvCxnSpPr>
        <p:spPr>
          <a:xfrm>
            <a:off x="1332629" y="3878783"/>
            <a:ext cx="9753600" cy="0"/>
          </a:xfrm>
          <a:prstGeom prst="straightConnector1">
            <a:avLst/>
          </a:prstGeom>
          <a:noFill/>
          <a:ln w="9525" cap="flat" cmpd="sng">
            <a:solidFill>
              <a:srgbClr val="BEBEBE"/>
            </a:solidFill>
            <a:prstDash val="solid"/>
            <a:round/>
            <a:headEnd type="none" w="sm" len="sm"/>
            <a:tailEnd type="none" w="sm" len="sm"/>
          </a:ln>
        </p:spPr>
      </p:cxnSp>
      <p:sp>
        <p:nvSpPr>
          <p:cNvPr id="93" name="Google Shape;93;p15"/>
          <p:cNvSpPr txBox="1">
            <a:spLocks noGrp="1"/>
          </p:cNvSpPr>
          <p:nvPr>
            <p:ph type="body" idx="1"/>
          </p:nvPr>
        </p:nvSpPr>
        <p:spPr>
          <a:xfrm>
            <a:off x="1828800" y="3428352"/>
            <a:ext cx="8534400" cy="457200"/>
          </a:xfrm>
          <a:prstGeom prst="rect">
            <a:avLst/>
          </a:prstGeom>
          <a:noFill/>
          <a:ln>
            <a:noFill/>
          </a:ln>
        </p:spPr>
        <p:txBody>
          <a:bodyPr spcFirstLastPara="1" wrap="square" lIns="0" tIns="0" rIns="0" bIns="0" anchor="t" anchorCtr="0">
            <a:noAutofit/>
          </a:bodyPr>
          <a:lstStyle>
            <a:lvl1pPr marL="457200" lvl="0" indent="-228600" algn="l" rtl="0">
              <a:spcBef>
                <a:spcPts val="600"/>
              </a:spcBef>
              <a:spcAft>
                <a:spcPts val="0"/>
              </a:spcAft>
              <a:buClr>
                <a:schemeClr val="accent6"/>
              </a:buClr>
              <a:buSzPts val="2200"/>
              <a:buNone/>
              <a:defRPr sz="2200" b="1">
                <a:solidFill>
                  <a:schemeClr val="accent6"/>
                </a:solidFill>
                <a:latin typeface="Garamond"/>
                <a:ea typeface="Garamond"/>
                <a:cs typeface="Garamond"/>
                <a:sym typeface="Garamond"/>
              </a:defRPr>
            </a:lvl1pPr>
            <a:lvl2pPr marL="914400" lvl="1" indent="-228600" algn="l" rtl="0">
              <a:spcBef>
                <a:spcPts val="300"/>
              </a:spcBef>
              <a:spcAft>
                <a:spcPts val="0"/>
              </a:spcAft>
              <a:buClr>
                <a:srgbClr val="888888"/>
              </a:buClr>
              <a:buSzPts val="1800"/>
              <a:buNone/>
              <a:defRPr sz="1800">
                <a:solidFill>
                  <a:srgbClr val="888888"/>
                </a:solidFill>
              </a:defRPr>
            </a:lvl2pPr>
            <a:lvl3pPr marL="1371600" lvl="2" indent="-228600" algn="l" rtl="0">
              <a:spcBef>
                <a:spcPts val="300"/>
              </a:spcBef>
              <a:spcAft>
                <a:spcPts val="0"/>
              </a:spcAft>
              <a:buClr>
                <a:srgbClr val="888888"/>
              </a:buClr>
              <a:buSzPts val="1600"/>
              <a:buNone/>
              <a:defRPr sz="1600">
                <a:solidFill>
                  <a:srgbClr val="888888"/>
                </a:solidFill>
              </a:defRPr>
            </a:lvl3pPr>
            <a:lvl4pPr marL="1828800" lvl="3" indent="-228600" algn="l" rtl="0">
              <a:spcBef>
                <a:spcPts val="300"/>
              </a:spcBef>
              <a:spcAft>
                <a:spcPts val="0"/>
              </a:spcAft>
              <a:buClr>
                <a:srgbClr val="888888"/>
              </a:buClr>
              <a:buSzPts val="1400"/>
              <a:buNone/>
              <a:defRPr sz="1400">
                <a:solidFill>
                  <a:srgbClr val="888888"/>
                </a:solidFill>
              </a:defRPr>
            </a:lvl4pPr>
            <a:lvl5pPr marL="2286000" lvl="4" indent="-228600" algn="l" rtl="0">
              <a:spcBef>
                <a:spcPts val="30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94" name="Google Shape;94;p15"/>
          <p:cNvSpPr txBox="1">
            <a:spLocks noGrp="1"/>
          </p:cNvSpPr>
          <p:nvPr>
            <p:ph type="body" idx="2"/>
          </p:nvPr>
        </p:nvSpPr>
        <p:spPr>
          <a:xfrm>
            <a:off x="1828800" y="3893796"/>
            <a:ext cx="8534400" cy="457200"/>
          </a:xfrm>
          <a:prstGeom prst="rect">
            <a:avLst/>
          </a:prstGeom>
          <a:noFill/>
          <a:ln>
            <a:noFill/>
          </a:ln>
        </p:spPr>
        <p:txBody>
          <a:bodyPr spcFirstLastPara="1" wrap="square" lIns="0" tIns="0" rIns="0" bIns="0" anchor="t" anchorCtr="0">
            <a:noAutofit/>
          </a:bodyPr>
          <a:lstStyle>
            <a:lvl1pPr marL="457200" lvl="0" indent="-228600" algn="l" rtl="0">
              <a:spcBef>
                <a:spcPts val="600"/>
              </a:spcBef>
              <a:spcAft>
                <a:spcPts val="0"/>
              </a:spcAft>
              <a:buClr>
                <a:schemeClr val="dk1"/>
              </a:buClr>
              <a:buSzPts val="1400"/>
              <a:buNone/>
              <a:defRPr sz="1400" b="0">
                <a:solidFill>
                  <a:schemeClr val="dk1"/>
                </a:solidFill>
                <a:latin typeface="Garamond"/>
                <a:ea typeface="Garamond"/>
                <a:cs typeface="Garamond"/>
                <a:sym typeface="Garamond"/>
              </a:defRPr>
            </a:lvl1pPr>
            <a:lvl2pPr marL="914400" lvl="1" indent="-228600" algn="l" rtl="0">
              <a:spcBef>
                <a:spcPts val="300"/>
              </a:spcBef>
              <a:spcAft>
                <a:spcPts val="0"/>
              </a:spcAft>
              <a:buClr>
                <a:srgbClr val="888888"/>
              </a:buClr>
              <a:buSzPts val="1800"/>
              <a:buNone/>
              <a:defRPr sz="1800">
                <a:solidFill>
                  <a:srgbClr val="888888"/>
                </a:solidFill>
              </a:defRPr>
            </a:lvl2pPr>
            <a:lvl3pPr marL="1371600" lvl="2" indent="-228600" algn="l" rtl="0">
              <a:spcBef>
                <a:spcPts val="300"/>
              </a:spcBef>
              <a:spcAft>
                <a:spcPts val="0"/>
              </a:spcAft>
              <a:buClr>
                <a:srgbClr val="888888"/>
              </a:buClr>
              <a:buSzPts val="1600"/>
              <a:buNone/>
              <a:defRPr sz="1600">
                <a:solidFill>
                  <a:srgbClr val="888888"/>
                </a:solidFill>
              </a:defRPr>
            </a:lvl3pPr>
            <a:lvl4pPr marL="1828800" lvl="3" indent="-228600" algn="l" rtl="0">
              <a:spcBef>
                <a:spcPts val="300"/>
              </a:spcBef>
              <a:spcAft>
                <a:spcPts val="0"/>
              </a:spcAft>
              <a:buClr>
                <a:srgbClr val="888888"/>
              </a:buClr>
              <a:buSzPts val="1400"/>
              <a:buNone/>
              <a:defRPr sz="1400">
                <a:solidFill>
                  <a:srgbClr val="888888"/>
                </a:solidFill>
              </a:defRPr>
            </a:lvl4pPr>
            <a:lvl5pPr marL="2286000" lvl="4" indent="-228600" algn="l" rtl="0">
              <a:spcBef>
                <a:spcPts val="30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pic>
        <p:nvPicPr>
          <p:cNvPr id="95" name="Google Shape;95;p15"/>
          <p:cNvPicPr preferRelativeResize="0"/>
          <p:nvPr/>
        </p:nvPicPr>
        <p:blipFill rotWithShape="1">
          <a:blip r:embed="rId3">
            <a:alphaModFix/>
          </a:blip>
          <a:srcRect/>
          <a:stretch/>
        </p:blipFill>
        <p:spPr>
          <a:xfrm>
            <a:off x="2904274" y="1662016"/>
            <a:ext cx="6383455" cy="640080"/>
          </a:xfrm>
          <a:prstGeom prst="rect">
            <a:avLst/>
          </a:prstGeom>
          <a:noFill/>
          <a:ln>
            <a:noFill/>
          </a:ln>
        </p:spPr>
      </p:pic>
      <p:sp>
        <p:nvSpPr>
          <p:cNvPr id="96" name="Google Shape;96;p15"/>
          <p:cNvSpPr/>
          <p:nvPr/>
        </p:nvSpPr>
        <p:spPr>
          <a:xfrm>
            <a:off x="223319" y="5957181"/>
            <a:ext cx="11745200" cy="606900"/>
          </a:xfrm>
          <a:prstGeom prst="rect">
            <a:avLst/>
          </a:prstGeom>
          <a:solidFill>
            <a:schemeClr val="l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200" b="0" i="0" u="none" strike="noStrike" cap="none">
              <a:solidFill>
                <a:schemeClr val="dk1"/>
              </a:solidFill>
              <a:latin typeface="Garamond"/>
              <a:ea typeface="Garamond"/>
              <a:cs typeface="Garamond"/>
              <a:sym typeface="Garamond"/>
            </a:endParaRPr>
          </a:p>
        </p:txBody>
      </p:sp>
    </p:spTree>
    <p:extLst>
      <p:ext uri="{BB962C8B-B14F-4D97-AF65-F5344CB8AC3E}">
        <p14:creationId xmlns:p14="http://schemas.microsoft.com/office/powerpoint/2010/main" val="395626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10/31/2025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271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10/31/2025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4384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10/31/2025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455912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10/31/2025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49910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10/31/2025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001493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10/31/2025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66389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10/31/2025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28657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10/31/2025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84076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10/31/2025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152912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3520868" y="3428352"/>
            <a:ext cx="4443262" cy="457200"/>
          </a:xfrm>
          <a:prstGeom prst="rect">
            <a:avLst/>
          </a:prstGeom>
          <a:noFill/>
          <a:ln>
            <a:noFill/>
          </a:ln>
        </p:spPr>
        <p:txBody>
          <a:bodyPr spcFirstLastPara="1" vert="horz" wrap="square" lIns="0" tIns="0" rIns="0" bIns="0" rtlCol="0" anchor="b" anchorCtr="0">
            <a:noAutofit/>
          </a:bodyPr>
          <a:lstStyle/>
          <a:p>
            <a:pPr marL="0" indent="0" algn="just">
              <a:spcBef>
                <a:spcPts val="0"/>
              </a:spcBef>
            </a:pPr>
            <a:r>
              <a:rPr lang="en" dirty="0">
                <a:solidFill>
                  <a:srgbClr val="0070C0"/>
                </a:solidFill>
              </a:rPr>
              <a:t>Active Directory Migration Project</a:t>
            </a:r>
            <a:endParaRPr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6B7E8C-140B-E170-DB09-BEC72E905B97}"/>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5C6115E-E0C4-8E99-800B-511E29154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571FE2C3-49E5-EEB5-EDDC-8E91EAC71CCE}"/>
              </a:ext>
            </a:extLst>
          </p:cNvPr>
          <p:cNvSpPr>
            <a:spLocks noGrp="1"/>
          </p:cNvSpPr>
          <p:nvPr>
            <p:ph type="ctrTitle"/>
          </p:nvPr>
        </p:nvSpPr>
        <p:spPr>
          <a:xfrm>
            <a:off x="521208" y="1211766"/>
            <a:ext cx="7237052" cy="4727988"/>
          </a:xfrm>
        </p:spPr>
        <p:txBody>
          <a:bodyPr anchor="b">
            <a:normAutofit/>
          </a:bodyPr>
          <a:lstStyle/>
          <a:p>
            <a:r>
              <a:rPr lang="en-US" sz="7400"/>
              <a:t>Preparation and Planning</a:t>
            </a:r>
          </a:p>
        </p:txBody>
      </p:sp>
      <p:sp>
        <p:nvSpPr>
          <p:cNvPr id="9" name="Freeform: Shape 8">
            <a:extLst>
              <a:ext uri="{FF2B5EF4-FFF2-40B4-BE49-F238E27FC236}">
                <a16:creationId xmlns:a16="http://schemas.microsoft.com/office/drawing/2014/main" id="{1521EEC3-40B9-3782-DB9A-BD713722E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1933635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1FFBCE81-DEBC-CCF2-3431-A19BF6C73CBC}"/>
              </a:ext>
            </a:extLst>
          </p:cNvPr>
          <p:cNvSpPr>
            <a:spLocks noGrp="1"/>
          </p:cNvSpPr>
          <p:nvPr>
            <p:ph type="title"/>
          </p:nvPr>
        </p:nvSpPr>
        <p:spPr>
          <a:xfrm>
            <a:off x="521208" y="978408"/>
            <a:ext cx="4672584" cy="1224018"/>
          </a:xfrm>
        </p:spPr>
        <p:txBody>
          <a:bodyPr vert="horz" lIns="91440" tIns="45720" rIns="91440" bIns="45720" rtlCol="0" anchor="t">
            <a:normAutofit/>
          </a:bodyPr>
          <a:lstStyle/>
          <a:p>
            <a:pPr>
              <a:lnSpc>
                <a:spcPct val="90000"/>
              </a:lnSpc>
            </a:pPr>
            <a:r>
              <a:rPr lang="en-US" sz="2400" b="1" kern="1200" dirty="0">
                <a:solidFill>
                  <a:schemeClr val="tx1"/>
                </a:solidFill>
                <a:latin typeface="+mj-lt"/>
                <a:ea typeface="+mj-ea"/>
                <a:cs typeface="+mj-cs"/>
              </a:rPr>
              <a:t>Assessing the Current Environment</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6" name="Rectangle 15">
            <a:extLst>
              <a:ext uri="{FF2B5EF4-FFF2-40B4-BE49-F238E27FC236}">
                <a16:creationId xmlns:a16="http://schemas.microsoft.com/office/drawing/2014/main" id="{759AF1ED-B4DF-4FC4-0966-1A758E6CA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5582" y="611650"/>
            <a:ext cx="583387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3d flow chart.">
            <a:extLst>
              <a:ext uri="{FF2B5EF4-FFF2-40B4-BE49-F238E27FC236}">
                <a16:creationId xmlns:a16="http://schemas.microsoft.com/office/drawing/2014/main" id="{1FA2CD03-9257-4EDF-A792-0F4463C78ACE}"/>
              </a:ext>
            </a:extLst>
          </p:cNvPr>
          <p:cNvPicPr>
            <a:picLocks noGrp="1" noChangeAspect="1"/>
          </p:cNvPicPr>
          <p:nvPr>
            <p:ph sz="half" idx="1"/>
          </p:nvPr>
        </p:nvPicPr>
        <p:blipFill>
          <a:blip r:embed="rId3"/>
          <a:stretch>
            <a:fillRect/>
          </a:stretch>
        </p:blipFill>
        <p:spPr>
          <a:xfrm>
            <a:off x="517867" y="4009711"/>
            <a:ext cx="4672584" cy="2336292"/>
          </a:xfrm>
          <a:prstGeom prst="rect">
            <a:avLst/>
          </a:prstGeom>
        </p:spPr>
      </p:pic>
      <p:sp>
        <p:nvSpPr>
          <p:cNvPr id="4" name="Content Placeholder 3">
            <a:extLst>
              <a:ext uri="{FF2B5EF4-FFF2-40B4-BE49-F238E27FC236}">
                <a16:creationId xmlns:a16="http://schemas.microsoft.com/office/drawing/2014/main" id="{271CFA1C-AC46-A38B-A7E9-1D2E2E9E8BD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3016" y="1033272"/>
            <a:ext cx="5833872" cy="5312664"/>
          </a:xfrm>
        </p:spPr>
        <p:txBody>
          <a:bodyPr>
            <a:normAutofit/>
          </a:bodyPr>
          <a:lstStyle/>
          <a:p>
            <a:pPr marL="0" indent="0">
              <a:spcBef>
                <a:spcPts val="2500"/>
              </a:spcBef>
              <a:buNone/>
            </a:pPr>
            <a:r>
              <a:rPr lang="en-US" sz="1400" b="1" dirty="0"/>
              <a:t>Current Active Directory Status</a:t>
            </a:r>
          </a:p>
          <a:p>
            <a:pPr marL="0" lvl="1" indent="0">
              <a:buNone/>
            </a:pPr>
            <a:r>
              <a:rPr lang="en-US" sz="1400" dirty="0"/>
              <a:t>Begin your assessment by evaluating the current Active Directory environment and its components. CCI infrastructure team has already conducted its own AD and Azure AD assessments. Additional assessments will be conducted with the MS partner once selected.</a:t>
            </a:r>
          </a:p>
          <a:p>
            <a:pPr marL="0" indent="0">
              <a:spcBef>
                <a:spcPts val="2500"/>
              </a:spcBef>
              <a:buNone/>
            </a:pPr>
            <a:r>
              <a:rPr lang="en-US" sz="1400" b="1" dirty="0"/>
              <a:t>Identifying Domains</a:t>
            </a:r>
          </a:p>
          <a:p>
            <a:pPr marL="0" lvl="1" indent="0">
              <a:buNone/>
            </a:pPr>
            <a:r>
              <a:rPr lang="en-US" sz="1400" dirty="0"/>
              <a:t>Identify the existing domains within the environment, which will be crucial for migration planning.</a:t>
            </a:r>
          </a:p>
          <a:p>
            <a:pPr marL="0" indent="0">
              <a:spcBef>
                <a:spcPts val="2500"/>
              </a:spcBef>
              <a:buNone/>
            </a:pPr>
            <a:r>
              <a:rPr lang="en-US" sz="1400" b="1" dirty="0"/>
              <a:t>Trust Relationships</a:t>
            </a:r>
          </a:p>
          <a:p>
            <a:pPr marL="0" lvl="1" indent="0">
              <a:buNone/>
            </a:pPr>
            <a:r>
              <a:rPr lang="en-US" sz="1400" dirty="0"/>
              <a:t>Assess trust relationships between domains to understand how they interact during migration.</a:t>
            </a:r>
          </a:p>
          <a:p>
            <a:pPr marL="0" indent="0">
              <a:spcBef>
                <a:spcPts val="2500"/>
              </a:spcBef>
              <a:buNone/>
            </a:pPr>
            <a:r>
              <a:rPr lang="en-US" sz="1400" b="1" dirty="0"/>
              <a:t>Dependencies Assessment</a:t>
            </a:r>
          </a:p>
          <a:p>
            <a:pPr marL="0" lvl="1" indent="0">
              <a:buNone/>
            </a:pPr>
            <a:r>
              <a:rPr lang="en-US" sz="1400" dirty="0"/>
              <a:t>Identify any dependencies that may impact the migration process and strategy development.</a:t>
            </a:r>
          </a:p>
        </p:txBody>
      </p:sp>
    </p:spTree>
    <p:extLst>
      <p:ext uri="{BB962C8B-B14F-4D97-AF65-F5344CB8AC3E}">
        <p14:creationId xmlns:p14="http://schemas.microsoft.com/office/powerpoint/2010/main" val="18478235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2D711A-256D-9A12-4F68-998C99174D37}"/>
              </a:ext>
            </a:extLst>
          </p:cNvPr>
          <p:cNvSpPr>
            <a:spLocks noGrp="1"/>
          </p:cNvSpPr>
          <p:nvPr>
            <p:ph type="title"/>
          </p:nvPr>
        </p:nvSpPr>
        <p:spPr>
          <a:xfrm>
            <a:off x="521208" y="978408"/>
            <a:ext cx="6300216" cy="850392"/>
          </a:xfrm>
        </p:spPr>
        <p:txBody>
          <a:bodyPr vert="horz" lIns="91440" tIns="45720" rIns="91440" bIns="45720" rtlCol="0" anchor="t">
            <a:normAutofit/>
          </a:bodyPr>
          <a:lstStyle/>
          <a:p>
            <a:r>
              <a:rPr lang="en-US" sz="2400" b="1" kern="1200" dirty="0">
                <a:solidFill>
                  <a:schemeClr val="tx1"/>
                </a:solidFill>
                <a:latin typeface="+mj-lt"/>
                <a:ea typeface="+mj-ea"/>
                <a:cs typeface="+mj-cs"/>
              </a:rPr>
              <a:t>Defining Migration Objectives and Scope</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45B90A53-CEF4-9F2A-53CC-3F2A91FEBD3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en-US" sz="1400" b="1" dirty="0"/>
              <a:t>Establish Migration Objectives</a:t>
            </a:r>
          </a:p>
          <a:p>
            <a:pPr marL="0" lvl="1" indent="0">
              <a:buNone/>
            </a:pPr>
            <a:r>
              <a:rPr lang="en-US" sz="1400" dirty="0"/>
              <a:t>Defining clear objectives for the migration process helps ensure a smooth transition and successful outcomes (</a:t>
            </a:r>
            <a:r>
              <a:rPr lang="en-US" sz="1400" b="1" i="1" u="sng" dirty="0">
                <a:solidFill>
                  <a:srgbClr val="002060"/>
                </a:solidFill>
              </a:rPr>
              <a:t>listed in slide 3</a:t>
            </a:r>
            <a:r>
              <a:rPr lang="en-US" sz="1400" dirty="0"/>
              <a:t>)</a:t>
            </a:r>
          </a:p>
          <a:p>
            <a:pPr marL="0" indent="0">
              <a:spcBef>
                <a:spcPts val="2500"/>
              </a:spcBef>
              <a:buNone/>
            </a:pPr>
            <a:r>
              <a:rPr lang="en-US" sz="1400" b="1" dirty="0"/>
              <a:t>Identify Essential Accounts</a:t>
            </a:r>
          </a:p>
          <a:p>
            <a:pPr marL="0" lvl="1" indent="0">
              <a:buNone/>
            </a:pPr>
            <a:r>
              <a:rPr lang="en-US" sz="1400" dirty="0"/>
              <a:t>It's important to identify which user and computer accounts are critical for migration to avoid data loss.</a:t>
            </a:r>
          </a:p>
          <a:p>
            <a:pPr marL="0" indent="0">
              <a:spcBef>
                <a:spcPts val="2500"/>
              </a:spcBef>
              <a:buNone/>
            </a:pPr>
            <a:r>
              <a:rPr lang="en-US" sz="1400" b="1" dirty="0"/>
              <a:t>Set Timelines</a:t>
            </a:r>
          </a:p>
          <a:p>
            <a:pPr marL="0" lvl="1" indent="0">
              <a:buNone/>
            </a:pPr>
            <a:r>
              <a:rPr lang="en-US" sz="1400" dirty="0"/>
              <a:t>Establishing timelines for the migration ensures all steps are planned and executed efficiently.</a:t>
            </a:r>
          </a:p>
        </p:txBody>
      </p:sp>
      <p:pic>
        <p:nvPicPr>
          <p:cNvPr id="5" name="Content Placeholder 4" descr="Female drawing flow chart">
            <a:extLst>
              <a:ext uri="{FF2B5EF4-FFF2-40B4-BE49-F238E27FC236}">
                <a16:creationId xmlns:a16="http://schemas.microsoft.com/office/drawing/2014/main" id="{D5D50506-1D67-45F0-BC29-9113C9031EF8}"/>
              </a:ext>
            </a:extLst>
          </p:cNvPr>
          <p:cNvPicPr>
            <a:picLocks noGrp="1" noChangeAspect="1"/>
          </p:cNvPicPr>
          <p:nvPr>
            <p:ph sz="half" idx="1"/>
          </p:nvPr>
        </p:nvPicPr>
        <p:blipFill>
          <a:blip r:embed="rId3"/>
          <a:srcRect l="24955" r="29319" b="1"/>
          <a:stretch/>
        </p:blipFill>
        <p:spPr>
          <a:xfrm>
            <a:off x="7586236" y="508090"/>
            <a:ext cx="4081805" cy="5846990"/>
          </a:xfrm>
          <a:prstGeom prst="rect">
            <a:avLst/>
          </a:prstGeom>
        </p:spPr>
      </p:pic>
    </p:spTree>
    <p:extLst>
      <p:ext uri="{BB962C8B-B14F-4D97-AF65-F5344CB8AC3E}">
        <p14:creationId xmlns:p14="http://schemas.microsoft.com/office/powerpoint/2010/main" val="25702767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CA1874-4872-6F3E-41AB-75CDB77BEBCD}"/>
              </a:ext>
            </a:extLst>
          </p:cNvPr>
          <p:cNvSpPr>
            <a:spLocks noGrp="1"/>
          </p:cNvSpPr>
          <p:nvPr>
            <p:ph type="title"/>
          </p:nvPr>
        </p:nvSpPr>
        <p:spPr>
          <a:xfrm>
            <a:off x="5431536" y="978408"/>
            <a:ext cx="6236208" cy="811063"/>
          </a:xfrm>
        </p:spPr>
        <p:txBody>
          <a:bodyPr vert="horz" lIns="91440" tIns="45720" rIns="91440" bIns="45720" rtlCol="0" anchor="t">
            <a:normAutofit/>
          </a:bodyPr>
          <a:lstStyle/>
          <a:p>
            <a:r>
              <a:rPr lang="en-US" sz="2400" b="1" kern="1200" dirty="0">
                <a:solidFill>
                  <a:schemeClr val="tx1"/>
                </a:solidFill>
                <a:latin typeface="+mj-lt"/>
                <a:ea typeface="+mj-ea"/>
                <a:cs typeface="+mj-cs"/>
              </a:rPr>
              <a:t>Creating a Detailed Migration Plan</a:t>
            </a:r>
          </a:p>
        </p:txBody>
      </p:sp>
      <p:pic>
        <p:nvPicPr>
          <p:cNvPr id="5" name="Content Placeholder 4" descr="Paper Concept Team Motivation">
            <a:extLst>
              <a:ext uri="{FF2B5EF4-FFF2-40B4-BE49-F238E27FC236}">
                <a16:creationId xmlns:a16="http://schemas.microsoft.com/office/drawing/2014/main" id="{C3E78E2D-5421-480C-8B00-752E3EA4ADC6}"/>
              </a:ext>
            </a:extLst>
          </p:cNvPr>
          <p:cNvPicPr>
            <a:picLocks noGrp="1" noChangeAspect="1"/>
          </p:cNvPicPr>
          <p:nvPr>
            <p:ph sz="half" idx="1"/>
          </p:nvPr>
        </p:nvPicPr>
        <p:blipFill>
          <a:blip r:embed="rId3"/>
          <a:srcRect l="13813" r="16944" b="3"/>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D0B3ADC4-E488-19EF-6099-7784A828F30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dirty="0"/>
              <a:t>Outline Steps for Migration</a:t>
            </a:r>
          </a:p>
          <a:p>
            <a:pPr marL="0" lvl="1" indent="0">
              <a:buNone/>
            </a:pPr>
            <a:r>
              <a:rPr lang="en-US" sz="1400" dirty="0"/>
              <a:t>Clearly define the steps that need to be taken to ensure a successful migration process. This includes planning, execution, and evaluation phases.</a:t>
            </a:r>
          </a:p>
          <a:p>
            <a:pPr marL="0" indent="0">
              <a:spcBef>
                <a:spcPts val="2500"/>
              </a:spcBef>
              <a:buNone/>
            </a:pPr>
            <a:r>
              <a:rPr lang="en-US" sz="1400" b="1" dirty="0"/>
              <a:t>Identify Tools Required</a:t>
            </a:r>
          </a:p>
          <a:p>
            <a:pPr marL="0" lvl="1" indent="0">
              <a:buNone/>
            </a:pPr>
            <a:r>
              <a:rPr lang="en-US" sz="1400" dirty="0"/>
              <a:t>List the tools and technologies that will be necessary to facilitate the migration. This includes software, hardware, and support services.</a:t>
            </a:r>
          </a:p>
          <a:p>
            <a:pPr marL="0" indent="0">
              <a:spcBef>
                <a:spcPts val="2500"/>
              </a:spcBef>
              <a:buNone/>
            </a:pPr>
            <a:r>
              <a:rPr lang="en-US" sz="1400" b="1" dirty="0"/>
              <a:t>Assign Responsibilities</a:t>
            </a:r>
          </a:p>
          <a:p>
            <a:pPr marL="0" lvl="1" indent="0">
              <a:buNone/>
            </a:pPr>
            <a:r>
              <a:rPr lang="en-US" sz="1400" dirty="0"/>
              <a:t>Clearly assign roles and responsibilities to team members to ensure accountability and effectiveness throughout the migration process.</a:t>
            </a:r>
          </a:p>
        </p:txBody>
      </p:sp>
    </p:spTree>
    <p:extLst>
      <p:ext uri="{BB962C8B-B14F-4D97-AF65-F5344CB8AC3E}">
        <p14:creationId xmlns:p14="http://schemas.microsoft.com/office/powerpoint/2010/main" val="2505731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91CB37F5-39E0-3742-AD0A-52C19AC07FC5}"/>
              </a:ext>
            </a:extLst>
          </p:cNvPr>
          <p:cNvSpPr>
            <a:spLocks noGrp="1"/>
          </p:cNvSpPr>
          <p:nvPr>
            <p:ph type="ctrTitle"/>
          </p:nvPr>
        </p:nvSpPr>
        <p:spPr>
          <a:xfrm>
            <a:off x="521208" y="1211766"/>
            <a:ext cx="7237052" cy="4727988"/>
          </a:xfrm>
        </p:spPr>
        <p:txBody>
          <a:bodyPr anchor="b">
            <a:normAutofit/>
          </a:bodyPr>
          <a:lstStyle/>
          <a:p>
            <a:r>
              <a:rPr lang="en-US" sz="7400"/>
              <a:t>Setting Up Trust Relationships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98331774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C7C228-3501-9611-BEA0-9BE7B520CEAB}"/>
              </a:ext>
            </a:extLst>
          </p:cNvPr>
          <p:cNvSpPr>
            <a:spLocks noGrp="1"/>
          </p:cNvSpPr>
          <p:nvPr>
            <p:ph type="title"/>
          </p:nvPr>
        </p:nvSpPr>
        <p:spPr>
          <a:xfrm>
            <a:off x="5431536" y="978408"/>
            <a:ext cx="6236208" cy="771734"/>
          </a:xfrm>
        </p:spPr>
        <p:txBody>
          <a:bodyPr vert="horz" lIns="91440" tIns="45720" rIns="91440" bIns="45720" rtlCol="0" anchor="t">
            <a:normAutofit/>
          </a:bodyPr>
          <a:lstStyle/>
          <a:p>
            <a:r>
              <a:rPr lang="en-US" sz="2400" b="1" kern="1200" dirty="0">
                <a:solidFill>
                  <a:schemeClr val="tx1"/>
                </a:solidFill>
                <a:latin typeface="+mj-lt"/>
                <a:ea typeface="+mj-ea"/>
                <a:cs typeface="+mj-cs"/>
              </a:rPr>
              <a:t>Establishing One-Way and Two-Way Trusts</a:t>
            </a:r>
          </a:p>
        </p:txBody>
      </p:sp>
      <p:pic>
        <p:nvPicPr>
          <p:cNvPr id="5" name="Content Placeholder 4" descr="Abstract background with colorful lights behind the frozen glass.">
            <a:extLst>
              <a:ext uri="{FF2B5EF4-FFF2-40B4-BE49-F238E27FC236}">
                <a16:creationId xmlns:a16="http://schemas.microsoft.com/office/drawing/2014/main" id="{C1660FDC-6B50-416B-BA98-182D9D2E337D}"/>
              </a:ext>
            </a:extLst>
          </p:cNvPr>
          <p:cNvPicPr>
            <a:picLocks noGrp="1" noChangeAspect="1"/>
          </p:cNvPicPr>
          <p:nvPr>
            <p:ph sz="half" idx="1"/>
          </p:nvPr>
        </p:nvPicPr>
        <p:blipFill>
          <a:blip r:embed="rId3"/>
          <a:srcRect l="26897" r="32423" b="-1"/>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F93C083B-2EF7-AADA-6033-38F0310FE9F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dirty="0"/>
              <a:t>Understanding One-Way Trusts</a:t>
            </a:r>
          </a:p>
          <a:p>
            <a:pPr marL="0" lvl="1" indent="0">
              <a:buNone/>
            </a:pPr>
            <a:r>
              <a:rPr lang="en-US" sz="1400" dirty="0"/>
              <a:t>One-way trusts enable one forest to access resources in another, enhancing resource utilization effectively.</a:t>
            </a:r>
          </a:p>
          <a:p>
            <a:pPr marL="0" indent="0">
              <a:spcBef>
                <a:spcPts val="2500"/>
              </a:spcBef>
              <a:buNone/>
            </a:pPr>
            <a:r>
              <a:rPr lang="en-US" sz="1400" b="1" dirty="0"/>
              <a:t>Understanding Two-Way Trusts</a:t>
            </a:r>
          </a:p>
          <a:p>
            <a:pPr marL="0" lvl="1" indent="0">
              <a:buNone/>
            </a:pPr>
            <a:r>
              <a:rPr lang="en-US" sz="1400" dirty="0"/>
              <a:t>Two-way trusts facilitate mutual access between forests, promoting collaboration and shared resources.</a:t>
            </a:r>
          </a:p>
          <a:p>
            <a:pPr marL="0" indent="0">
              <a:spcBef>
                <a:spcPts val="2500"/>
              </a:spcBef>
              <a:buNone/>
            </a:pPr>
            <a:r>
              <a:rPr lang="en-US" sz="1400" b="1" dirty="0"/>
              <a:t>Benefits of Trust Establishment</a:t>
            </a:r>
          </a:p>
          <a:p>
            <a:pPr marL="0" lvl="1" indent="0">
              <a:buNone/>
            </a:pPr>
            <a:r>
              <a:rPr lang="en-US" sz="1400" dirty="0"/>
              <a:t>Establishing trusts broadens collaboration and resource sharing, optimizing operational efficiencies.</a:t>
            </a:r>
          </a:p>
        </p:txBody>
      </p:sp>
    </p:spTree>
    <p:extLst>
      <p:ext uri="{BB962C8B-B14F-4D97-AF65-F5344CB8AC3E}">
        <p14:creationId xmlns:p14="http://schemas.microsoft.com/office/powerpoint/2010/main" val="38184664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CA3B4B-6686-E5F7-BD25-BA17F3ED946E}"/>
              </a:ext>
            </a:extLst>
          </p:cNvPr>
          <p:cNvSpPr>
            <a:spLocks noGrp="1"/>
          </p:cNvSpPr>
          <p:nvPr>
            <p:ph type="title"/>
          </p:nvPr>
        </p:nvSpPr>
        <p:spPr>
          <a:xfrm>
            <a:off x="5431536" y="978408"/>
            <a:ext cx="6236208" cy="1088141"/>
          </a:xfrm>
        </p:spPr>
        <p:txBody>
          <a:bodyPr vert="horz" lIns="91440" tIns="45720" rIns="91440" bIns="45720" rtlCol="0" anchor="t">
            <a:normAutofit/>
          </a:bodyPr>
          <a:lstStyle/>
          <a:p>
            <a:pPr>
              <a:lnSpc>
                <a:spcPct val="90000"/>
              </a:lnSpc>
            </a:pPr>
            <a:r>
              <a:rPr lang="en-US" sz="2400" b="1" kern="1200" dirty="0">
                <a:solidFill>
                  <a:schemeClr val="tx1"/>
                </a:solidFill>
                <a:latin typeface="+mj-lt"/>
                <a:ea typeface="+mj-ea"/>
                <a:cs typeface="+mj-cs"/>
              </a:rPr>
              <a:t>Verifying and Troubleshooting Trust Relationships</a:t>
            </a:r>
          </a:p>
        </p:txBody>
      </p:sp>
      <p:pic>
        <p:nvPicPr>
          <p:cNvPr id="5" name="Content Placeholder 4" descr="Person using a laptop">
            <a:extLst>
              <a:ext uri="{FF2B5EF4-FFF2-40B4-BE49-F238E27FC236}">
                <a16:creationId xmlns:a16="http://schemas.microsoft.com/office/drawing/2014/main" id="{DEFEC7AD-A5D8-4502-A457-52697FDBEB67}"/>
              </a:ext>
            </a:extLst>
          </p:cNvPr>
          <p:cNvPicPr>
            <a:picLocks noGrp="1" noChangeAspect="1"/>
          </p:cNvPicPr>
          <p:nvPr>
            <p:ph sz="half" idx="1"/>
          </p:nvPr>
        </p:nvPicPr>
        <p:blipFill>
          <a:blip r:embed="rId3"/>
          <a:srcRect l="27427" r="31893" b="-1"/>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ABC0877A-ED3D-CAAF-5F9A-213B196B8F7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a:t>Verifying Trust Functionality</a:t>
            </a:r>
          </a:p>
          <a:p>
            <a:pPr marL="0" lvl="1" indent="0">
              <a:buNone/>
            </a:pPr>
            <a:r>
              <a:rPr lang="en-US" sz="1400"/>
              <a:t>Ensure that established trusts are functioning correctly by performing regular checks and validations.</a:t>
            </a:r>
          </a:p>
          <a:p>
            <a:pPr marL="0" indent="0">
              <a:spcBef>
                <a:spcPts val="2500"/>
              </a:spcBef>
              <a:buNone/>
            </a:pPr>
            <a:r>
              <a:rPr lang="en-US" sz="1400" b="1"/>
              <a:t>Common Issues in Trusts</a:t>
            </a:r>
          </a:p>
          <a:p>
            <a:pPr marL="0" lvl="1" indent="0">
              <a:buNone/>
            </a:pPr>
            <a:r>
              <a:rPr lang="en-US" sz="1400"/>
              <a:t>Identify and understand common issues that can disrupt trust relationships to effectively troubleshoot them.</a:t>
            </a:r>
          </a:p>
          <a:p>
            <a:pPr marL="0" indent="0">
              <a:spcBef>
                <a:spcPts val="2500"/>
              </a:spcBef>
              <a:buNone/>
            </a:pPr>
            <a:r>
              <a:rPr lang="en-US" sz="1400" b="1"/>
              <a:t>Smooth Migration Process</a:t>
            </a:r>
          </a:p>
          <a:p>
            <a:pPr marL="0" lvl="1" indent="0">
              <a:buNone/>
            </a:pPr>
            <a:r>
              <a:rPr lang="en-US" sz="1400"/>
              <a:t>By addressing trust issues promptly, you can ensure a smooth migration process without major disruptions.</a:t>
            </a:r>
          </a:p>
        </p:txBody>
      </p:sp>
    </p:spTree>
    <p:extLst>
      <p:ext uri="{BB962C8B-B14F-4D97-AF65-F5344CB8AC3E}">
        <p14:creationId xmlns:p14="http://schemas.microsoft.com/office/powerpoint/2010/main" val="19308248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291F4929-0DF2-05C5-3D33-64EA8E0DD63C}"/>
              </a:ext>
            </a:extLst>
          </p:cNvPr>
          <p:cNvSpPr>
            <a:spLocks noGrp="1"/>
          </p:cNvSpPr>
          <p:nvPr>
            <p:ph type="ctrTitle"/>
          </p:nvPr>
        </p:nvSpPr>
        <p:spPr>
          <a:xfrm>
            <a:off x="521208" y="1211766"/>
            <a:ext cx="7237052" cy="4727988"/>
          </a:xfrm>
        </p:spPr>
        <p:txBody>
          <a:bodyPr anchor="b">
            <a:normAutofit/>
          </a:bodyPr>
          <a:lstStyle/>
          <a:p>
            <a:r>
              <a:rPr lang="en-US" sz="7400"/>
              <a:t>Using Quest AD Migration for Active Directory Forests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01277077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F7E911-1E0C-49C8-78B3-C5953F1F64C9}"/>
              </a:ext>
            </a:extLst>
          </p:cNvPr>
          <p:cNvSpPr>
            <a:spLocks noGrp="1"/>
          </p:cNvSpPr>
          <p:nvPr>
            <p:ph type="title"/>
          </p:nvPr>
        </p:nvSpPr>
        <p:spPr>
          <a:xfrm>
            <a:off x="521208" y="978408"/>
            <a:ext cx="6300216" cy="1088141"/>
          </a:xfrm>
        </p:spPr>
        <p:txBody>
          <a:bodyPr vert="horz" lIns="91440" tIns="45720" rIns="91440" bIns="45720" rtlCol="0" anchor="t">
            <a:normAutofit/>
          </a:bodyPr>
          <a:lstStyle/>
          <a:p>
            <a:r>
              <a:rPr lang="en-US" sz="2400" b="1" kern="1200" dirty="0">
                <a:solidFill>
                  <a:schemeClr val="tx1"/>
                </a:solidFill>
                <a:latin typeface="+mj-lt"/>
                <a:ea typeface="+mj-ea"/>
                <a:cs typeface="+mj-cs"/>
              </a:rPr>
              <a:t>Overview and Features of Quest AD Migration</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DEF552B-622E-7CEF-7BF0-3A5FD3EBFEC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en-US" sz="1400" b="1"/>
              <a:t>Automated Migrations</a:t>
            </a:r>
          </a:p>
          <a:p>
            <a:pPr marL="0" lvl="1" indent="0">
              <a:buNone/>
            </a:pPr>
            <a:r>
              <a:rPr lang="en-US" sz="1400"/>
              <a:t>Quest AD Migration provides automated migration capabilities to streamline the process and reduce manual errors.</a:t>
            </a:r>
          </a:p>
          <a:p>
            <a:pPr marL="0" indent="0">
              <a:spcBef>
                <a:spcPts val="2500"/>
              </a:spcBef>
              <a:buNone/>
            </a:pPr>
            <a:r>
              <a:rPr lang="en-US" sz="1400" b="1"/>
              <a:t>Comprehensive Reporting</a:t>
            </a:r>
          </a:p>
          <a:p>
            <a:pPr marL="0" lvl="1" indent="0">
              <a:buNone/>
            </a:pPr>
            <a:r>
              <a:rPr lang="en-US" sz="1400"/>
              <a:t>The tool includes comprehensive reporting features to help track migration progress and identify potential issues.</a:t>
            </a:r>
          </a:p>
          <a:p>
            <a:pPr marL="0" indent="0">
              <a:spcBef>
                <a:spcPts val="2500"/>
              </a:spcBef>
              <a:buNone/>
            </a:pPr>
            <a:r>
              <a:rPr lang="en-US" sz="1400" b="1"/>
              <a:t>Support for Complex Environments</a:t>
            </a:r>
          </a:p>
          <a:p>
            <a:pPr marL="0" lvl="1" indent="0">
              <a:buNone/>
            </a:pPr>
            <a:r>
              <a:rPr lang="en-US" sz="1400"/>
              <a:t>Quest AD Migration supports complex environments, allowing for seamless transitions across various configurations and infrastructures.</a:t>
            </a:r>
          </a:p>
        </p:txBody>
      </p:sp>
      <p:pic>
        <p:nvPicPr>
          <p:cNvPr id="5" name="Content Placeholder 4" descr="Cloud computing concept isolated on white background">
            <a:extLst>
              <a:ext uri="{FF2B5EF4-FFF2-40B4-BE49-F238E27FC236}">
                <a16:creationId xmlns:a16="http://schemas.microsoft.com/office/drawing/2014/main" id="{1660106D-1617-467A-B4BB-55CB9C7B8BE6}"/>
              </a:ext>
            </a:extLst>
          </p:cNvPr>
          <p:cNvPicPr>
            <a:picLocks noGrp="1" noChangeAspect="1"/>
          </p:cNvPicPr>
          <p:nvPr>
            <p:ph sz="half" idx="1"/>
          </p:nvPr>
        </p:nvPicPr>
        <p:blipFill>
          <a:blip r:embed="rId3"/>
          <a:srcRect l="22811" r="24831"/>
          <a:stretch/>
        </p:blipFill>
        <p:spPr>
          <a:xfrm>
            <a:off x="7586236" y="508090"/>
            <a:ext cx="4081805" cy="5846990"/>
          </a:xfrm>
          <a:prstGeom prst="rect">
            <a:avLst/>
          </a:prstGeom>
        </p:spPr>
      </p:pic>
    </p:spTree>
    <p:extLst>
      <p:ext uri="{BB962C8B-B14F-4D97-AF65-F5344CB8AC3E}">
        <p14:creationId xmlns:p14="http://schemas.microsoft.com/office/powerpoint/2010/main" val="28987610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3947CD-1241-DDA4-0C59-92A5827AB369}"/>
              </a:ext>
            </a:extLst>
          </p:cNvPr>
          <p:cNvSpPr>
            <a:spLocks noGrp="1"/>
          </p:cNvSpPr>
          <p:nvPr>
            <p:ph type="title"/>
          </p:nvPr>
        </p:nvSpPr>
        <p:spPr>
          <a:xfrm>
            <a:off x="5431536" y="978408"/>
            <a:ext cx="6236208" cy="938882"/>
          </a:xfrm>
        </p:spPr>
        <p:txBody>
          <a:bodyPr vert="horz" lIns="91440" tIns="45720" rIns="91440" bIns="45720" rtlCol="0" anchor="t">
            <a:normAutofit/>
          </a:bodyPr>
          <a:lstStyle/>
          <a:p>
            <a:r>
              <a:rPr lang="en-US" sz="2400" b="1" kern="1200" dirty="0">
                <a:solidFill>
                  <a:schemeClr val="tx1"/>
                </a:solidFill>
                <a:latin typeface="+mj-lt"/>
                <a:ea typeface="+mj-ea"/>
                <a:cs typeface="+mj-cs"/>
              </a:rPr>
              <a:t>Setting Up Quest AD Migration</a:t>
            </a:r>
          </a:p>
        </p:txBody>
      </p:sp>
      <p:pic>
        <p:nvPicPr>
          <p:cNvPr id="5" name="Content Placeholder 4" descr="Gear concept">
            <a:extLst>
              <a:ext uri="{FF2B5EF4-FFF2-40B4-BE49-F238E27FC236}">
                <a16:creationId xmlns:a16="http://schemas.microsoft.com/office/drawing/2014/main" id="{D20BFA37-69B6-4ABA-8F93-49DAB808FE36}"/>
              </a:ext>
            </a:extLst>
          </p:cNvPr>
          <p:cNvPicPr>
            <a:picLocks noGrp="1" noChangeAspect="1"/>
          </p:cNvPicPr>
          <p:nvPr>
            <p:ph sz="half" idx="1"/>
          </p:nvPr>
        </p:nvPicPr>
        <p:blipFill>
          <a:blip r:embed="rId3"/>
          <a:srcRect l="11133" r="10686" b="1"/>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AF285D4B-D0EC-0C23-2AE1-462C0B33224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dirty="0"/>
              <a:t>Installation Steps</a:t>
            </a:r>
          </a:p>
          <a:p>
            <a:pPr marL="0" lvl="1" indent="0">
              <a:buNone/>
            </a:pPr>
            <a:r>
              <a:rPr lang="en-US" sz="1400" dirty="0"/>
              <a:t>Understand the necessary installation protocols for Quest AD Migration to ensure a smooth setup process in your environment.</a:t>
            </a:r>
          </a:p>
          <a:p>
            <a:pPr marL="0" indent="0">
              <a:spcBef>
                <a:spcPts val="2500"/>
              </a:spcBef>
              <a:buNone/>
            </a:pPr>
            <a:r>
              <a:rPr lang="en-US" sz="1400" b="1" dirty="0"/>
              <a:t>Initial Configurations</a:t>
            </a:r>
          </a:p>
          <a:p>
            <a:pPr marL="0" lvl="1" indent="0">
              <a:buNone/>
            </a:pPr>
            <a:r>
              <a:rPr lang="en-US" sz="1400" dirty="0"/>
              <a:t>Learn about the initial configurations required to prepare the environment for a successful Quest AD Migration.</a:t>
            </a:r>
          </a:p>
          <a:p>
            <a:pPr marL="0" indent="0">
              <a:spcBef>
                <a:spcPts val="2500"/>
              </a:spcBef>
              <a:buNone/>
            </a:pPr>
            <a:r>
              <a:rPr lang="en-US" sz="1400" b="1" dirty="0"/>
              <a:t>Migration Preparation Steps</a:t>
            </a:r>
          </a:p>
          <a:p>
            <a:pPr marL="0" lvl="1" indent="0">
              <a:buNone/>
            </a:pPr>
            <a:r>
              <a:rPr lang="en-US" sz="1400" dirty="0"/>
              <a:t>Explore the key steps needed to prepare our environment for the AD migration process, ensuring efficient execution.</a:t>
            </a:r>
          </a:p>
        </p:txBody>
      </p:sp>
    </p:spTree>
    <p:extLst>
      <p:ext uri="{BB962C8B-B14F-4D97-AF65-F5344CB8AC3E}">
        <p14:creationId xmlns:p14="http://schemas.microsoft.com/office/powerpoint/2010/main" val="3144780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1CA09-9895-CE0F-34BB-104A7ABB49A9}"/>
              </a:ext>
            </a:extLst>
          </p:cNvPr>
          <p:cNvSpPr>
            <a:spLocks noGrp="1"/>
          </p:cNvSpPr>
          <p:nvPr>
            <p:ph type="title"/>
          </p:nvPr>
        </p:nvSpPr>
        <p:spPr>
          <a:xfrm>
            <a:off x="521207" y="978408"/>
            <a:ext cx="6233554" cy="535760"/>
          </a:xfrm>
        </p:spPr>
        <p:txBody>
          <a:bodyPr>
            <a:normAutofit fontScale="90000"/>
          </a:bodyPr>
          <a:lstStyle/>
          <a:p>
            <a:r>
              <a:rPr lang="en-US" sz="2700" b="0" i="0" dirty="0">
                <a:effectLst/>
                <a:latin typeface="Mulish"/>
              </a:rPr>
              <a:t>The Four major components of Active Directory</a:t>
            </a:r>
            <a:br>
              <a:rPr lang="en-US" b="0" i="0" dirty="0">
                <a:effectLst/>
                <a:latin typeface="Mulish"/>
              </a:rPr>
            </a:br>
            <a:endParaRPr lang="en-US" dirty="0"/>
          </a:p>
        </p:txBody>
      </p:sp>
      <p:sp>
        <p:nvSpPr>
          <p:cNvPr id="3" name="Content Placeholder 2">
            <a:extLst>
              <a:ext uri="{FF2B5EF4-FFF2-40B4-BE49-F238E27FC236}">
                <a16:creationId xmlns:a16="http://schemas.microsoft.com/office/drawing/2014/main" id="{C8BCA839-9E12-269E-43EC-5FAFDDC06527}"/>
              </a:ext>
            </a:extLst>
          </p:cNvPr>
          <p:cNvSpPr>
            <a:spLocks noGrp="1"/>
          </p:cNvSpPr>
          <p:nvPr>
            <p:ph sz="half" idx="1"/>
          </p:nvPr>
        </p:nvSpPr>
        <p:spPr>
          <a:xfrm>
            <a:off x="521208" y="1671484"/>
            <a:ext cx="5166360" cy="1563329"/>
          </a:xfrm>
        </p:spPr>
        <p:txBody>
          <a:bodyPr>
            <a:normAutofit fontScale="92500"/>
          </a:bodyPr>
          <a:lstStyle/>
          <a:p>
            <a:r>
              <a:rPr lang="en-US" b="1" i="0" dirty="0">
                <a:effectLst/>
                <a:latin typeface="Mulish"/>
              </a:rPr>
              <a:t>Forest</a:t>
            </a:r>
            <a:r>
              <a:rPr lang="en-US" b="0" i="0" dirty="0">
                <a:effectLst/>
                <a:latin typeface="Mulish"/>
              </a:rPr>
              <a:t> – </a:t>
            </a:r>
            <a:r>
              <a:rPr lang="en-US" sz="1700" b="0" i="0" dirty="0">
                <a:effectLst/>
                <a:latin typeface="Mulish"/>
              </a:rPr>
              <a:t>this is the highest level of organization within Active Directory. this is the highest level of organization within Active Directory. It also acts as the centralized mechanism for managing as well as controlling authentication and authorization across the organization</a:t>
            </a:r>
            <a:endParaRPr lang="en-US" sz="1700" dirty="0"/>
          </a:p>
        </p:txBody>
      </p:sp>
      <p:sp>
        <p:nvSpPr>
          <p:cNvPr id="5" name="Content Placeholder 2">
            <a:extLst>
              <a:ext uri="{FF2B5EF4-FFF2-40B4-BE49-F238E27FC236}">
                <a16:creationId xmlns:a16="http://schemas.microsoft.com/office/drawing/2014/main" id="{56FB09CC-4B1D-C77F-E7A7-49468F5FC3D1}"/>
              </a:ext>
            </a:extLst>
          </p:cNvPr>
          <p:cNvSpPr txBox="1">
            <a:spLocks/>
          </p:cNvSpPr>
          <p:nvPr/>
        </p:nvSpPr>
        <p:spPr>
          <a:xfrm>
            <a:off x="673608" y="3623188"/>
            <a:ext cx="5166360" cy="195170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0" dirty="0">
                <a:effectLst/>
                <a:latin typeface="Mulish"/>
              </a:rPr>
              <a:t>Tree </a:t>
            </a:r>
            <a:r>
              <a:rPr lang="en-US" b="0" i="0" dirty="0">
                <a:effectLst/>
                <a:latin typeface="Mulish"/>
              </a:rPr>
              <a:t>– </a:t>
            </a:r>
            <a:r>
              <a:rPr lang="en-US" sz="1600" b="0" i="0" dirty="0">
                <a:effectLst/>
                <a:latin typeface="Mulish"/>
              </a:rPr>
              <a:t>is a collection of domains within AD DS. The main reason why it is called a tree is because each   domain has exactly one parent which leads to a hierarchical tree structure. A domain tree typically starts from a single parent or root and then branches out into different child domains</a:t>
            </a:r>
            <a:endParaRPr lang="en-US" sz="1600" dirty="0">
              <a:latin typeface="Mulish"/>
            </a:endParaRPr>
          </a:p>
        </p:txBody>
      </p:sp>
      <p:sp>
        <p:nvSpPr>
          <p:cNvPr id="7" name="TextBox 6">
            <a:extLst>
              <a:ext uri="{FF2B5EF4-FFF2-40B4-BE49-F238E27FC236}">
                <a16:creationId xmlns:a16="http://schemas.microsoft.com/office/drawing/2014/main" id="{554127D8-428F-9A75-028F-36AF0C00163D}"/>
              </a:ext>
            </a:extLst>
          </p:cNvPr>
          <p:cNvSpPr txBox="1"/>
          <p:nvPr/>
        </p:nvSpPr>
        <p:spPr>
          <a:xfrm>
            <a:off x="6253315" y="1601409"/>
            <a:ext cx="5357991" cy="1077218"/>
          </a:xfrm>
          <a:prstGeom prst="rect">
            <a:avLst/>
          </a:prstGeom>
          <a:noFill/>
        </p:spPr>
        <p:txBody>
          <a:bodyPr wrap="square">
            <a:spAutoFit/>
          </a:bodyPr>
          <a:lstStyle/>
          <a:p>
            <a:pPr marL="285750" indent="-285750">
              <a:buFont typeface="Arial" panose="020B0604020202020204" pitchFamily="34" charset="0"/>
              <a:buChar char="•"/>
            </a:pPr>
            <a:r>
              <a:rPr lang="en-US" sz="1600" b="1" i="0" dirty="0">
                <a:effectLst/>
                <a:latin typeface="Mulish"/>
              </a:rPr>
              <a:t>Domain</a:t>
            </a:r>
            <a:r>
              <a:rPr lang="en-US" sz="1600" b="0" i="0" dirty="0">
                <a:effectLst/>
                <a:latin typeface="Mulish"/>
              </a:rPr>
              <a:t> – or Active Directory Domain is typically a collection of all objects within an AD DS network. This is grouped in a tree structure. AD Domains are identified by a DNS name. For CCI, this is “ldhenergy.net”</a:t>
            </a:r>
            <a:endParaRPr lang="en-US" sz="1600" dirty="0"/>
          </a:p>
        </p:txBody>
      </p:sp>
      <p:sp>
        <p:nvSpPr>
          <p:cNvPr id="9" name="TextBox 8">
            <a:extLst>
              <a:ext uri="{FF2B5EF4-FFF2-40B4-BE49-F238E27FC236}">
                <a16:creationId xmlns:a16="http://schemas.microsoft.com/office/drawing/2014/main" id="{CCA65110-2FE1-1E1B-EEB3-1BE6A154E4E0}"/>
              </a:ext>
            </a:extLst>
          </p:cNvPr>
          <p:cNvSpPr txBox="1"/>
          <p:nvPr/>
        </p:nvSpPr>
        <p:spPr>
          <a:xfrm>
            <a:off x="6352034" y="3645305"/>
            <a:ext cx="4984560" cy="1354217"/>
          </a:xfrm>
          <a:prstGeom prst="rect">
            <a:avLst/>
          </a:prstGeom>
          <a:noFill/>
        </p:spPr>
        <p:txBody>
          <a:bodyPr wrap="square">
            <a:spAutoFit/>
          </a:bodyPr>
          <a:lstStyle/>
          <a:p>
            <a:pPr marL="285750" indent="-285750">
              <a:buFont typeface="Arial" panose="020B0604020202020204" pitchFamily="34" charset="0"/>
              <a:buChar char="•"/>
            </a:pPr>
            <a:r>
              <a:rPr lang="en-US" b="1" i="0" dirty="0">
                <a:effectLst/>
                <a:latin typeface="Mulish"/>
              </a:rPr>
              <a:t>Object</a:t>
            </a:r>
            <a:r>
              <a:rPr lang="en-US" b="0" i="0" dirty="0">
                <a:effectLst/>
                <a:latin typeface="Mulish"/>
              </a:rPr>
              <a:t> – </a:t>
            </a:r>
            <a:r>
              <a:rPr lang="en-US" sz="1600" b="0" i="0" dirty="0">
                <a:effectLst/>
                <a:latin typeface="Mulish"/>
              </a:rPr>
              <a:t>it refers to the single element contained in Active Directory domain such as a user account, custom recipient, security group, distribution group, organization </a:t>
            </a:r>
            <a:r>
              <a:rPr lang="en-US" sz="1600" dirty="0">
                <a:latin typeface="Mulish"/>
              </a:rPr>
              <a:t>unit, </a:t>
            </a:r>
            <a:r>
              <a:rPr lang="en-US" sz="1600" b="0" i="0" dirty="0">
                <a:effectLst/>
                <a:latin typeface="Mulish"/>
              </a:rPr>
              <a:t>computer account…….Objects are also </a:t>
            </a:r>
            <a:r>
              <a:rPr lang="en-US" sz="1600" dirty="0">
                <a:latin typeface="Mulish"/>
              </a:rPr>
              <a:t>referred to </a:t>
            </a:r>
            <a:r>
              <a:rPr lang="en-US" sz="1600" b="0" i="0" dirty="0">
                <a:effectLst/>
                <a:latin typeface="Mulish"/>
              </a:rPr>
              <a:t>as resources or security principals.</a:t>
            </a:r>
            <a:endParaRPr lang="en-US" sz="1600" dirty="0"/>
          </a:p>
        </p:txBody>
      </p:sp>
    </p:spTree>
    <p:extLst>
      <p:ext uri="{BB962C8B-B14F-4D97-AF65-F5344CB8AC3E}">
        <p14:creationId xmlns:p14="http://schemas.microsoft.com/office/powerpoint/2010/main" val="2516240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32A7B3-1640-53B3-7365-18724F5FE1CD}"/>
              </a:ext>
            </a:extLst>
          </p:cNvPr>
          <p:cNvSpPr>
            <a:spLocks noGrp="1"/>
          </p:cNvSpPr>
          <p:nvPr>
            <p:ph type="title"/>
          </p:nvPr>
        </p:nvSpPr>
        <p:spPr>
          <a:xfrm>
            <a:off x="5431536" y="978408"/>
            <a:ext cx="6236208" cy="1088141"/>
          </a:xfrm>
        </p:spPr>
        <p:txBody>
          <a:bodyPr vert="horz" lIns="91440" tIns="45720" rIns="91440" bIns="45720" rtlCol="0" anchor="t">
            <a:normAutofit/>
          </a:bodyPr>
          <a:lstStyle/>
          <a:p>
            <a:r>
              <a:rPr lang="en-US" sz="2400" b="1" kern="1200" dirty="0">
                <a:solidFill>
                  <a:schemeClr val="tx1"/>
                </a:solidFill>
                <a:latin typeface="+mj-lt"/>
                <a:ea typeface="+mj-ea"/>
                <a:cs typeface="+mj-cs"/>
              </a:rPr>
              <a:t>Executing Migration with Quest AD Migration</a:t>
            </a:r>
          </a:p>
        </p:txBody>
      </p:sp>
      <p:pic>
        <p:nvPicPr>
          <p:cNvPr id="5" name="Content Placeholder 4" descr="Modern desktop computer in contemporary business office with statistics on the screen">
            <a:extLst>
              <a:ext uri="{FF2B5EF4-FFF2-40B4-BE49-F238E27FC236}">
                <a16:creationId xmlns:a16="http://schemas.microsoft.com/office/drawing/2014/main" id="{3E149281-AF8C-4410-8C75-2D3530D41CD1}"/>
              </a:ext>
            </a:extLst>
          </p:cNvPr>
          <p:cNvPicPr>
            <a:picLocks noGrp="1" noChangeAspect="1"/>
          </p:cNvPicPr>
          <p:nvPr>
            <p:ph sz="half" idx="1"/>
          </p:nvPr>
        </p:nvPicPr>
        <p:blipFill>
          <a:blip r:embed="rId3"/>
          <a:srcRect l="25764" r="25964" b="1"/>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0E0549AE-BC81-78DD-DF63-A07973F34BC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a:t>Running Migration Jobs</a:t>
            </a:r>
          </a:p>
          <a:p>
            <a:pPr marL="0" lvl="1" indent="0">
              <a:buNone/>
            </a:pPr>
            <a:r>
              <a:rPr lang="en-US" sz="1400"/>
              <a:t>Executing migration jobs is crucial for transferring data effectively across systems during the migration process.</a:t>
            </a:r>
          </a:p>
          <a:p>
            <a:pPr marL="0" indent="0">
              <a:spcBef>
                <a:spcPts val="2500"/>
              </a:spcBef>
              <a:buNone/>
            </a:pPr>
            <a:r>
              <a:rPr lang="en-US" sz="1400" b="1"/>
              <a:t>Monitoring the Process</a:t>
            </a:r>
          </a:p>
          <a:p>
            <a:pPr marL="0" lvl="1" indent="0">
              <a:buNone/>
            </a:pPr>
            <a:r>
              <a:rPr lang="en-US" sz="1400"/>
              <a:t>It is essential to monitor the migration process continuously to identify and resolve any issues that may arise.</a:t>
            </a:r>
          </a:p>
          <a:p>
            <a:pPr marL="0" indent="0">
              <a:spcBef>
                <a:spcPts val="2500"/>
              </a:spcBef>
              <a:buNone/>
            </a:pPr>
            <a:r>
              <a:rPr lang="en-US" sz="1400" b="1"/>
              <a:t>Ensuring Completion</a:t>
            </a:r>
          </a:p>
          <a:p>
            <a:pPr marL="0" lvl="1" indent="0">
              <a:buNone/>
            </a:pPr>
            <a:r>
              <a:rPr lang="en-US" sz="1400"/>
              <a:t>Confirming the successful completion of the migration ensures that all data is accurately transferred and accessible.</a:t>
            </a:r>
          </a:p>
        </p:txBody>
      </p:sp>
    </p:spTree>
    <p:extLst>
      <p:ext uri="{BB962C8B-B14F-4D97-AF65-F5344CB8AC3E}">
        <p14:creationId xmlns:p14="http://schemas.microsoft.com/office/powerpoint/2010/main" val="2893998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F35E83A-2AC4-8E3C-8654-2C68647002A7}"/>
              </a:ext>
            </a:extLst>
          </p:cNvPr>
          <p:cNvSpPr>
            <a:spLocks noGrp="1"/>
          </p:cNvSpPr>
          <p:nvPr>
            <p:ph type="title"/>
          </p:nvPr>
        </p:nvSpPr>
        <p:spPr>
          <a:xfrm>
            <a:off x="521208" y="978408"/>
            <a:ext cx="6300216" cy="771734"/>
          </a:xfrm>
        </p:spPr>
        <p:txBody>
          <a:bodyPr vert="horz" lIns="91440" tIns="45720" rIns="91440" bIns="45720" rtlCol="0" anchor="t">
            <a:normAutofit/>
          </a:bodyPr>
          <a:lstStyle/>
          <a:p>
            <a:r>
              <a:rPr lang="en-US" sz="2400" b="1" kern="1200" dirty="0">
                <a:solidFill>
                  <a:schemeClr val="tx1"/>
                </a:solidFill>
                <a:latin typeface="+mj-lt"/>
                <a:ea typeface="+mj-ea"/>
                <a:cs typeface="+mj-cs"/>
              </a:rPr>
              <a:t>Troubleshooting and Best Practices</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F94D59DD-4758-EFFD-9D3F-DAA4E0AB2FC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en-US" sz="1400" b="1" dirty="0"/>
              <a:t>Common Pitfalls</a:t>
            </a:r>
          </a:p>
          <a:p>
            <a:pPr marL="0" lvl="1" indent="0">
              <a:buNone/>
            </a:pPr>
            <a:r>
              <a:rPr lang="en-US" sz="1400" dirty="0"/>
              <a:t>Identifying common pitfalls in the migration process will help us to avoid significant issues and delays.</a:t>
            </a:r>
          </a:p>
          <a:p>
            <a:pPr marL="0" indent="0">
              <a:spcBef>
                <a:spcPts val="2500"/>
              </a:spcBef>
              <a:buNone/>
            </a:pPr>
            <a:r>
              <a:rPr lang="en-US" sz="1400" b="1" dirty="0"/>
              <a:t>Troubleshooting Strategies</a:t>
            </a:r>
          </a:p>
          <a:p>
            <a:pPr marL="0" lvl="1" indent="0">
              <a:buNone/>
            </a:pPr>
            <a:r>
              <a:rPr lang="en-US" sz="1400" dirty="0"/>
              <a:t>Having effective troubleshooting strategies in place will enable us to quickly address and resolve issues that arise, </a:t>
            </a:r>
            <a:r>
              <a:rPr lang="en-US" sz="1400" b="1" i="1" u="sng" dirty="0"/>
              <a:t>and they will.</a:t>
            </a:r>
          </a:p>
          <a:p>
            <a:pPr marL="0" indent="0">
              <a:spcBef>
                <a:spcPts val="2500"/>
              </a:spcBef>
              <a:buNone/>
            </a:pPr>
            <a:r>
              <a:rPr lang="en-US" sz="1400" b="1" dirty="0"/>
              <a:t>Best Practices</a:t>
            </a:r>
          </a:p>
          <a:p>
            <a:pPr marL="0" lvl="1" indent="0">
              <a:buNone/>
            </a:pPr>
            <a:r>
              <a:rPr lang="en-US" sz="1400" dirty="0"/>
              <a:t>Implementing best practices to ensure a smoother migration experience and helps minimize potential setbacks.</a:t>
            </a:r>
          </a:p>
        </p:txBody>
      </p:sp>
      <p:pic>
        <p:nvPicPr>
          <p:cNvPr id="5" name="Content Placeholder 4" descr="Hand drawn businessman and business woman icons in red and black colors are connected by arrows randomly on white background. This image shows the social media, and online communication between business people.">
            <a:extLst>
              <a:ext uri="{FF2B5EF4-FFF2-40B4-BE49-F238E27FC236}">
                <a16:creationId xmlns:a16="http://schemas.microsoft.com/office/drawing/2014/main" id="{C26FABA5-92AB-459C-87F2-EEAEEE1B5B3F}"/>
              </a:ext>
            </a:extLst>
          </p:cNvPr>
          <p:cNvPicPr>
            <a:picLocks noGrp="1" noChangeAspect="1"/>
          </p:cNvPicPr>
          <p:nvPr>
            <p:ph sz="half" idx="1"/>
          </p:nvPr>
        </p:nvPicPr>
        <p:blipFill>
          <a:blip r:embed="rId3"/>
          <a:srcRect l="29540" r="23862" b="1"/>
          <a:stretch/>
        </p:blipFill>
        <p:spPr>
          <a:xfrm>
            <a:off x="7586236" y="508090"/>
            <a:ext cx="4081805" cy="5846990"/>
          </a:xfrm>
          <a:prstGeom prst="rect">
            <a:avLst/>
          </a:prstGeom>
        </p:spPr>
      </p:pic>
    </p:spTree>
    <p:extLst>
      <p:ext uri="{BB962C8B-B14F-4D97-AF65-F5344CB8AC3E}">
        <p14:creationId xmlns:p14="http://schemas.microsoft.com/office/powerpoint/2010/main" val="38512143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0A980748-690E-DF6A-6777-92759C91BAFE}"/>
              </a:ext>
            </a:extLst>
          </p:cNvPr>
          <p:cNvSpPr>
            <a:spLocks noGrp="1"/>
          </p:cNvSpPr>
          <p:nvPr>
            <p:ph type="ctrTitle"/>
          </p:nvPr>
        </p:nvSpPr>
        <p:spPr>
          <a:xfrm>
            <a:off x="521208" y="1211766"/>
            <a:ext cx="7237052" cy="4727988"/>
          </a:xfrm>
        </p:spPr>
        <p:txBody>
          <a:bodyPr anchor="b">
            <a:normAutofit/>
          </a:bodyPr>
          <a:lstStyle/>
          <a:p>
            <a:r>
              <a:rPr lang="en-US" sz="7400"/>
              <a:t>Migrating User Accounts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935924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BA61FF-23EA-FC48-E6CC-3622D8FF3E7F}"/>
              </a:ext>
            </a:extLst>
          </p:cNvPr>
          <p:cNvSpPr>
            <a:spLocks noGrp="1"/>
          </p:cNvSpPr>
          <p:nvPr>
            <p:ph type="title"/>
          </p:nvPr>
        </p:nvSpPr>
        <p:spPr>
          <a:xfrm>
            <a:off x="521208" y="978408"/>
            <a:ext cx="5020056" cy="781566"/>
          </a:xfrm>
        </p:spPr>
        <p:txBody>
          <a:bodyPr vert="horz" lIns="91440" tIns="45720" rIns="91440" bIns="45720" rtlCol="0" anchor="t">
            <a:normAutofit/>
          </a:bodyPr>
          <a:lstStyle/>
          <a:p>
            <a:r>
              <a:rPr lang="en-US" sz="2400" b="1" kern="1200" dirty="0">
                <a:solidFill>
                  <a:schemeClr val="tx1"/>
                </a:solidFill>
                <a:latin typeface="+mj-lt"/>
                <a:ea typeface="+mj-ea"/>
                <a:cs typeface="+mj-cs"/>
              </a:rPr>
              <a:t>Preparing User Data for Migration</a:t>
            </a:r>
          </a:p>
        </p:txBody>
      </p:sp>
      <p:sp>
        <p:nvSpPr>
          <p:cNvPr id="14" name="Rectangle 13">
            <a:extLst>
              <a:ext uri="{FF2B5EF4-FFF2-40B4-BE49-F238E27FC236}">
                <a16:creationId xmlns:a16="http://schemas.microsoft.com/office/drawing/2014/main" id="{B3367C65-B72C-202E-98A7-9B20F8F2F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7" y="508090"/>
            <a:ext cx="502005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6" name="Rectangle 15">
            <a:extLst>
              <a:ext uri="{FF2B5EF4-FFF2-40B4-BE49-F238E27FC236}">
                <a16:creationId xmlns:a16="http://schemas.microsoft.com/office/drawing/2014/main" id="{AE558C32-DE71-E6B3-A032-D3EA9CB0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6463" y="611650"/>
            <a:ext cx="550468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concept image of cloud storage">
            <a:extLst>
              <a:ext uri="{FF2B5EF4-FFF2-40B4-BE49-F238E27FC236}">
                <a16:creationId xmlns:a16="http://schemas.microsoft.com/office/drawing/2014/main" id="{0867F9F3-5535-42A1-AF76-39E19B23447C}"/>
              </a:ext>
            </a:extLst>
          </p:cNvPr>
          <p:cNvPicPr>
            <a:picLocks noGrp="1" noChangeAspect="1"/>
          </p:cNvPicPr>
          <p:nvPr>
            <p:ph sz="half" idx="1"/>
          </p:nvPr>
        </p:nvPicPr>
        <p:blipFill>
          <a:blip r:embed="rId3"/>
          <a:srcRect t="30055" r="-1" b="-1"/>
          <a:stretch/>
        </p:blipFill>
        <p:spPr>
          <a:xfrm>
            <a:off x="517867" y="2834640"/>
            <a:ext cx="5020056" cy="3511296"/>
          </a:xfrm>
          <a:prstGeom prst="rect">
            <a:avLst/>
          </a:prstGeom>
        </p:spPr>
      </p:pic>
      <p:sp>
        <p:nvSpPr>
          <p:cNvPr id="4" name="Content Placeholder 3">
            <a:extLst>
              <a:ext uri="{FF2B5EF4-FFF2-40B4-BE49-F238E27FC236}">
                <a16:creationId xmlns:a16="http://schemas.microsoft.com/office/drawing/2014/main" id="{42DBDC2C-E4F5-8F4C-13A3-C41FFAADB94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63056" y="978408"/>
            <a:ext cx="5504688" cy="5367528"/>
          </a:xfrm>
        </p:spPr>
        <p:txBody>
          <a:bodyPr>
            <a:normAutofit/>
          </a:bodyPr>
          <a:lstStyle/>
          <a:p>
            <a:pPr marL="0" indent="0">
              <a:spcBef>
                <a:spcPts val="2500"/>
              </a:spcBef>
              <a:buNone/>
            </a:pPr>
            <a:r>
              <a:rPr lang="en-US" sz="1400" b="1"/>
              <a:t>Data Cleanliness</a:t>
            </a:r>
          </a:p>
          <a:p>
            <a:pPr marL="0" lvl="1" indent="0">
              <a:buNone/>
            </a:pPr>
            <a:r>
              <a:rPr lang="en-US" sz="1400"/>
              <a:t>Ensuring data cleanliness is crucial before migration to avoid complications during transfer.</a:t>
            </a:r>
          </a:p>
          <a:p>
            <a:pPr marL="0" indent="0">
              <a:spcBef>
                <a:spcPts val="2500"/>
              </a:spcBef>
              <a:buNone/>
            </a:pPr>
            <a:r>
              <a:rPr lang="en-US" sz="1400" b="1"/>
              <a:t>Removing Duplicates</a:t>
            </a:r>
          </a:p>
          <a:p>
            <a:pPr marL="0" lvl="1" indent="0">
              <a:buNone/>
            </a:pPr>
            <a:r>
              <a:rPr lang="en-US" sz="1400"/>
              <a:t>Identifying and removing duplicate accounts helps maintain a streamlined user database.</a:t>
            </a:r>
          </a:p>
          <a:p>
            <a:pPr marL="0" indent="0">
              <a:spcBef>
                <a:spcPts val="2500"/>
              </a:spcBef>
              <a:buNone/>
            </a:pPr>
            <a:r>
              <a:rPr lang="en-US" sz="1400" b="1"/>
              <a:t>Verifying Attributes</a:t>
            </a:r>
          </a:p>
          <a:p>
            <a:pPr marL="0" lvl="1" indent="0">
              <a:buNone/>
            </a:pPr>
            <a:r>
              <a:rPr lang="en-US" sz="1400"/>
              <a:t>Verify user attributes to ensure all necessary information is accurate and complete.</a:t>
            </a:r>
          </a:p>
          <a:p>
            <a:pPr marL="0" indent="0">
              <a:spcBef>
                <a:spcPts val="2500"/>
              </a:spcBef>
              <a:buNone/>
            </a:pPr>
            <a:r>
              <a:rPr lang="en-US" sz="1400" b="1"/>
              <a:t>Preparing User Groups</a:t>
            </a:r>
          </a:p>
          <a:p>
            <a:pPr marL="0" lvl="1" indent="0">
              <a:buNone/>
            </a:pPr>
            <a:r>
              <a:rPr lang="en-US" sz="1400"/>
              <a:t>Organize user groups to facilitate smooth migration and access rights management.</a:t>
            </a:r>
          </a:p>
        </p:txBody>
      </p:sp>
    </p:spTree>
    <p:extLst>
      <p:ext uri="{BB962C8B-B14F-4D97-AF65-F5344CB8AC3E}">
        <p14:creationId xmlns:p14="http://schemas.microsoft.com/office/powerpoint/2010/main" val="35130105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26CE3E-1E29-6DEC-85DD-5A3488BB5D52}"/>
              </a:ext>
            </a:extLst>
          </p:cNvPr>
          <p:cNvSpPr>
            <a:spLocks noGrp="1"/>
          </p:cNvSpPr>
          <p:nvPr>
            <p:ph type="title"/>
          </p:nvPr>
        </p:nvSpPr>
        <p:spPr>
          <a:xfrm>
            <a:off x="521208" y="978408"/>
            <a:ext cx="6300216" cy="860224"/>
          </a:xfrm>
        </p:spPr>
        <p:txBody>
          <a:bodyPr vert="horz" lIns="91440" tIns="45720" rIns="91440" bIns="45720" rtlCol="0" anchor="t">
            <a:normAutofit/>
          </a:bodyPr>
          <a:lstStyle/>
          <a:p>
            <a:pPr>
              <a:lnSpc>
                <a:spcPct val="90000"/>
              </a:lnSpc>
            </a:pPr>
            <a:r>
              <a:rPr lang="en-US" sz="2400" b="1" kern="1200" dirty="0">
                <a:solidFill>
                  <a:schemeClr val="tx1"/>
                </a:solidFill>
                <a:latin typeface="+mj-lt"/>
                <a:ea typeface="+mj-ea"/>
                <a:cs typeface="+mj-cs"/>
              </a:rPr>
              <a:t>Validating and Synchronizing User Accounts</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64FCEBE-1B35-B2D0-5645-28FB4000D83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202426"/>
            <a:ext cx="6300216" cy="4143510"/>
          </a:xfrm>
        </p:spPr>
        <p:txBody>
          <a:bodyPr>
            <a:normAutofit/>
          </a:bodyPr>
          <a:lstStyle/>
          <a:p>
            <a:pPr marL="0" indent="0">
              <a:spcBef>
                <a:spcPts val="2500"/>
              </a:spcBef>
              <a:buNone/>
            </a:pPr>
            <a:r>
              <a:rPr lang="en-US" sz="1400" b="1" dirty="0"/>
              <a:t>Migration:</a:t>
            </a:r>
          </a:p>
          <a:p>
            <a:pPr marL="0" lvl="1" indent="0">
              <a:buNone/>
            </a:pPr>
            <a:r>
              <a:rPr lang="en-US" sz="1400" dirty="0"/>
              <a:t>Test migrating a small batch of user accounts to the target domain. Assess the results and decide on how to proceed</a:t>
            </a:r>
            <a:endParaRPr lang="en-US" sz="1400" b="1" dirty="0"/>
          </a:p>
          <a:p>
            <a:pPr marL="0" indent="0">
              <a:spcBef>
                <a:spcPts val="2500"/>
              </a:spcBef>
              <a:buNone/>
            </a:pPr>
            <a:r>
              <a:rPr lang="en-US" sz="1400" b="1" dirty="0"/>
              <a:t>Post-Migration Validation</a:t>
            </a:r>
          </a:p>
          <a:p>
            <a:pPr marL="0" lvl="1" indent="0">
              <a:buNone/>
            </a:pPr>
            <a:r>
              <a:rPr lang="en-US" sz="1400" dirty="0"/>
              <a:t>After migration, it is essential to validate that all user accounts have been correctly migrated to ensure proper access.</a:t>
            </a:r>
          </a:p>
          <a:p>
            <a:pPr marL="0" indent="0">
              <a:spcBef>
                <a:spcPts val="2500"/>
              </a:spcBef>
              <a:buNone/>
            </a:pPr>
            <a:r>
              <a:rPr lang="en-US" sz="1400" b="1" dirty="0"/>
              <a:t>Synchronization Check</a:t>
            </a:r>
          </a:p>
          <a:p>
            <a:pPr marL="0" lvl="1" indent="0">
              <a:buNone/>
            </a:pPr>
            <a:r>
              <a:rPr lang="en-US" sz="1400" dirty="0"/>
              <a:t>Synchronization with the destination forest must be confirmed to guarantee functionality and access consistency for users.</a:t>
            </a:r>
          </a:p>
          <a:p>
            <a:pPr marL="0" indent="0">
              <a:spcBef>
                <a:spcPts val="2500"/>
              </a:spcBef>
              <a:buNone/>
            </a:pPr>
            <a:r>
              <a:rPr lang="en-US" sz="1400" b="1" dirty="0"/>
              <a:t>Ensuring Access and Functionality</a:t>
            </a:r>
          </a:p>
          <a:p>
            <a:pPr marL="0" lvl="1" indent="0">
              <a:buNone/>
            </a:pPr>
            <a:r>
              <a:rPr lang="en-US" sz="1400" dirty="0"/>
              <a:t>This validation step is crucial for ensuring that users retain access and all functionalities post-migration.</a:t>
            </a:r>
          </a:p>
        </p:txBody>
      </p:sp>
      <p:pic>
        <p:nvPicPr>
          <p:cNvPr id="5" name="Content Placeholder 4" descr="https://lh4.googleusercontent.com/-lkURktmV49k/VOIXFMbc03I/AAAAAAAABUo/pHrxGP6DqVs/w400-h622-no/blackboard%2Bbanner.jpg">
            <a:extLst>
              <a:ext uri="{FF2B5EF4-FFF2-40B4-BE49-F238E27FC236}">
                <a16:creationId xmlns:a16="http://schemas.microsoft.com/office/drawing/2014/main" id="{39BE5A51-F9EF-4F1E-9B8B-40A302379B05}"/>
              </a:ext>
            </a:extLst>
          </p:cNvPr>
          <p:cNvPicPr>
            <a:picLocks noGrp="1" noChangeAspect="1"/>
          </p:cNvPicPr>
          <p:nvPr>
            <p:ph sz="half" idx="1"/>
          </p:nvPr>
        </p:nvPicPr>
        <p:blipFill>
          <a:blip r:embed="rId3"/>
          <a:srcRect l="37047" r="16355" b="1"/>
          <a:stretch/>
        </p:blipFill>
        <p:spPr>
          <a:xfrm>
            <a:off x="7586236" y="508090"/>
            <a:ext cx="4081805" cy="5846990"/>
          </a:xfrm>
          <a:prstGeom prst="rect">
            <a:avLst/>
          </a:prstGeom>
        </p:spPr>
      </p:pic>
    </p:spTree>
    <p:extLst>
      <p:ext uri="{BB962C8B-B14F-4D97-AF65-F5344CB8AC3E}">
        <p14:creationId xmlns:p14="http://schemas.microsoft.com/office/powerpoint/2010/main" val="13518074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94DD90F8-0009-6F7C-ADB0-4EC8A0AE5F20}"/>
              </a:ext>
            </a:extLst>
          </p:cNvPr>
          <p:cNvSpPr>
            <a:spLocks noGrp="1"/>
          </p:cNvSpPr>
          <p:nvPr>
            <p:ph type="ctrTitle"/>
          </p:nvPr>
        </p:nvSpPr>
        <p:spPr>
          <a:xfrm>
            <a:off x="521208" y="1211766"/>
            <a:ext cx="7237052" cy="4727988"/>
          </a:xfrm>
        </p:spPr>
        <p:txBody>
          <a:bodyPr anchor="b">
            <a:normAutofit/>
          </a:bodyPr>
          <a:lstStyle/>
          <a:p>
            <a:r>
              <a:rPr lang="en-US" sz="7400"/>
              <a:t>Migrating Computer Accounts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428610903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CAC94B-05F1-DD75-498F-4D46DA138269}"/>
              </a:ext>
            </a:extLst>
          </p:cNvPr>
          <p:cNvSpPr>
            <a:spLocks noGrp="1"/>
          </p:cNvSpPr>
          <p:nvPr>
            <p:ph type="title"/>
          </p:nvPr>
        </p:nvSpPr>
        <p:spPr>
          <a:xfrm>
            <a:off x="521208" y="978408"/>
            <a:ext cx="6300216" cy="761902"/>
          </a:xfrm>
        </p:spPr>
        <p:txBody>
          <a:bodyPr vert="horz" lIns="91440" tIns="45720" rIns="91440" bIns="45720" rtlCol="0" anchor="t">
            <a:normAutofit/>
          </a:bodyPr>
          <a:lstStyle/>
          <a:p>
            <a:r>
              <a:rPr lang="en-US" sz="2400" b="1" kern="1200" dirty="0">
                <a:solidFill>
                  <a:schemeClr val="tx1"/>
                </a:solidFill>
                <a:latin typeface="+mj-lt"/>
                <a:ea typeface="+mj-ea"/>
                <a:cs typeface="+mj-cs"/>
              </a:rPr>
              <a:t>Preparing Computer Data for Migration</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9899A297-F048-35EE-F910-635BD30E9DE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en-US" sz="1400" b="1"/>
              <a:t>Documentation of Accounts</a:t>
            </a:r>
          </a:p>
          <a:p>
            <a:pPr marL="0" lvl="1" indent="0">
              <a:buNone/>
            </a:pPr>
            <a:r>
              <a:rPr lang="en-US" sz="1400"/>
              <a:t>Proper documentation of computer accounts is essential to track data efficiently during migration.</a:t>
            </a:r>
          </a:p>
          <a:p>
            <a:pPr marL="0" indent="0">
              <a:spcBef>
                <a:spcPts val="2500"/>
              </a:spcBef>
              <a:buNone/>
            </a:pPr>
            <a:r>
              <a:rPr lang="en-US" sz="1400" b="1"/>
              <a:t>Verification of Attributes</a:t>
            </a:r>
          </a:p>
          <a:p>
            <a:pPr marL="0" lvl="1" indent="0">
              <a:buNone/>
            </a:pPr>
            <a:r>
              <a:rPr lang="en-US" sz="1400"/>
              <a:t>Verifying necessary attributes of accounts ensures that all data is ready for a seamless migration process.</a:t>
            </a:r>
          </a:p>
          <a:p>
            <a:pPr marL="0" indent="0">
              <a:spcBef>
                <a:spcPts val="2500"/>
              </a:spcBef>
              <a:buNone/>
            </a:pPr>
            <a:r>
              <a:rPr lang="en-US" sz="1400" b="1"/>
              <a:t>Seamless Transition</a:t>
            </a:r>
          </a:p>
          <a:p>
            <a:pPr marL="0" lvl="1" indent="0">
              <a:buNone/>
            </a:pPr>
            <a:r>
              <a:rPr lang="en-US" sz="1400"/>
              <a:t>Preparing data thoroughly is crucial for a seamless transition, reducing potential errors during the migration.</a:t>
            </a:r>
          </a:p>
        </p:txBody>
      </p:sp>
      <p:pic>
        <p:nvPicPr>
          <p:cNvPr id="5" name="Content Placeholder 4" descr="School related items floating in circle">
            <a:extLst>
              <a:ext uri="{FF2B5EF4-FFF2-40B4-BE49-F238E27FC236}">
                <a16:creationId xmlns:a16="http://schemas.microsoft.com/office/drawing/2014/main" id="{3BC7D6DF-45E7-464C-980F-9FC32694FAAC}"/>
              </a:ext>
            </a:extLst>
          </p:cNvPr>
          <p:cNvPicPr>
            <a:picLocks noGrp="1" noChangeAspect="1"/>
          </p:cNvPicPr>
          <p:nvPr>
            <p:ph sz="half" idx="1"/>
          </p:nvPr>
        </p:nvPicPr>
        <p:blipFill>
          <a:blip r:embed="rId3"/>
          <a:srcRect r="13812" b="-3"/>
          <a:stretch/>
        </p:blipFill>
        <p:spPr>
          <a:xfrm>
            <a:off x="7586236" y="508090"/>
            <a:ext cx="4081805" cy="5846990"/>
          </a:xfrm>
          <a:prstGeom prst="rect">
            <a:avLst/>
          </a:prstGeom>
        </p:spPr>
      </p:pic>
    </p:spTree>
    <p:extLst>
      <p:ext uri="{BB962C8B-B14F-4D97-AF65-F5344CB8AC3E}">
        <p14:creationId xmlns:p14="http://schemas.microsoft.com/office/powerpoint/2010/main" val="939874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9313B59-B32A-95AE-A494-AFC362773288}"/>
            </a:ext>
          </a:extLst>
        </p:cNvPr>
        <p:cNvGrpSpPr/>
        <p:nvPr/>
      </p:nvGrpSpPr>
      <p:grpSpPr>
        <a:xfrm>
          <a:off x="0" y="0"/>
          <a:ext cx="0" cy="0"/>
          <a:chOff x="0" y="0"/>
          <a:chExt cx="0" cy="0"/>
        </a:xfrm>
      </p:grpSpPr>
      <p:sp>
        <p:nvSpPr>
          <p:cNvPr id="10" name="Freeform: Shape 9">
            <a:extLst>
              <a:ext uri="{FF2B5EF4-FFF2-40B4-BE49-F238E27FC236}">
                <a16:creationId xmlns:a16="http://schemas.microsoft.com/office/drawing/2014/main" id="{A1A1B43E-CAB1-4048-AB59-863E861E2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C0FA6965-5B07-8079-990B-00F8A057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9E0B12-6801-29A7-466E-2CBCD4B11D00}"/>
              </a:ext>
            </a:extLst>
          </p:cNvPr>
          <p:cNvSpPr>
            <a:spLocks noGrp="1"/>
          </p:cNvSpPr>
          <p:nvPr>
            <p:ph type="title"/>
          </p:nvPr>
        </p:nvSpPr>
        <p:spPr>
          <a:xfrm>
            <a:off x="521208" y="978408"/>
            <a:ext cx="6300216" cy="860224"/>
          </a:xfrm>
        </p:spPr>
        <p:txBody>
          <a:bodyPr vert="horz" lIns="91440" tIns="45720" rIns="91440" bIns="45720" rtlCol="0" anchor="t">
            <a:normAutofit/>
          </a:bodyPr>
          <a:lstStyle/>
          <a:p>
            <a:pPr>
              <a:lnSpc>
                <a:spcPct val="90000"/>
              </a:lnSpc>
            </a:pPr>
            <a:r>
              <a:rPr lang="en-US" sz="2400" b="1" kern="1200" dirty="0">
                <a:solidFill>
                  <a:schemeClr val="tx1"/>
                </a:solidFill>
                <a:latin typeface="+mj-lt"/>
                <a:ea typeface="+mj-ea"/>
                <a:cs typeface="+mj-cs"/>
              </a:rPr>
              <a:t>Validating and Synchronizing Computer Accounts</a:t>
            </a:r>
          </a:p>
        </p:txBody>
      </p:sp>
      <p:sp>
        <p:nvSpPr>
          <p:cNvPr id="14" name="Rectangle 13">
            <a:extLst>
              <a:ext uri="{FF2B5EF4-FFF2-40B4-BE49-F238E27FC236}">
                <a16:creationId xmlns:a16="http://schemas.microsoft.com/office/drawing/2014/main" id="{58FE85C4-7AFF-66BC-8CB8-29561CD1D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85C33319-C8AB-4303-CD30-6317BAEA051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202426"/>
            <a:ext cx="6300216" cy="4143510"/>
          </a:xfrm>
        </p:spPr>
        <p:txBody>
          <a:bodyPr>
            <a:normAutofit/>
          </a:bodyPr>
          <a:lstStyle/>
          <a:p>
            <a:pPr marL="0" indent="0">
              <a:spcBef>
                <a:spcPts val="2500"/>
              </a:spcBef>
              <a:buNone/>
            </a:pPr>
            <a:r>
              <a:rPr lang="en-US" sz="1400" b="1" dirty="0"/>
              <a:t>Migration:</a:t>
            </a:r>
          </a:p>
          <a:p>
            <a:pPr marL="0" lvl="1" indent="0">
              <a:buNone/>
            </a:pPr>
            <a:r>
              <a:rPr lang="en-US" sz="1400" dirty="0"/>
              <a:t>Test migrating a small batch of computer accounts to the target domain. Assess the results and decide on how to proceed</a:t>
            </a:r>
            <a:endParaRPr lang="en-US" sz="1400" b="1" dirty="0"/>
          </a:p>
          <a:p>
            <a:pPr marL="0" indent="0">
              <a:spcBef>
                <a:spcPts val="2500"/>
              </a:spcBef>
              <a:buNone/>
            </a:pPr>
            <a:r>
              <a:rPr lang="en-US" sz="1400" b="1" dirty="0"/>
              <a:t>Post-Migration Validation</a:t>
            </a:r>
          </a:p>
          <a:p>
            <a:pPr marL="0" lvl="1" indent="0">
              <a:buNone/>
            </a:pPr>
            <a:r>
              <a:rPr lang="en-US" sz="1400" dirty="0"/>
              <a:t>After migration, it is essential to validate that all computer accounts have been correctly migrated to ensure proper access.</a:t>
            </a:r>
          </a:p>
          <a:p>
            <a:pPr marL="0" indent="0">
              <a:spcBef>
                <a:spcPts val="2500"/>
              </a:spcBef>
              <a:buNone/>
            </a:pPr>
            <a:r>
              <a:rPr lang="en-US" sz="1400" b="1" dirty="0"/>
              <a:t>Synchronization Check</a:t>
            </a:r>
          </a:p>
          <a:p>
            <a:pPr marL="0" lvl="1" indent="0">
              <a:buNone/>
            </a:pPr>
            <a:r>
              <a:rPr lang="en-US" sz="1400" dirty="0"/>
              <a:t>Synchronization with the destination forest must be confirmed to guarantee functionality and access consistency for users.</a:t>
            </a:r>
          </a:p>
          <a:p>
            <a:pPr marL="0" indent="0">
              <a:spcBef>
                <a:spcPts val="2500"/>
              </a:spcBef>
              <a:buNone/>
            </a:pPr>
            <a:r>
              <a:rPr lang="en-US" sz="1400" b="1" dirty="0"/>
              <a:t>Ensuring Access and Functionality</a:t>
            </a:r>
          </a:p>
          <a:p>
            <a:pPr marL="0" lvl="1" indent="0">
              <a:buNone/>
            </a:pPr>
            <a:r>
              <a:rPr lang="en-US" sz="1400" dirty="0"/>
              <a:t>This validation step is crucial for ensuring that computers retain access and all functionalities post-migration.</a:t>
            </a:r>
          </a:p>
        </p:txBody>
      </p:sp>
      <p:pic>
        <p:nvPicPr>
          <p:cNvPr id="5" name="Content Placeholder 4" descr="https://lh4.googleusercontent.com/-lkURktmV49k/VOIXFMbc03I/AAAAAAAABUo/pHrxGP6DqVs/w400-h622-no/blackboard%2Bbanner.jpg">
            <a:extLst>
              <a:ext uri="{FF2B5EF4-FFF2-40B4-BE49-F238E27FC236}">
                <a16:creationId xmlns:a16="http://schemas.microsoft.com/office/drawing/2014/main" id="{48DB129B-DB18-7CC1-59E9-DAA301F332DA}"/>
              </a:ext>
            </a:extLst>
          </p:cNvPr>
          <p:cNvPicPr>
            <a:picLocks noGrp="1" noChangeAspect="1"/>
          </p:cNvPicPr>
          <p:nvPr>
            <p:ph sz="half" idx="1"/>
          </p:nvPr>
        </p:nvPicPr>
        <p:blipFill>
          <a:blip r:embed="rId3"/>
          <a:srcRect l="37047" r="16355" b="1"/>
          <a:stretch/>
        </p:blipFill>
        <p:spPr>
          <a:xfrm>
            <a:off x="7586236" y="508090"/>
            <a:ext cx="4081805" cy="5846990"/>
          </a:xfrm>
          <a:prstGeom prst="rect">
            <a:avLst/>
          </a:prstGeom>
        </p:spPr>
      </p:pic>
    </p:spTree>
    <p:extLst>
      <p:ext uri="{BB962C8B-B14F-4D97-AF65-F5344CB8AC3E}">
        <p14:creationId xmlns:p14="http://schemas.microsoft.com/office/powerpoint/2010/main" val="14371541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AE300066-EF30-96F7-CCF6-2284EAA99E9C}"/>
              </a:ext>
            </a:extLst>
          </p:cNvPr>
          <p:cNvSpPr>
            <a:spLocks noGrp="1"/>
          </p:cNvSpPr>
          <p:nvPr>
            <p:ph type="title"/>
          </p:nvPr>
        </p:nvSpPr>
        <p:spPr>
          <a:xfrm>
            <a:off x="6995160" y="978408"/>
            <a:ext cx="4745736" cy="1088141"/>
          </a:xfrm>
        </p:spPr>
        <p:txBody>
          <a:bodyPr vert="horz" lIns="91440" tIns="45720" rIns="91440" bIns="45720" rtlCol="0" anchor="t">
            <a:normAutofit/>
          </a:bodyPr>
          <a:lstStyle/>
          <a:p>
            <a:pPr>
              <a:lnSpc>
                <a:spcPct val="90000"/>
              </a:lnSpc>
            </a:pPr>
            <a:r>
              <a:rPr lang="en-US" sz="2400" b="1" kern="1200" dirty="0">
                <a:solidFill>
                  <a:schemeClr val="tx1"/>
                </a:solidFill>
                <a:latin typeface="+mj-lt"/>
                <a:ea typeface="+mj-ea"/>
                <a:cs typeface="+mj-cs"/>
              </a:rPr>
              <a:t>Ensuring Proper Connectivity and Functionality</a:t>
            </a:r>
          </a:p>
        </p:txBody>
      </p:sp>
      <p:pic>
        <p:nvPicPr>
          <p:cNvPr id="5" name="Content Placeholder 4" descr="Close-Up Shot of a Yellow Verified Gigabit Ethernet Cable Surrounded by Tangled Messy High Speed Internet Gigabit Cat5 Data Cables and Rack Mounted Network Switch Equipment Hardware in an IT Networking Closet with Copy Space">
            <a:extLst>
              <a:ext uri="{FF2B5EF4-FFF2-40B4-BE49-F238E27FC236}">
                <a16:creationId xmlns:a16="http://schemas.microsoft.com/office/drawing/2014/main" id="{2ED1B4D0-F373-4CEC-84FA-32A44EEA4850}"/>
              </a:ext>
            </a:extLst>
          </p:cNvPr>
          <p:cNvPicPr>
            <a:picLocks noGrp="1" noChangeAspect="1"/>
          </p:cNvPicPr>
          <p:nvPr>
            <p:ph sz="half" idx="1"/>
          </p:nvPr>
        </p:nvPicPr>
        <p:blipFill>
          <a:blip r:embed="rId3"/>
          <a:srcRect l="18308" r="16554" b="1"/>
          <a:stretch/>
        </p:blipFill>
        <p:spPr>
          <a:xfrm>
            <a:off x="517868" y="508090"/>
            <a:ext cx="5705856" cy="5846990"/>
          </a:xfrm>
          <a:prstGeom prst="rect">
            <a:avLst/>
          </a:prstGeom>
        </p:spPr>
      </p:pic>
      <p:sp>
        <p:nvSpPr>
          <p:cNvPr id="14" name="Freeform: Shape 13">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Content Placeholder 3">
            <a:extLst>
              <a:ext uri="{FF2B5EF4-FFF2-40B4-BE49-F238E27FC236}">
                <a16:creationId xmlns:a16="http://schemas.microsoft.com/office/drawing/2014/main" id="{5E4BF70A-BA03-F350-2124-C029D014947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995160" y="2578608"/>
            <a:ext cx="4672584" cy="3767328"/>
          </a:xfrm>
        </p:spPr>
        <p:txBody>
          <a:bodyPr>
            <a:normAutofit/>
          </a:bodyPr>
          <a:lstStyle/>
          <a:p>
            <a:pPr marL="0" indent="0">
              <a:spcBef>
                <a:spcPts val="2500"/>
              </a:spcBef>
              <a:buNone/>
            </a:pPr>
            <a:r>
              <a:rPr lang="en-US" sz="1400" b="1"/>
              <a:t>Network Verification</a:t>
            </a:r>
          </a:p>
          <a:p>
            <a:pPr marL="0" lvl="1" indent="0">
              <a:buNone/>
            </a:pPr>
            <a:r>
              <a:rPr lang="en-US" sz="1400"/>
              <a:t>After migration, ensure all computer accounts are properly connected to the network and operational.</a:t>
            </a:r>
          </a:p>
          <a:p>
            <a:pPr marL="0" indent="0">
              <a:spcBef>
                <a:spcPts val="2500"/>
              </a:spcBef>
              <a:buNone/>
            </a:pPr>
            <a:r>
              <a:rPr lang="en-US" sz="1400" b="1"/>
              <a:t>Service Testing</a:t>
            </a:r>
          </a:p>
          <a:p>
            <a:pPr marL="0" lvl="1" indent="0">
              <a:buNone/>
            </a:pPr>
            <a:r>
              <a:rPr lang="en-US" sz="1400"/>
              <a:t>Conduct thorough testing to confirm that all services are functioning as expected post-migration.</a:t>
            </a:r>
          </a:p>
        </p:txBody>
      </p:sp>
    </p:spTree>
    <p:extLst>
      <p:ext uri="{BB962C8B-B14F-4D97-AF65-F5344CB8AC3E}">
        <p14:creationId xmlns:p14="http://schemas.microsoft.com/office/powerpoint/2010/main" val="28655185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0E788F13-141A-EFD8-F40E-62DBA7AAE7F5}"/>
              </a:ext>
            </a:extLst>
          </p:cNvPr>
          <p:cNvSpPr>
            <a:spLocks noGrp="1"/>
          </p:cNvSpPr>
          <p:nvPr>
            <p:ph type="ctrTitle"/>
          </p:nvPr>
        </p:nvSpPr>
        <p:spPr>
          <a:xfrm>
            <a:off x="521208" y="1211766"/>
            <a:ext cx="7237052" cy="4727988"/>
          </a:xfrm>
        </p:spPr>
        <p:txBody>
          <a:bodyPr anchor="b">
            <a:normAutofit/>
          </a:bodyPr>
          <a:lstStyle/>
          <a:p>
            <a:r>
              <a:rPr lang="en-US" sz="7400"/>
              <a:t>Post-Migration Tasks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7675175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1E33-6A01-8A5A-E860-4FF24AF06D3D}"/>
              </a:ext>
            </a:extLst>
          </p:cNvPr>
          <p:cNvSpPr>
            <a:spLocks noGrp="1"/>
          </p:cNvSpPr>
          <p:nvPr>
            <p:ph type="title"/>
          </p:nvPr>
        </p:nvSpPr>
        <p:spPr>
          <a:xfrm>
            <a:off x="521207" y="978408"/>
            <a:ext cx="6597347" cy="486598"/>
          </a:xfrm>
        </p:spPr>
        <p:txBody>
          <a:bodyPr>
            <a:normAutofit/>
          </a:bodyPr>
          <a:lstStyle/>
          <a:p>
            <a:r>
              <a:rPr lang="en-US" sz="2400" dirty="0"/>
              <a:t>Issue we are trying to address in this project</a:t>
            </a:r>
          </a:p>
        </p:txBody>
      </p:sp>
      <p:sp>
        <p:nvSpPr>
          <p:cNvPr id="4" name="Content Placeholder 3">
            <a:extLst>
              <a:ext uri="{FF2B5EF4-FFF2-40B4-BE49-F238E27FC236}">
                <a16:creationId xmlns:a16="http://schemas.microsoft.com/office/drawing/2014/main" id="{CDDE546F-722A-2D47-7253-0477E4F18F1C}"/>
              </a:ext>
            </a:extLst>
          </p:cNvPr>
          <p:cNvSpPr>
            <a:spLocks noGrp="1"/>
          </p:cNvSpPr>
          <p:nvPr>
            <p:ph sz="half" idx="2"/>
          </p:nvPr>
        </p:nvSpPr>
        <p:spPr>
          <a:xfrm>
            <a:off x="521207" y="1759974"/>
            <a:ext cx="10717063" cy="4585961"/>
          </a:xfrm>
        </p:spPr>
        <p:txBody>
          <a:bodyPr/>
          <a:lstStyle/>
          <a:p>
            <a:pPr lvl="1"/>
            <a:r>
              <a:rPr lang="en-US" b="1" u="sng" dirty="0"/>
              <a:t>Primary issue / goal:</a:t>
            </a:r>
          </a:p>
          <a:p>
            <a:pPr marL="914400" lvl="2" indent="0">
              <a:buNone/>
            </a:pPr>
            <a:r>
              <a:rPr lang="en-US" b="1" i="1" u="sng" dirty="0"/>
              <a:t>Change the Active Directory domain name: </a:t>
            </a:r>
          </a:p>
          <a:p>
            <a:pPr lvl="2"/>
            <a:r>
              <a:rPr lang="en-US" dirty="0"/>
              <a:t>The new domain will be named </a:t>
            </a:r>
            <a:r>
              <a:rPr lang="en-US" b="1" dirty="0" err="1">
                <a:solidFill>
                  <a:schemeClr val="accent4"/>
                </a:solidFill>
              </a:rPr>
              <a:t>cci.local</a:t>
            </a:r>
            <a:r>
              <a:rPr lang="en-US" dirty="0"/>
              <a:t>. This will allow the users to login to this domain instead of </a:t>
            </a:r>
            <a:r>
              <a:rPr lang="en-US" b="1" dirty="0">
                <a:solidFill>
                  <a:srgbClr val="FF0000"/>
                </a:solidFill>
              </a:rPr>
              <a:t>ldhenergy.net </a:t>
            </a:r>
            <a:r>
              <a:rPr lang="en-US" dirty="0"/>
              <a:t>once the AD accounts have been migrated to the new domain. The new name will align with the firm’s current name (Platform Services Team)</a:t>
            </a:r>
          </a:p>
          <a:p>
            <a:pPr lvl="2"/>
            <a:r>
              <a:rPr lang="en-US" dirty="0"/>
              <a:t>Clean up legacy objects such GPOs, Scripts, Accounts……. (Platform Services Team)</a:t>
            </a:r>
          </a:p>
          <a:p>
            <a:pPr lvl="2"/>
            <a:endParaRPr lang="en-US" dirty="0"/>
          </a:p>
          <a:p>
            <a:pPr lvl="1"/>
            <a:r>
              <a:rPr lang="en-US" b="1" u="sng" dirty="0"/>
              <a:t>Related goals / projects: </a:t>
            </a:r>
          </a:p>
          <a:p>
            <a:pPr lvl="2"/>
            <a:r>
              <a:rPr lang="en-US" dirty="0"/>
              <a:t>Implement Windows Hello For Business (Client Services Team)</a:t>
            </a:r>
          </a:p>
          <a:p>
            <a:pPr lvl="2"/>
            <a:r>
              <a:rPr lang="en-US" dirty="0"/>
              <a:t>Implement modern security policies, such as Zero Trust (Security Team)</a:t>
            </a:r>
          </a:p>
        </p:txBody>
      </p:sp>
    </p:spTree>
    <p:extLst>
      <p:ext uri="{BB962C8B-B14F-4D97-AF65-F5344CB8AC3E}">
        <p14:creationId xmlns:p14="http://schemas.microsoft.com/office/powerpoint/2010/main" val="3861064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4DEB75-44E2-A1C1-2AED-8CE557EBC7B3}"/>
              </a:ext>
            </a:extLst>
          </p:cNvPr>
          <p:cNvSpPr>
            <a:spLocks noGrp="1"/>
          </p:cNvSpPr>
          <p:nvPr>
            <p:ph type="title"/>
          </p:nvPr>
        </p:nvSpPr>
        <p:spPr>
          <a:xfrm>
            <a:off x="5431536" y="978408"/>
            <a:ext cx="6236208" cy="1463040"/>
          </a:xfrm>
        </p:spPr>
        <p:txBody>
          <a:bodyPr vert="horz" lIns="91440" tIns="45720" rIns="91440" bIns="45720" rtlCol="0" anchor="t">
            <a:normAutofit/>
          </a:bodyPr>
          <a:lstStyle/>
          <a:p>
            <a:r>
              <a:rPr lang="en-US" b="1" kern="1200">
                <a:solidFill>
                  <a:schemeClr val="tx1"/>
                </a:solidFill>
                <a:latin typeface="+mj-lt"/>
                <a:ea typeface="+mj-ea"/>
                <a:cs typeface="+mj-cs"/>
              </a:rPr>
              <a:t>Monitoring and Validating the Migration</a:t>
            </a:r>
          </a:p>
        </p:txBody>
      </p:sp>
      <p:pic>
        <p:nvPicPr>
          <p:cNvPr id="5" name="Content Placeholder 4" descr="3D illustration.">
            <a:extLst>
              <a:ext uri="{FF2B5EF4-FFF2-40B4-BE49-F238E27FC236}">
                <a16:creationId xmlns:a16="http://schemas.microsoft.com/office/drawing/2014/main" id="{68104E46-9CC5-4FEA-83EE-35AA5DB64758}"/>
              </a:ext>
            </a:extLst>
          </p:cNvPr>
          <p:cNvPicPr>
            <a:picLocks noGrp="1" noChangeAspect="1"/>
          </p:cNvPicPr>
          <p:nvPr>
            <p:ph sz="half" idx="1"/>
          </p:nvPr>
        </p:nvPicPr>
        <p:blipFill>
          <a:blip r:embed="rId3"/>
          <a:srcRect l="7029" r="38733" b="1"/>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3761724C-D2F8-81FA-DBDB-8E117519015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a:t>Importance of Monitoring</a:t>
            </a:r>
          </a:p>
          <a:p>
            <a:pPr marL="0" lvl="1" indent="0">
              <a:buNone/>
            </a:pPr>
            <a:r>
              <a:rPr lang="en-US" sz="1400"/>
              <a:t>Continuous monitoring after migration ensures that the environment remains stable and functional, preventing potential issues.</a:t>
            </a:r>
          </a:p>
          <a:p>
            <a:pPr marL="0" indent="0">
              <a:spcBef>
                <a:spcPts val="2500"/>
              </a:spcBef>
              <a:buNone/>
            </a:pPr>
            <a:r>
              <a:rPr lang="en-US" sz="1400" b="1"/>
              <a:t>Validation of Services</a:t>
            </a:r>
          </a:p>
          <a:p>
            <a:pPr marL="0" lvl="1" indent="0">
              <a:buNone/>
            </a:pPr>
            <a:r>
              <a:rPr lang="en-US" sz="1400"/>
              <a:t>Validating accounts and services post-migration is essential to ensure everything operates correctly and efficiently.</a:t>
            </a:r>
          </a:p>
          <a:p>
            <a:pPr marL="0" indent="0">
              <a:spcBef>
                <a:spcPts val="2500"/>
              </a:spcBef>
              <a:buNone/>
            </a:pPr>
            <a:r>
              <a:rPr lang="en-US" sz="1400" b="1"/>
              <a:t>Avoiding Future Issues</a:t>
            </a:r>
          </a:p>
          <a:p>
            <a:pPr marL="0" lvl="1" indent="0">
              <a:buNone/>
            </a:pPr>
            <a:r>
              <a:rPr lang="en-US" sz="1400"/>
              <a:t>Proper monitoring and validation help identify and rectify issues early, ensuring a smooth migration experience.</a:t>
            </a:r>
          </a:p>
        </p:txBody>
      </p:sp>
    </p:spTree>
    <p:extLst>
      <p:ext uri="{BB962C8B-B14F-4D97-AF65-F5344CB8AC3E}">
        <p14:creationId xmlns:p14="http://schemas.microsoft.com/office/powerpoint/2010/main" val="39607491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1B23D9-87E4-55EF-FAD8-494FB6B72907}"/>
              </a:ext>
            </a:extLst>
          </p:cNvPr>
          <p:cNvSpPr>
            <a:spLocks noGrp="1"/>
          </p:cNvSpPr>
          <p:nvPr>
            <p:ph type="title"/>
          </p:nvPr>
        </p:nvSpPr>
        <p:spPr>
          <a:xfrm>
            <a:off x="5431536" y="978408"/>
            <a:ext cx="6236208" cy="1463040"/>
          </a:xfrm>
        </p:spPr>
        <p:txBody>
          <a:bodyPr vert="horz" lIns="91440" tIns="45720" rIns="91440" bIns="45720" rtlCol="0" anchor="t">
            <a:normAutofit/>
          </a:bodyPr>
          <a:lstStyle/>
          <a:p>
            <a:r>
              <a:rPr lang="en-US" b="1" kern="1200">
                <a:solidFill>
                  <a:schemeClr val="tx1"/>
                </a:solidFill>
                <a:latin typeface="+mj-lt"/>
                <a:ea typeface="+mj-ea"/>
                <a:cs typeface="+mj-cs"/>
              </a:rPr>
              <a:t>Resolving Issues and Conflicts</a:t>
            </a:r>
          </a:p>
        </p:txBody>
      </p:sp>
      <p:pic>
        <p:nvPicPr>
          <p:cNvPr id="5" name="Content Placeholder 4" descr="Exchanging ideas in the boardroom">
            <a:extLst>
              <a:ext uri="{FF2B5EF4-FFF2-40B4-BE49-F238E27FC236}">
                <a16:creationId xmlns:a16="http://schemas.microsoft.com/office/drawing/2014/main" id="{9AF82DF8-1761-435D-99C3-2D0640EEA7F5}"/>
              </a:ext>
            </a:extLst>
          </p:cNvPr>
          <p:cNvPicPr>
            <a:picLocks noGrp="1" noChangeAspect="1"/>
          </p:cNvPicPr>
          <p:nvPr>
            <p:ph sz="half" idx="1"/>
          </p:nvPr>
        </p:nvPicPr>
        <p:blipFill>
          <a:blip r:embed="rId3"/>
          <a:srcRect l="17669" r="34058" b="1"/>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30A0D0BA-99FC-C0D3-51FC-39146B7F069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a:t>Post-Migration Preparedness</a:t>
            </a:r>
          </a:p>
          <a:p>
            <a:pPr marL="0" lvl="1" indent="0">
              <a:buNone/>
            </a:pPr>
            <a:r>
              <a:rPr lang="en-US" sz="1400"/>
              <a:t>Being well-prepared for potential conflicts after migration ensures a smoother transition and effective resolution.</a:t>
            </a:r>
          </a:p>
          <a:p>
            <a:pPr marL="0" indent="0">
              <a:spcBef>
                <a:spcPts val="2500"/>
              </a:spcBef>
              <a:buNone/>
            </a:pPr>
            <a:r>
              <a:rPr lang="en-US" sz="1400" b="1"/>
              <a:t>Troubleshooting Plans</a:t>
            </a:r>
          </a:p>
          <a:p>
            <a:pPr marL="0" lvl="1" indent="0">
              <a:buNone/>
            </a:pPr>
            <a:r>
              <a:rPr lang="en-US" sz="1400"/>
              <a:t>Developing a comprehensive troubleshooting plan can greatly reduce disruptions during the migration process.</a:t>
            </a:r>
          </a:p>
          <a:p>
            <a:pPr marL="0" indent="0">
              <a:spcBef>
                <a:spcPts val="2500"/>
              </a:spcBef>
              <a:buNone/>
            </a:pPr>
            <a:r>
              <a:rPr lang="en-US" sz="1400" b="1"/>
              <a:t>Minimizing Disruption</a:t>
            </a:r>
          </a:p>
          <a:p>
            <a:pPr marL="0" lvl="1" indent="0">
              <a:buNone/>
            </a:pPr>
            <a:r>
              <a:rPr lang="en-US" sz="1400"/>
              <a:t>Having proactive measures in place helps to minimize disruption and maintain productivity during conflicts.</a:t>
            </a:r>
          </a:p>
        </p:txBody>
      </p:sp>
    </p:spTree>
    <p:extLst>
      <p:ext uri="{BB962C8B-B14F-4D97-AF65-F5344CB8AC3E}">
        <p14:creationId xmlns:p14="http://schemas.microsoft.com/office/powerpoint/2010/main" val="32913624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E75DF5-F589-788F-95A8-A107619D2659}"/>
              </a:ext>
            </a:extLst>
          </p:cNvPr>
          <p:cNvSpPr>
            <a:spLocks noGrp="1"/>
          </p:cNvSpPr>
          <p:nvPr>
            <p:ph type="title"/>
          </p:nvPr>
        </p:nvSpPr>
        <p:spPr>
          <a:xfrm>
            <a:off x="5431536" y="978408"/>
            <a:ext cx="6236208" cy="1463040"/>
          </a:xfrm>
        </p:spPr>
        <p:txBody>
          <a:bodyPr vert="horz" lIns="91440" tIns="45720" rIns="91440" bIns="45720" rtlCol="0" anchor="t">
            <a:normAutofit/>
          </a:bodyPr>
          <a:lstStyle/>
          <a:p>
            <a:pPr>
              <a:lnSpc>
                <a:spcPct val="90000"/>
              </a:lnSpc>
            </a:pPr>
            <a:r>
              <a:rPr lang="en-US" sz="3700" b="1" kern="1200">
                <a:solidFill>
                  <a:schemeClr val="tx1"/>
                </a:solidFill>
                <a:latin typeface="+mj-lt"/>
                <a:ea typeface="+mj-ea"/>
                <a:cs typeface="+mj-cs"/>
              </a:rPr>
              <a:t>Documenting the Process and Updating Policies</a:t>
            </a:r>
          </a:p>
        </p:txBody>
      </p:sp>
      <p:pic>
        <p:nvPicPr>
          <p:cNvPr id="5" name="Content Placeholder 4" descr="Calculator on a notebook">
            <a:extLst>
              <a:ext uri="{FF2B5EF4-FFF2-40B4-BE49-F238E27FC236}">
                <a16:creationId xmlns:a16="http://schemas.microsoft.com/office/drawing/2014/main" id="{FAFF1ABF-DE22-47DC-8F88-432C6955BF68}"/>
              </a:ext>
            </a:extLst>
          </p:cNvPr>
          <p:cNvPicPr>
            <a:picLocks noGrp="1" noChangeAspect="1"/>
          </p:cNvPicPr>
          <p:nvPr>
            <p:ph sz="half" idx="1"/>
          </p:nvPr>
        </p:nvPicPr>
        <p:blipFill>
          <a:blip r:embed="rId3"/>
          <a:srcRect l="27618" r="24109" b="1"/>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881E2421-2CDA-232B-D568-C5E7949DD38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a:t>Comprehensive Documentation</a:t>
            </a:r>
          </a:p>
          <a:p>
            <a:pPr marL="0" lvl="1" indent="0">
              <a:buNone/>
            </a:pPr>
            <a:r>
              <a:rPr lang="en-US" sz="1400"/>
              <a:t>Thorough documentation of the migration process is essential for understanding each step and ensuring clarity for future reference.</a:t>
            </a:r>
          </a:p>
          <a:p>
            <a:pPr marL="0" indent="0">
              <a:spcBef>
                <a:spcPts val="2500"/>
              </a:spcBef>
              <a:buNone/>
            </a:pPr>
            <a:r>
              <a:rPr lang="en-US" sz="1400" b="1"/>
              <a:t>Policy Updates</a:t>
            </a:r>
          </a:p>
          <a:p>
            <a:pPr marL="0" lvl="1" indent="0">
              <a:buNone/>
            </a:pPr>
            <a:r>
              <a:rPr lang="en-US" sz="1400"/>
              <a:t>Updating policies to reflect the changes made during migration helps maintain organizational compliance and operational efficiency.</a:t>
            </a:r>
          </a:p>
          <a:p>
            <a:pPr marL="0" indent="0">
              <a:spcBef>
                <a:spcPts val="2500"/>
              </a:spcBef>
              <a:buNone/>
            </a:pPr>
            <a:r>
              <a:rPr lang="en-US" sz="1400" b="1"/>
              <a:t>Future Migration Readiness</a:t>
            </a:r>
          </a:p>
          <a:p>
            <a:pPr marL="0" lvl="1" indent="0">
              <a:buNone/>
            </a:pPr>
            <a:r>
              <a:rPr lang="en-US" sz="1400"/>
              <a:t>Maintaining accurate documentation prepares the organization for any future migrations, ensuring smooth transitions.</a:t>
            </a:r>
          </a:p>
        </p:txBody>
      </p:sp>
    </p:spTree>
    <p:extLst>
      <p:ext uri="{BB962C8B-B14F-4D97-AF65-F5344CB8AC3E}">
        <p14:creationId xmlns:p14="http://schemas.microsoft.com/office/powerpoint/2010/main" val="5546245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A0C8DB7F-B2CE-69D7-3BCA-5EB22E08F5CF}"/>
              </a:ext>
            </a:extLst>
          </p:cNvPr>
          <p:cNvSpPr>
            <a:spLocks noGrp="1"/>
          </p:cNvSpPr>
          <p:nvPr>
            <p:ph type="title"/>
          </p:nvPr>
        </p:nvSpPr>
        <p:spPr>
          <a:xfrm>
            <a:off x="521208" y="1325880"/>
            <a:ext cx="11155680" cy="1408176"/>
          </a:xfrm>
        </p:spPr>
        <p:txBody>
          <a:bodyPr anchor="b">
            <a:normAutofit/>
          </a:bodyPr>
          <a:lstStyle/>
          <a:p>
            <a:r>
              <a:rPr lang="en-US" sz="6800"/>
              <a:t>Conclusion</a:t>
            </a:r>
          </a:p>
        </p:txBody>
      </p:sp>
      <p:sp>
        <p:nvSpPr>
          <p:cNvPr id="10" name="Freeform: Shape 9">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845" y="3079474"/>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graphicFrame>
        <p:nvGraphicFramePr>
          <p:cNvPr id="11" name="Content Placeholder 2">
            <a:extLst>
              <a:ext uri="{FF2B5EF4-FFF2-40B4-BE49-F238E27FC236}">
                <a16:creationId xmlns:a16="http://schemas.microsoft.com/office/drawing/2014/main" id="{46EF0A50-ECF4-A2B2-2963-028C72C1E006}"/>
              </a:ext>
            </a:extLst>
          </p:cNvPr>
          <p:cNvGraphicFramePr>
            <a:graphicFrameLocks noGrp="1"/>
          </p:cNvGraphicFramePr>
          <p:nvPr>
            <p:ph idx="1"/>
            <p:extLst>
              <p:ext uri="{D42A27DB-BD31-4B8C-83A1-F6EECF244321}">
                <p14:modId xmlns:p14="http://schemas.microsoft.com/office/powerpoint/2010/main" val="2502396028"/>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521208" y="3785616"/>
          <a:ext cx="11155680" cy="2468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3797032"/>
      </p:ext>
    </p:extLst>
  </p:cSld>
  <p:clrMapOvr>
    <a:overrideClrMapping bg1="dk1" tx1="lt1" bg2="dk2" tx2="lt2" accent1="accent1" accent2="accent2" accent3="accent3" accent4="accent4" accent5="accent5" accent6="accent6" hlink="hlink" folHlink="folHlink"/>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ctive Directory forest trusts part 1 - How does SID filtering work? -  dirkjanm.io">
            <a:extLst>
              <a:ext uri="{FF2B5EF4-FFF2-40B4-BE49-F238E27FC236}">
                <a16:creationId xmlns:a16="http://schemas.microsoft.com/office/drawing/2014/main" id="{6AC2BAC1-64E0-5CD3-52E2-B3A091176FFE}"/>
              </a:ext>
            </a:extLst>
          </p:cNvPr>
          <p:cNvSpPr>
            <a:spLocks noChangeAspect="1" noChangeArrowheads="1"/>
          </p:cNvSpPr>
          <p:nvPr/>
        </p:nvSpPr>
        <p:spPr bwMode="auto">
          <a:xfrm>
            <a:off x="3972232" y="3276600"/>
            <a:ext cx="2276168"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a:extLst>
              <a:ext uri="{FF2B5EF4-FFF2-40B4-BE49-F238E27FC236}">
                <a16:creationId xmlns:a16="http://schemas.microsoft.com/office/drawing/2014/main" id="{CD273AD9-4410-13B0-378C-37E16710296E}"/>
              </a:ext>
            </a:extLst>
          </p:cNvPr>
          <p:cNvPicPr>
            <a:picLocks noChangeAspect="1"/>
          </p:cNvPicPr>
          <p:nvPr/>
        </p:nvPicPr>
        <p:blipFill>
          <a:blip r:embed="rId2"/>
          <a:stretch>
            <a:fillRect/>
          </a:stretch>
        </p:blipFill>
        <p:spPr>
          <a:xfrm>
            <a:off x="2321169" y="708402"/>
            <a:ext cx="7516167" cy="5417056"/>
          </a:xfrm>
          <a:prstGeom prst="rect">
            <a:avLst/>
          </a:prstGeom>
        </p:spPr>
      </p:pic>
    </p:spTree>
    <p:extLst>
      <p:ext uri="{BB962C8B-B14F-4D97-AF65-F5344CB8AC3E}">
        <p14:creationId xmlns:p14="http://schemas.microsoft.com/office/powerpoint/2010/main" val="2144697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F4EF53-53C9-3864-3758-A34CF89C1378}"/>
              </a:ext>
            </a:extLst>
          </p:cNvPr>
          <p:cNvSpPr>
            <a:spLocks noGrp="1"/>
          </p:cNvSpPr>
          <p:nvPr>
            <p:ph type="ctrTitle"/>
          </p:nvPr>
        </p:nvSpPr>
        <p:spPr>
          <a:xfrm>
            <a:off x="6699869" y="978407"/>
            <a:ext cx="4983480" cy="2450593"/>
          </a:xfrm>
        </p:spPr>
        <p:txBody>
          <a:bodyPr anchor="t">
            <a:normAutofit/>
          </a:bodyPr>
          <a:lstStyle/>
          <a:p>
            <a:pPr>
              <a:lnSpc>
                <a:spcPct val="90000"/>
              </a:lnSpc>
            </a:pPr>
            <a:r>
              <a:rPr lang="en-US" sz="2400" dirty="0"/>
              <a:t>Migrating User and Computer Accounts Between Active Directory Forests</a:t>
            </a:r>
          </a:p>
        </p:txBody>
      </p:sp>
      <p:sp>
        <p:nvSpPr>
          <p:cNvPr id="3" name="Subtitle 2">
            <a:extLst>
              <a:ext uri="{FF2B5EF4-FFF2-40B4-BE49-F238E27FC236}">
                <a16:creationId xmlns:a16="http://schemas.microsoft.com/office/drawing/2014/main" id="{E950DCB7-A220-A8AD-E661-34900086DA07}"/>
              </a:ext>
            </a:extLst>
          </p:cNvPr>
          <p:cNvSpPr>
            <a:spLocks noGrp="1"/>
          </p:cNvSpPr>
          <p:nvPr>
            <p:ph type="subTitle" idx="1"/>
          </p:nvPr>
        </p:nvSpPr>
        <p:spPr>
          <a:xfrm>
            <a:off x="6699869" y="3165987"/>
            <a:ext cx="4983481" cy="1710813"/>
          </a:xfrm>
        </p:spPr>
        <p:txBody>
          <a:bodyPr anchor="t">
            <a:normAutofit/>
          </a:bodyPr>
          <a:lstStyle/>
          <a:p>
            <a:r>
              <a:rPr lang="en-US" sz="2400" dirty="0"/>
              <a:t>Steps for seamless migration of accounts and resources</a:t>
            </a:r>
          </a:p>
        </p:txBody>
      </p:sp>
      <p:pic>
        <p:nvPicPr>
          <p:cNvPr id="4" name="Picture 3">
            <a:extLst>
              <a:ext uri="{FF2B5EF4-FFF2-40B4-BE49-F238E27FC236}">
                <a16:creationId xmlns:a16="http://schemas.microsoft.com/office/drawing/2014/main" id="{9CF5C76E-829D-4B0F-9495-2F87C2C0C021}"/>
              </a:ext>
            </a:extLst>
          </p:cNvPr>
          <p:cNvPicPr>
            <a:picLocks noChangeAspect="1"/>
          </p:cNvPicPr>
          <p:nvPr/>
        </p:nvPicPr>
        <p:blipFill>
          <a:blip r:embed="rId3"/>
          <a:srcRect l="15874" r="30453" b="-1"/>
          <a:stretch/>
        </p:blipFill>
        <p:spPr>
          <a:xfrm>
            <a:off x="525664" y="508090"/>
            <a:ext cx="5570336" cy="5837913"/>
          </a:xfrm>
          <a:prstGeom prst="rect">
            <a:avLst/>
          </a:prstGeom>
        </p:spPr>
      </p:pic>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493" y="508090"/>
            <a:ext cx="4983481"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74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42"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1EDD1E85-BBA7-FC25-8302-6B5FC7C5FC0C}"/>
              </a:ext>
            </a:extLst>
          </p:cNvPr>
          <p:cNvSpPr>
            <a:spLocks noGrp="1"/>
          </p:cNvSpPr>
          <p:nvPr>
            <p:ph type="title"/>
          </p:nvPr>
        </p:nvSpPr>
        <p:spPr>
          <a:xfrm>
            <a:off x="6995160" y="978408"/>
            <a:ext cx="4745736" cy="889721"/>
          </a:xfrm>
        </p:spPr>
        <p:txBody>
          <a:bodyPr vert="horz" lIns="91440" tIns="45720" rIns="91440" bIns="45720" rtlCol="0" anchor="t">
            <a:normAutofit/>
          </a:bodyPr>
          <a:lstStyle/>
          <a:p>
            <a:r>
              <a:rPr lang="en-US" sz="2400" b="1" kern="1200" dirty="0">
                <a:solidFill>
                  <a:schemeClr val="tx1"/>
                </a:solidFill>
                <a:latin typeface="+mj-lt"/>
                <a:ea typeface="+mj-ea"/>
                <a:cs typeface="+mj-cs"/>
              </a:rPr>
              <a:t>Agenda Items</a:t>
            </a:r>
          </a:p>
        </p:txBody>
      </p:sp>
      <p:pic>
        <p:nvPicPr>
          <p:cNvPr id="5" name="Content Placeholder 4" descr="A row of arrows point toward a target on a piece of graph paper.">
            <a:extLst>
              <a:ext uri="{FF2B5EF4-FFF2-40B4-BE49-F238E27FC236}">
                <a16:creationId xmlns:a16="http://schemas.microsoft.com/office/drawing/2014/main" id="{1C4875CA-1D0E-4433-BDB4-48D44F74D42E}"/>
              </a:ext>
            </a:extLst>
          </p:cNvPr>
          <p:cNvPicPr>
            <a:picLocks noGrp="1" noChangeAspect="1"/>
          </p:cNvPicPr>
          <p:nvPr>
            <p:ph sz="half" idx="1"/>
          </p:nvPr>
        </p:nvPicPr>
        <p:blipFill>
          <a:blip r:embed="rId3"/>
          <a:srcRect l="21216" r="13646" b="1"/>
          <a:stretch/>
        </p:blipFill>
        <p:spPr>
          <a:xfrm>
            <a:off x="517868" y="508090"/>
            <a:ext cx="5705856" cy="5846990"/>
          </a:xfrm>
          <a:prstGeom prst="rect">
            <a:avLst/>
          </a:prstGeom>
        </p:spPr>
      </p:pic>
      <p:sp>
        <p:nvSpPr>
          <p:cNvPr id="14" name="Freeform: Shape 13">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Content Placeholder 3">
            <a:extLst>
              <a:ext uri="{FF2B5EF4-FFF2-40B4-BE49-F238E27FC236}">
                <a16:creationId xmlns:a16="http://schemas.microsoft.com/office/drawing/2014/main" id="{7995F692-93CF-4DAB-A18E-E9E982B3D7B2}"/>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6995160" y="2251587"/>
            <a:ext cx="4672584" cy="4094349"/>
          </a:xfrm>
        </p:spPr>
        <p:txBody>
          <a:bodyPr vert="horz" lIns="91440" tIns="45720" rIns="91440" bIns="45720" rtlCol="0">
            <a:normAutofit/>
          </a:bodyPr>
          <a:lstStyle/>
          <a:p>
            <a:r>
              <a:rPr lang="en-US" dirty="0"/>
              <a:t>Interviewing Microsoft Partners</a:t>
            </a:r>
          </a:p>
          <a:p>
            <a:r>
              <a:rPr lang="en-US" dirty="0"/>
              <a:t>Selecting a Microsoft Partner</a:t>
            </a:r>
          </a:p>
          <a:p>
            <a:r>
              <a:rPr lang="en-US" dirty="0"/>
              <a:t>Preparation and Planning</a:t>
            </a:r>
          </a:p>
          <a:p>
            <a:r>
              <a:rPr lang="en-US" dirty="0"/>
              <a:t>Setting Up Trust Relationships</a:t>
            </a:r>
          </a:p>
          <a:p>
            <a:r>
              <a:rPr lang="en-US" dirty="0"/>
              <a:t>Migrating User Accounts</a:t>
            </a:r>
          </a:p>
          <a:p>
            <a:r>
              <a:rPr lang="en-US" dirty="0"/>
              <a:t>Using Quest AD Migration for Active Directory Forests</a:t>
            </a:r>
          </a:p>
          <a:p>
            <a:r>
              <a:rPr lang="en-US" dirty="0"/>
              <a:t>Migrating Computer Accounts</a:t>
            </a:r>
          </a:p>
          <a:p>
            <a:r>
              <a:rPr lang="en-US" dirty="0"/>
              <a:t>Post-Migration Tasks</a:t>
            </a:r>
          </a:p>
        </p:txBody>
      </p:sp>
    </p:spTree>
    <p:extLst>
      <p:ext uri="{BB962C8B-B14F-4D97-AF65-F5344CB8AC3E}">
        <p14:creationId xmlns:p14="http://schemas.microsoft.com/office/powerpoint/2010/main" val="17457234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8912F818-72A0-524B-23D0-8B4DE019C98D}"/>
              </a:ext>
            </a:extLst>
          </p:cNvPr>
          <p:cNvSpPr>
            <a:spLocks noGrp="1"/>
          </p:cNvSpPr>
          <p:nvPr>
            <p:ph type="ctrTitle"/>
          </p:nvPr>
        </p:nvSpPr>
        <p:spPr>
          <a:xfrm>
            <a:off x="521208" y="1211766"/>
            <a:ext cx="7237052" cy="4727988"/>
          </a:xfrm>
        </p:spPr>
        <p:txBody>
          <a:bodyPr anchor="b">
            <a:normAutofit/>
          </a:bodyPr>
          <a:lstStyle/>
          <a:p>
            <a:r>
              <a:rPr lang="en-US" sz="7400" dirty="0"/>
              <a:t>Interviewing and Selecting a Microsoft Partner</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10111952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4B00-67AD-7322-2FF6-764A3FC10D96}"/>
              </a:ext>
            </a:extLst>
          </p:cNvPr>
          <p:cNvSpPr>
            <a:spLocks noGrp="1"/>
          </p:cNvSpPr>
          <p:nvPr>
            <p:ph type="title"/>
          </p:nvPr>
        </p:nvSpPr>
        <p:spPr>
          <a:xfrm>
            <a:off x="521208" y="978408"/>
            <a:ext cx="9163566" cy="722573"/>
          </a:xfrm>
        </p:spPr>
        <p:txBody>
          <a:bodyPr>
            <a:noAutofit/>
          </a:bodyPr>
          <a:lstStyle/>
          <a:p>
            <a:r>
              <a:rPr lang="en-US" sz="2400" dirty="0"/>
              <a:t>List of Microsoft Partners we have discussed the project with</a:t>
            </a:r>
          </a:p>
        </p:txBody>
      </p:sp>
      <p:sp>
        <p:nvSpPr>
          <p:cNvPr id="3" name="Text Placeholder 2">
            <a:extLst>
              <a:ext uri="{FF2B5EF4-FFF2-40B4-BE49-F238E27FC236}">
                <a16:creationId xmlns:a16="http://schemas.microsoft.com/office/drawing/2014/main" id="{576B4657-32A0-A965-0D3E-627B0B4A405E}"/>
              </a:ext>
            </a:extLst>
          </p:cNvPr>
          <p:cNvSpPr>
            <a:spLocks noGrp="1"/>
          </p:cNvSpPr>
          <p:nvPr>
            <p:ph type="body" idx="1"/>
          </p:nvPr>
        </p:nvSpPr>
        <p:spPr>
          <a:xfrm>
            <a:off x="521208" y="1700981"/>
            <a:ext cx="5020056" cy="1946787"/>
          </a:xfrm>
        </p:spPr>
        <p:txBody>
          <a:bodyPr/>
          <a:lstStyle/>
          <a:p>
            <a:pPr marL="342900" indent="-342900">
              <a:buFontTx/>
              <a:buChar char="-"/>
            </a:pPr>
            <a:r>
              <a:rPr lang="en-US" b="1" dirty="0">
                <a:solidFill>
                  <a:schemeClr val="tx1"/>
                </a:solidFill>
              </a:rPr>
              <a:t>Softchoice</a:t>
            </a:r>
          </a:p>
          <a:p>
            <a:pPr marL="342900" indent="-342900">
              <a:buFontTx/>
              <a:buChar char="-"/>
            </a:pPr>
            <a:r>
              <a:rPr lang="en-US" b="1" dirty="0">
                <a:solidFill>
                  <a:schemeClr val="tx1"/>
                </a:solidFill>
              </a:rPr>
              <a:t>SpruceTech / BlueSky</a:t>
            </a:r>
          </a:p>
          <a:p>
            <a:pPr marL="342900" indent="-342900">
              <a:buFontTx/>
              <a:buChar char="-"/>
            </a:pPr>
            <a:r>
              <a:rPr lang="en-US" b="1" dirty="0">
                <a:solidFill>
                  <a:schemeClr val="tx1"/>
                </a:solidFill>
              </a:rPr>
              <a:t>Interlink</a:t>
            </a:r>
          </a:p>
          <a:p>
            <a:pPr marL="342900" indent="-342900">
              <a:buFontTx/>
              <a:buChar char="-"/>
            </a:pPr>
            <a:endParaRPr lang="en-US" dirty="0"/>
          </a:p>
        </p:txBody>
      </p:sp>
    </p:spTree>
    <p:extLst>
      <p:ext uri="{BB962C8B-B14F-4D97-AF65-F5344CB8AC3E}">
        <p14:creationId xmlns:p14="http://schemas.microsoft.com/office/powerpoint/2010/main" val="4012122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016C5-D0B4-26CF-3991-40F111C2BB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3686C9-5913-5B24-E116-F61651CB4830}"/>
              </a:ext>
            </a:extLst>
          </p:cNvPr>
          <p:cNvSpPr>
            <a:spLocks noGrp="1"/>
          </p:cNvSpPr>
          <p:nvPr>
            <p:ph type="title"/>
          </p:nvPr>
        </p:nvSpPr>
        <p:spPr>
          <a:xfrm>
            <a:off x="521208" y="978408"/>
            <a:ext cx="8632624" cy="722573"/>
          </a:xfrm>
        </p:spPr>
        <p:txBody>
          <a:bodyPr>
            <a:normAutofit/>
          </a:bodyPr>
          <a:lstStyle/>
          <a:p>
            <a:r>
              <a:rPr lang="en-US" sz="2400" dirty="0"/>
              <a:t>The Microsoft Partner we have decided to partner with</a:t>
            </a:r>
          </a:p>
        </p:txBody>
      </p:sp>
      <p:sp>
        <p:nvSpPr>
          <p:cNvPr id="3" name="Text Placeholder 2">
            <a:extLst>
              <a:ext uri="{FF2B5EF4-FFF2-40B4-BE49-F238E27FC236}">
                <a16:creationId xmlns:a16="http://schemas.microsoft.com/office/drawing/2014/main" id="{78881BE6-62A6-E9AB-27D4-DCAB16E04587}"/>
              </a:ext>
            </a:extLst>
          </p:cNvPr>
          <p:cNvSpPr>
            <a:spLocks noGrp="1"/>
          </p:cNvSpPr>
          <p:nvPr>
            <p:ph type="body" idx="1"/>
          </p:nvPr>
        </p:nvSpPr>
        <p:spPr>
          <a:xfrm>
            <a:off x="521208" y="1700981"/>
            <a:ext cx="5020056" cy="884903"/>
          </a:xfrm>
        </p:spPr>
        <p:txBody>
          <a:bodyPr/>
          <a:lstStyle/>
          <a:p>
            <a:pPr marL="342900" indent="-342900">
              <a:buFontTx/>
              <a:buChar char="-"/>
            </a:pPr>
            <a:r>
              <a:rPr lang="en-US" b="1" dirty="0">
                <a:solidFill>
                  <a:schemeClr val="tx1"/>
                </a:solidFill>
              </a:rPr>
              <a:t>TBD</a:t>
            </a:r>
          </a:p>
          <a:p>
            <a:pPr marL="342900" indent="-342900">
              <a:buFontTx/>
              <a:buChar char="-"/>
            </a:pPr>
            <a:endParaRPr lang="en-US" dirty="0"/>
          </a:p>
        </p:txBody>
      </p:sp>
    </p:spTree>
    <p:extLst>
      <p:ext uri="{BB962C8B-B14F-4D97-AF65-F5344CB8AC3E}">
        <p14:creationId xmlns:p14="http://schemas.microsoft.com/office/powerpoint/2010/main" val="3345365232"/>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cc85408a-6a50-453f-8bb3-3ded07d8fce3}" enabled="1" method="Standard" siteId="{e3e735ae-c338-4e2a-8634-86c1f5e2d665}" removed="0"/>
</clbl:labelList>
</file>

<file path=docProps/app.xml><?xml version="1.0" encoding="utf-8"?>
<Properties xmlns="http://schemas.openxmlformats.org/officeDocument/2006/extended-properties" xmlns:vt="http://schemas.openxmlformats.org/officeDocument/2006/docPropsVTypes">
  <TotalTime>4679</TotalTime>
  <Words>2491</Words>
  <Application>Microsoft Office PowerPoint</Application>
  <PresentationFormat>Widescreen</PresentationFormat>
  <Paragraphs>228</Paragraphs>
  <Slides>33</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Aptos</vt:lpstr>
      <vt:lpstr>Arial</vt:lpstr>
      <vt:lpstr>Bierstadt</vt:lpstr>
      <vt:lpstr>Garamond</vt:lpstr>
      <vt:lpstr>Mulish</vt:lpstr>
      <vt:lpstr>GestaltVTI</vt:lpstr>
      <vt:lpstr>PowerPoint Presentation</vt:lpstr>
      <vt:lpstr>The Four major components of Active Directory </vt:lpstr>
      <vt:lpstr>Issue we are trying to address in this project</vt:lpstr>
      <vt:lpstr>PowerPoint Presentation</vt:lpstr>
      <vt:lpstr>Migrating User and Computer Accounts Between Active Directory Forests</vt:lpstr>
      <vt:lpstr>Agenda Items</vt:lpstr>
      <vt:lpstr>Interviewing and Selecting a Microsoft Partner</vt:lpstr>
      <vt:lpstr>List of Microsoft Partners we have discussed the project with</vt:lpstr>
      <vt:lpstr>The Microsoft Partner we have decided to partner with</vt:lpstr>
      <vt:lpstr>Preparation and Planning</vt:lpstr>
      <vt:lpstr>Assessing the Current Environment</vt:lpstr>
      <vt:lpstr>Defining Migration Objectives and Scope</vt:lpstr>
      <vt:lpstr>Creating a Detailed Migration Plan</vt:lpstr>
      <vt:lpstr>Setting Up Trust Relationships</vt:lpstr>
      <vt:lpstr>Establishing One-Way and Two-Way Trusts</vt:lpstr>
      <vt:lpstr>Verifying and Troubleshooting Trust Relationships</vt:lpstr>
      <vt:lpstr>Using Quest AD Migration for Active Directory Forests</vt:lpstr>
      <vt:lpstr>Overview and Features of Quest AD Migration</vt:lpstr>
      <vt:lpstr>Setting Up Quest AD Migration</vt:lpstr>
      <vt:lpstr>Executing Migration with Quest AD Migration</vt:lpstr>
      <vt:lpstr>Troubleshooting and Best Practices</vt:lpstr>
      <vt:lpstr>Migrating User Accounts</vt:lpstr>
      <vt:lpstr>Preparing User Data for Migration</vt:lpstr>
      <vt:lpstr>Validating and Synchronizing User Accounts</vt:lpstr>
      <vt:lpstr>Migrating Computer Accounts</vt:lpstr>
      <vt:lpstr>Preparing Computer Data for Migration</vt:lpstr>
      <vt:lpstr>Validating and Synchronizing Computer Accounts</vt:lpstr>
      <vt:lpstr>Ensuring Proper Connectivity and Functionality</vt:lpstr>
      <vt:lpstr>Post-Migration Tasks</vt:lpstr>
      <vt:lpstr>Monitoring and Validating the Migration</vt:lpstr>
      <vt:lpstr>Resolving Issues and Conflicts</vt:lpstr>
      <vt:lpstr>Documenting the Process and Updating Policies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Snoussi, Mostafa</dc:creator>
  <cp:lastModifiedBy>Johnson, Isadore</cp:lastModifiedBy>
  <cp:revision>3</cp:revision>
  <dcterms:created xsi:type="dcterms:W3CDTF">2025-04-22T15:43:03Z</dcterms:created>
  <dcterms:modified xsi:type="dcterms:W3CDTF">2025-10-31T04:06:04Z</dcterms:modified>
</cp:coreProperties>
</file>