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f1f4080e9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f1f4080e9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1f4080e95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1f4080e95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1f4080e95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f1f4080e95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1f4080e95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f1f4080e95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1f4080e95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f1f4080e95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1f4080e95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1f4080e95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1f4080e95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f1f4080e95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1f4080e95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f1f4080e95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1f4080e95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f1f4080e95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1f4080e95_1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f1f4080e95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1f4080e95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f1f4080e95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1f4080e9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1f4080e9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f1f4080e95_1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f1f4080e95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f1f4080e95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f1f4080e95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1f4080e95_1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f1f4080e95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f1f4080e95_1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f1f4080e95_1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f1f4080e95_1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f1f4080e95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f1f4080e95_1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f1f4080e95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f1f4080e95_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f1f4080e95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f705a9d4e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f705a9d4e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1f4080e95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1f4080e95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1f4080e95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1f4080e95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1f4080e95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1f4080e95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1f4080e95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1f4080e95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1f4080e95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1f4080e95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1f4080e95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1f4080e95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1f4080e95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1f4080e95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12"/>
          <p:cNvSpPr txBox="1"/>
          <p:nvPr/>
        </p:nvSpPr>
        <p:spPr>
          <a:xfrm>
            <a:off x="1062875" y="986950"/>
            <a:ext cx="546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1" name="Google Shape;51;p12"/>
          <p:cNvSpPr txBox="1"/>
          <p:nvPr/>
        </p:nvSpPr>
        <p:spPr>
          <a:xfrm>
            <a:off x="360625" y="578875"/>
            <a:ext cx="546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389100" y="986950"/>
            <a:ext cx="8450100" cy="29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●"/>
              <a:defRPr>
                <a:latin typeface="Verdana"/>
                <a:ea typeface="Verdana"/>
                <a:cs typeface="Verdana"/>
                <a:sym typeface="Verdana"/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Font typeface="Verdana"/>
              <a:buChar char="○"/>
              <a:defRPr sz="1500">
                <a:latin typeface="Verdana"/>
                <a:ea typeface="Verdana"/>
                <a:cs typeface="Verdana"/>
                <a:sym typeface="Verdana"/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Font typeface="Verdana"/>
              <a:buChar char="■"/>
              <a:defRPr sz="1500">
                <a:latin typeface="Verdana"/>
                <a:ea typeface="Verdana"/>
                <a:cs typeface="Verdana"/>
                <a:sym typeface="Verdana"/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Font typeface="Verdana"/>
              <a:buChar char="●"/>
              <a:defRPr sz="1500">
                <a:latin typeface="Verdana"/>
                <a:ea typeface="Verdana"/>
                <a:cs typeface="Verdana"/>
                <a:sym typeface="Verdana"/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Font typeface="Verdana"/>
              <a:buChar char="○"/>
              <a:defRPr sz="1500">
                <a:latin typeface="Verdana"/>
                <a:ea typeface="Verdana"/>
                <a:cs typeface="Verdana"/>
                <a:sym typeface="Verdana"/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Font typeface="Verdana"/>
              <a:buChar char="■"/>
              <a:defRPr sz="1500">
                <a:latin typeface="Verdana"/>
                <a:ea typeface="Verdana"/>
                <a:cs typeface="Verdana"/>
                <a:sym typeface="Verdana"/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Font typeface="Verdana"/>
              <a:buChar char="●"/>
              <a:defRPr sz="1500">
                <a:latin typeface="Verdana"/>
                <a:ea typeface="Verdana"/>
                <a:cs typeface="Verdana"/>
                <a:sym typeface="Verdana"/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Font typeface="Verdana"/>
              <a:buChar char="○"/>
              <a:defRPr sz="1500">
                <a:latin typeface="Verdana"/>
                <a:ea typeface="Verdana"/>
                <a:cs typeface="Verdana"/>
                <a:sym typeface="Verdana"/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Font typeface="Verdana"/>
              <a:buChar char="■"/>
              <a:defRPr sz="1500"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type="title"/>
          </p:nvPr>
        </p:nvSpPr>
        <p:spPr>
          <a:xfrm>
            <a:off x="389100" y="332150"/>
            <a:ext cx="73338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89100" y="986950"/>
            <a:ext cx="8450100" cy="29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Format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This lecture - now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Practice problems - available now (see description)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Stream - in ~2.5 days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 tip: </a:t>
            </a:r>
            <a:r>
              <a:rPr b="1" lang="en"/>
              <a:t>model it as an equation</a:t>
            </a:r>
            <a:r>
              <a:rPr lang="en"/>
              <a:t> (if possible)</a:t>
            </a:r>
            <a:endParaRPr/>
          </a:p>
        </p:txBody>
      </p:sp>
      <p:sp>
        <p:nvSpPr>
          <p:cNvPr id="60" name="Google Shape;60;p14"/>
          <p:cNvSpPr txBox="1"/>
          <p:nvPr>
            <p:ph type="title"/>
          </p:nvPr>
        </p:nvSpPr>
        <p:spPr>
          <a:xfrm>
            <a:off x="389100" y="332150"/>
            <a:ext cx="73338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theory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89100" y="986950"/>
            <a:ext cx="8450100" cy="39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(a * b) % m = ((a % m) * (b % m)) % m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Let a = cm + d, b = em + f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(a * b) % m</a:t>
            </a:r>
            <a:endParaRPr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/>
              <a:t>((cm + d) * (em + f)) % m</a:t>
            </a:r>
            <a:endParaRPr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/>
              <a:t>(cem</a:t>
            </a:r>
            <a:r>
              <a:rPr baseline="30000" lang="en"/>
              <a:t>2</a:t>
            </a:r>
            <a:r>
              <a:rPr lang="en"/>
              <a:t> + cfm + dem + df) % m</a:t>
            </a:r>
            <a:endParaRPr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/>
              <a:t>Everything but df is a multiple of m, so we just get df % m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((a % m) * (b % m)) % m</a:t>
            </a:r>
            <a:endParaRPr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/>
              <a:t>(((cm + d) % m) * ((em + f) % m)) % m</a:t>
            </a:r>
            <a:endParaRPr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/>
              <a:t>(((d) % m) * ((f) % m)) % m</a:t>
            </a:r>
            <a:endParaRPr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/>
              <a:t>0 &lt;= d &lt; m, 0 &lt;= f &lt; m, so d % m = d, f % m = f</a:t>
            </a:r>
            <a:endParaRPr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/>
              <a:t>And we’re left with df % m again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(so, left side = right side)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3"/>
          <p:cNvSpPr txBox="1"/>
          <p:nvPr>
            <p:ph type="title"/>
          </p:nvPr>
        </p:nvSpPr>
        <p:spPr>
          <a:xfrm>
            <a:off x="389100" y="332150"/>
            <a:ext cx="73338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Modulo - practice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89100" y="986950"/>
            <a:ext cx="8450100" cy="29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Binary exponentiation - compute a</a:t>
            </a:r>
            <a:r>
              <a:rPr baseline="30000" lang="en"/>
              <a:t>b</a:t>
            </a:r>
            <a:r>
              <a:rPr lang="en"/>
              <a:t> % m quickly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Write b in binary, ex: 21</a:t>
            </a:r>
            <a:r>
              <a:rPr baseline="-25000" lang="en"/>
              <a:t>10</a:t>
            </a:r>
            <a:r>
              <a:rPr lang="en"/>
              <a:t> = 10101</a:t>
            </a:r>
            <a:r>
              <a:rPr baseline="-25000" lang="en"/>
              <a:t>2</a:t>
            </a:r>
            <a:endParaRPr baseline="-250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So a</a:t>
            </a:r>
            <a:r>
              <a:rPr baseline="30000" lang="en"/>
              <a:t>21</a:t>
            </a:r>
            <a:r>
              <a:rPr lang="en"/>
              <a:t> = a</a:t>
            </a:r>
            <a:r>
              <a:rPr baseline="30000" lang="en"/>
              <a:t>1</a:t>
            </a:r>
            <a:r>
              <a:rPr lang="en"/>
              <a:t> * a</a:t>
            </a:r>
            <a:r>
              <a:rPr baseline="30000" lang="en"/>
              <a:t>4</a:t>
            </a:r>
            <a:r>
              <a:rPr lang="en"/>
              <a:t> * a</a:t>
            </a:r>
            <a:r>
              <a:rPr baseline="30000" lang="en"/>
              <a:t>16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a</a:t>
            </a:r>
            <a:r>
              <a:rPr baseline="30000" lang="en"/>
              <a:t>2x</a:t>
            </a:r>
            <a:r>
              <a:rPr lang="en"/>
              <a:t> = a</a:t>
            </a:r>
            <a:r>
              <a:rPr baseline="30000" lang="en"/>
              <a:t>x</a:t>
            </a:r>
            <a:r>
              <a:rPr lang="en"/>
              <a:t> * a</a:t>
            </a:r>
            <a:r>
              <a:rPr baseline="30000" lang="en"/>
              <a:t>x</a:t>
            </a:r>
            <a:r>
              <a:rPr lang="en"/>
              <a:t>, so we can compute a</a:t>
            </a:r>
            <a:r>
              <a:rPr baseline="30000" lang="en"/>
              <a:t>1</a:t>
            </a:r>
            <a:r>
              <a:rPr lang="en"/>
              <a:t>, a</a:t>
            </a:r>
            <a:r>
              <a:rPr baseline="30000" lang="en"/>
              <a:t>2</a:t>
            </a:r>
            <a:r>
              <a:rPr lang="en"/>
              <a:t>, a</a:t>
            </a:r>
            <a:r>
              <a:rPr baseline="30000" lang="en"/>
              <a:t>4</a:t>
            </a:r>
            <a:r>
              <a:rPr lang="en"/>
              <a:t>, a</a:t>
            </a:r>
            <a:r>
              <a:rPr baseline="30000" lang="en"/>
              <a:t>8</a:t>
            </a:r>
            <a:r>
              <a:rPr lang="en"/>
              <a:t>, etc. in O(1) each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Take modulo with each multiplication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Total complexity: O(log b)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about something like a^(b</a:t>
            </a:r>
            <a:r>
              <a:rPr baseline="30000" lang="en"/>
              <a:t>c</a:t>
            </a:r>
            <a:r>
              <a:rPr lang="en"/>
              <a:t>) % m? b</a:t>
            </a:r>
            <a:r>
              <a:rPr baseline="30000" lang="en"/>
              <a:t>c</a:t>
            </a:r>
            <a:r>
              <a:rPr lang="en"/>
              <a:t> has to be computed modulo ϕ(m) - totient function, see description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Logarithm? Complicated, not covered here...</a:t>
            </a:r>
            <a:endParaRPr/>
          </a:p>
        </p:txBody>
      </p:sp>
      <p:sp>
        <p:nvSpPr>
          <p:cNvPr id="123" name="Google Shape;123;p24"/>
          <p:cNvSpPr txBox="1"/>
          <p:nvPr>
            <p:ph type="title"/>
          </p:nvPr>
        </p:nvSpPr>
        <p:spPr>
          <a:xfrm>
            <a:off x="389100" y="332150"/>
            <a:ext cx="73338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modulo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89100" y="986950"/>
            <a:ext cx="8450100" cy="29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weird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Inverse of multiplication - modular multiplicative inverse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(1 / x) % m = x</a:t>
            </a:r>
            <a:r>
              <a:rPr baseline="30000" lang="en"/>
              <a:t>-1</a:t>
            </a:r>
            <a:r>
              <a:rPr lang="en"/>
              <a:t> % m = the y such that xy % m =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Normally, x * (1 / x) = 1, so this works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</a:t>
            </a:r>
            <a:r>
              <a:rPr baseline="30000" lang="en"/>
              <a:t>-1</a:t>
            </a:r>
            <a:r>
              <a:rPr lang="en"/>
              <a:t> % 4 doesn’t exist? When does it?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exists if gcd(x, m) = 1 (we’ll get to gcd right after this)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Otherwise, any xy will be divisible by gcd(x, m) and can’t be 1</a:t>
            </a:r>
            <a:endParaRPr/>
          </a:p>
        </p:txBody>
      </p:sp>
      <p:sp>
        <p:nvSpPr>
          <p:cNvPr id="129" name="Google Shape;129;p25"/>
          <p:cNvSpPr txBox="1"/>
          <p:nvPr>
            <p:ph type="title"/>
          </p:nvPr>
        </p:nvSpPr>
        <p:spPr>
          <a:xfrm>
            <a:off x="389100" y="332150"/>
            <a:ext cx="73338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Modular division?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389100" y="986950"/>
            <a:ext cx="8450100" cy="29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Want: </a:t>
            </a:r>
            <a:r>
              <a:rPr lang="en"/>
              <a:t>y such that xy % m =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</a:t>
            </a:r>
            <a:r>
              <a:rPr b="1" lang="en"/>
              <a:t>prime</a:t>
            </a:r>
            <a:r>
              <a:rPr lang="en"/>
              <a:t> m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Fermat’s little theorem: a</a:t>
            </a:r>
            <a:r>
              <a:rPr baseline="30000" lang="en"/>
              <a:t>m - 1</a:t>
            </a:r>
            <a:r>
              <a:rPr lang="en"/>
              <a:t> % m = 1 for any a, 0 &lt; a &lt; m (proof in description)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So divide both sides by a: a</a:t>
            </a:r>
            <a:r>
              <a:rPr baseline="30000" lang="en"/>
              <a:t>m - 2</a:t>
            </a:r>
            <a:r>
              <a:rPr lang="en"/>
              <a:t> = a</a:t>
            </a:r>
            <a:r>
              <a:rPr baseline="30000" lang="en"/>
              <a:t>-1</a:t>
            </a:r>
            <a:r>
              <a:rPr lang="en"/>
              <a:t> (mod m)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That’s it, it’s just y = x</a:t>
            </a:r>
            <a:r>
              <a:rPr baseline="30000" lang="en"/>
              <a:t>m - 2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</a:t>
            </a:r>
            <a:r>
              <a:rPr b="1" lang="en"/>
              <a:t>coprime </a:t>
            </a:r>
            <a:r>
              <a:rPr lang="en"/>
              <a:t>x, m (gcd(x, m) = 1)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Extended euclidean algorithm, covered soon in this video</a:t>
            </a:r>
            <a:endParaRPr/>
          </a:p>
        </p:txBody>
      </p:sp>
      <p:sp>
        <p:nvSpPr>
          <p:cNvPr id="135" name="Google Shape;135;p26"/>
          <p:cNvSpPr txBox="1"/>
          <p:nvPr>
            <p:ph type="title"/>
          </p:nvPr>
        </p:nvSpPr>
        <p:spPr>
          <a:xfrm>
            <a:off x="389100" y="332150"/>
            <a:ext cx="73338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Modular division - computation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idx="1" type="body"/>
          </p:nvPr>
        </p:nvSpPr>
        <p:spPr>
          <a:xfrm>
            <a:off x="389100" y="986950"/>
            <a:ext cx="8450100" cy="29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“Greatest common divisor”: gcd(x, y) = largest g where g | x, g | 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x = p</a:t>
            </a:r>
            <a:r>
              <a:rPr baseline="-25000" lang="en"/>
              <a:t>1</a:t>
            </a:r>
            <a:r>
              <a:rPr baseline="30000" lang="en"/>
              <a:t>a</a:t>
            </a:r>
            <a:r>
              <a:rPr lang="en"/>
              <a:t>p</a:t>
            </a:r>
            <a:r>
              <a:rPr baseline="-25000" lang="en"/>
              <a:t>2</a:t>
            </a:r>
            <a:r>
              <a:rPr baseline="30000" lang="en"/>
              <a:t>b</a:t>
            </a:r>
            <a:r>
              <a:rPr lang="en"/>
              <a:t>...</a:t>
            </a:r>
            <a:r>
              <a:rPr lang="en"/>
              <a:t> and y = p</a:t>
            </a:r>
            <a:r>
              <a:rPr baseline="-25000" lang="en"/>
              <a:t>1</a:t>
            </a:r>
            <a:r>
              <a:rPr baseline="30000" lang="en"/>
              <a:t>c</a:t>
            </a:r>
            <a:r>
              <a:rPr lang="en"/>
              <a:t>p</a:t>
            </a:r>
            <a:r>
              <a:rPr baseline="-25000" lang="en"/>
              <a:t>2</a:t>
            </a:r>
            <a:r>
              <a:rPr baseline="30000" lang="en"/>
              <a:t>d</a:t>
            </a:r>
            <a:r>
              <a:rPr lang="en"/>
              <a:t>..., then gcd(x, y) = p</a:t>
            </a:r>
            <a:r>
              <a:rPr baseline="-25000" lang="en"/>
              <a:t>1</a:t>
            </a:r>
            <a:r>
              <a:rPr baseline="30000" lang="en"/>
              <a:t>min(a, c)</a:t>
            </a:r>
            <a:r>
              <a:rPr lang="en"/>
              <a:t>p</a:t>
            </a:r>
            <a:r>
              <a:rPr baseline="-25000" lang="en"/>
              <a:t>2</a:t>
            </a:r>
            <a:r>
              <a:rPr baseline="30000" lang="en"/>
              <a:t>min(b, d)</a:t>
            </a:r>
            <a:r>
              <a:rPr lang="en"/>
              <a:t>...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the Euclidean algorithm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gcd</a:t>
            </a:r>
            <a:r>
              <a:rPr lang="en"/>
              <a:t>(a, b, c, …) = gcd(gcd(a, b), c, …)</a:t>
            </a:r>
            <a:endParaRPr/>
          </a:p>
        </p:txBody>
      </p:sp>
      <p:sp>
        <p:nvSpPr>
          <p:cNvPr id="141" name="Google Shape;141;p27"/>
          <p:cNvSpPr txBox="1"/>
          <p:nvPr>
            <p:ph type="title"/>
          </p:nvPr>
        </p:nvSpPr>
        <p:spPr>
          <a:xfrm>
            <a:off x="389100" y="332150"/>
            <a:ext cx="73338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GCD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idx="1" type="body"/>
          </p:nvPr>
        </p:nvSpPr>
        <p:spPr>
          <a:xfrm>
            <a:off x="389100" y="986950"/>
            <a:ext cx="8450100" cy="40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gcd(a, b) = gcd(a - b, b)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Let the GCD be g, then g | a and g | b, so a % g = 0, b % g = 0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(a - b) % g = ((a % g) - (b % g)) % g = 0, so g | (a - b)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Some casework to show g doesn’t increase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 is repeated subtraction, so… gcd(a, b) = gcd(a % b, b)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Generally assumed a &gt;= b, so we use gcd(a, b) = gcd(b, a % b)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gcd(x, 0) = x, base case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 &gt;= b, a % b &lt;= a / 2, halves each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O(log(min(a, b)))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numbers x, y are </a:t>
            </a:r>
            <a:r>
              <a:rPr b="1" lang="en"/>
              <a:t>coprime/relatively prime</a:t>
            </a:r>
            <a:r>
              <a:rPr lang="en"/>
              <a:t> if gcd(x, y) = 1</a:t>
            </a:r>
            <a:endParaRPr/>
          </a:p>
        </p:txBody>
      </p:sp>
      <p:sp>
        <p:nvSpPr>
          <p:cNvPr id="147" name="Google Shape;147;p28"/>
          <p:cNvSpPr txBox="1"/>
          <p:nvPr>
            <p:ph type="title"/>
          </p:nvPr>
        </p:nvSpPr>
        <p:spPr>
          <a:xfrm>
            <a:off x="389100" y="332150"/>
            <a:ext cx="73338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Euclidean GCD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idx="1" type="body"/>
          </p:nvPr>
        </p:nvSpPr>
        <p:spPr>
          <a:xfrm>
            <a:off x="389100" y="986950"/>
            <a:ext cx="8450100" cy="29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gcd(133, 56) [133 = 7 * 19, 56 = 2</a:t>
            </a:r>
            <a:r>
              <a:rPr baseline="30000" lang="en"/>
              <a:t>3</a:t>
            </a:r>
            <a:r>
              <a:rPr lang="en"/>
              <a:t> * 7]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gcd(133, 56) = gcd(56, 133 % 56) = gcd(56, 21)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gcd(56, 21) = gcd(21, 56 % 21) = gcd(21, 14)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gcd(21, 14) = gcd(14, 21 % 14) = gcd(14, 7)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gcd(14, 7) = gcd(7, 14 % 7) = gcd(7, 0)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gcd(7, 0) = 7, so gcd(133, 56) = 7</a:t>
            </a:r>
            <a:endParaRPr/>
          </a:p>
        </p:txBody>
      </p:sp>
      <p:sp>
        <p:nvSpPr>
          <p:cNvPr id="153" name="Google Shape;153;p29"/>
          <p:cNvSpPr txBox="1"/>
          <p:nvPr>
            <p:ph type="title"/>
          </p:nvPr>
        </p:nvSpPr>
        <p:spPr>
          <a:xfrm>
            <a:off x="389100" y="332150"/>
            <a:ext cx="73338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Euclidean GCD - example</a:t>
            </a:r>
            <a:endParaRPr/>
          </a:p>
        </p:txBody>
      </p:sp>
      <p:pic>
        <p:nvPicPr>
          <p:cNvPr id="154" name="Google Shape;15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100" y="3529550"/>
            <a:ext cx="3600450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389100" y="986950"/>
            <a:ext cx="8450100" cy="39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Solves: ax + by = 1 [a, b given; x, y unknown; gcd(a, b) = 1]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generally: ax + by = gcd(a, b)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Bezout’s identity: says this solution (x, y) will always exist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info in description, but basically run GCD backwards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So, want to solve for z: cz % m =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extended Euclidean with a = c, b = m, solving cx + my =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[my] factor lets you add and subtract m freely, just like mod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Alternatively, take both sides mod m, you get exactly cx % m =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Then, z = 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 O(log(min(a, b)), same idea as GCD</a:t>
            </a:r>
            <a:endParaRPr/>
          </a:p>
        </p:txBody>
      </p:sp>
      <p:sp>
        <p:nvSpPr>
          <p:cNvPr id="160" name="Google Shape;160;p30"/>
          <p:cNvSpPr txBox="1"/>
          <p:nvPr>
            <p:ph type="title"/>
          </p:nvPr>
        </p:nvSpPr>
        <p:spPr>
          <a:xfrm>
            <a:off x="389100" y="332150"/>
            <a:ext cx="73338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Extended Euclidean algorithm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idx="1" type="body"/>
          </p:nvPr>
        </p:nvSpPr>
        <p:spPr>
          <a:xfrm>
            <a:off x="389100" y="986950"/>
            <a:ext cx="8450100" cy="29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“Least common multiple”: lcm(x, y) = smallest z where x | z, y | z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x = p</a:t>
            </a:r>
            <a:r>
              <a:rPr baseline="-25000" lang="en"/>
              <a:t>1</a:t>
            </a:r>
            <a:r>
              <a:rPr baseline="30000" lang="en"/>
              <a:t>a</a:t>
            </a:r>
            <a:r>
              <a:rPr lang="en"/>
              <a:t>p</a:t>
            </a:r>
            <a:r>
              <a:rPr baseline="-25000" lang="en"/>
              <a:t>2</a:t>
            </a:r>
            <a:r>
              <a:rPr baseline="30000" lang="en"/>
              <a:t>b</a:t>
            </a:r>
            <a:r>
              <a:rPr lang="en"/>
              <a:t>... and y = p</a:t>
            </a:r>
            <a:r>
              <a:rPr baseline="-25000" lang="en"/>
              <a:t>1</a:t>
            </a:r>
            <a:r>
              <a:rPr baseline="30000" lang="en"/>
              <a:t>c</a:t>
            </a:r>
            <a:r>
              <a:rPr lang="en"/>
              <a:t>p</a:t>
            </a:r>
            <a:r>
              <a:rPr baseline="-25000" lang="en"/>
              <a:t>2</a:t>
            </a:r>
            <a:r>
              <a:rPr baseline="30000" lang="en"/>
              <a:t>d</a:t>
            </a:r>
            <a:r>
              <a:rPr lang="en"/>
              <a:t>..., then lcm(x, y) = p</a:t>
            </a:r>
            <a:r>
              <a:rPr baseline="-25000" lang="en"/>
              <a:t>1</a:t>
            </a:r>
            <a:r>
              <a:rPr baseline="30000" lang="en"/>
              <a:t>max(a, c)</a:t>
            </a:r>
            <a:r>
              <a:rPr lang="en"/>
              <a:t>p</a:t>
            </a:r>
            <a:r>
              <a:rPr baseline="-25000" lang="en"/>
              <a:t>2</a:t>
            </a:r>
            <a:r>
              <a:rPr baseline="30000" lang="en"/>
              <a:t>max(b, d)</a:t>
            </a:r>
            <a:r>
              <a:rPr lang="en"/>
              <a:t>...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lcm(a, b) = a * b / gcd(a, b)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lcm(a, b, c, …) = lcm(lcm(a, b), c, …)</a:t>
            </a:r>
            <a:endParaRPr/>
          </a:p>
        </p:txBody>
      </p:sp>
      <p:sp>
        <p:nvSpPr>
          <p:cNvPr id="166" name="Google Shape;166;p31"/>
          <p:cNvSpPr txBox="1"/>
          <p:nvPr>
            <p:ph type="title"/>
          </p:nvPr>
        </p:nvSpPr>
        <p:spPr>
          <a:xfrm>
            <a:off x="389100" y="332150"/>
            <a:ext cx="73338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LCM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idx="1" type="body"/>
          </p:nvPr>
        </p:nvSpPr>
        <p:spPr>
          <a:xfrm>
            <a:off x="389100" y="986950"/>
            <a:ext cx="8450100" cy="29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 a, b, x, y [0 &lt;= a &lt; x; 0 &lt;= b &lt; y; </a:t>
            </a:r>
            <a:r>
              <a:rPr lang="en"/>
              <a:t>x, y coprime</a:t>
            </a:r>
            <a:r>
              <a:rPr lang="en"/>
              <a:t>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Theorem states that there exists unique z where: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z % x = a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z % y = 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restricted to just 2 equations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not coprime, can be invalid, impossible for z % 4 = 1, z % 6 = 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find z?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Task</a:t>
            </a:r>
            <a:r>
              <a:rPr lang="en"/>
              <a:t>: </a:t>
            </a:r>
            <a:r>
              <a:rPr lang="en"/>
              <a:t>try to derive a way to find z, expected complexity better than O(x) or O(y)</a:t>
            </a:r>
            <a:endParaRPr/>
          </a:p>
        </p:txBody>
      </p:sp>
      <p:sp>
        <p:nvSpPr>
          <p:cNvPr id="172" name="Google Shape;172;p32"/>
          <p:cNvSpPr txBox="1"/>
          <p:nvPr>
            <p:ph type="title"/>
          </p:nvPr>
        </p:nvSpPr>
        <p:spPr>
          <a:xfrm>
            <a:off x="389100" y="332150"/>
            <a:ext cx="73338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Chinese remainder theorem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89100" y="332150"/>
            <a:ext cx="73338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Floor/ceil</a:t>
            </a:r>
            <a:endParaRPr/>
          </a:p>
        </p:txBody>
      </p:sp>
      <p:sp>
        <p:nvSpPr>
          <p:cNvPr id="66" name="Google Shape;66;p15"/>
          <p:cNvSpPr txBox="1"/>
          <p:nvPr/>
        </p:nvSpPr>
        <p:spPr>
          <a:xfrm>
            <a:off x="280740" y="1403530"/>
            <a:ext cx="2526300" cy="22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</a:t>
            </a:r>
            <a:endParaRPr sz="2000"/>
          </a:p>
        </p:txBody>
      </p:sp>
      <p:sp>
        <p:nvSpPr>
          <p:cNvPr id="67" name="Google Shape;67;p15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</a:t>
            </a:r>
            <a:endParaRPr sz="2000"/>
          </a:p>
        </p:txBody>
      </p:sp>
      <p:sp>
        <p:nvSpPr>
          <p:cNvPr id="68" name="Google Shape;68;p15"/>
          <p:cNvSpPr txBox="1"/>
          <p:nvPr/>
        </p:nvSpPr>
        <p:spPr>
          <a:xfrm>
            <a:off x="457200" y="4572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</a:t>
            </a:r>
            <a:endParaRPr sz="2000"/>
          </a:p>
        </p:txBody>
      </p:sp>
      <p:pic>
        <p:nvPicPr>
          <p:cNvPr descr="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"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064275"/>
            <a:ext cx="8009474" cy="379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>
            <p:ph idx="1" type="body"/>
          </p:nvPr>
        </p:nvSpPr>
        <p:spPr>
          <a:xfrm>
            <a:off x="389100" y="986950"/>
            <a:ext cx="8450100" cy="29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Hint 1</a:t>
            </a:r>
            <a:r>
              <a:rPr lang="en"/>
              <a:t>: Remember the modulo form, x = am + b for b = x % m</a:t>
            </a:r>
            <a:endParaRPr/>
          </a:p>
        </p:txBody>
      </p:sp>
      <p:sp>
        <p:nvSpPr>
          <p:cNvPr id="178" name="Google Shape;178;p33"/>
          <p:cNvSpPr txBox="1"/>
          <p:nvPr>
            <p:ph type="title"/>
          </p:nvPr>
        </p:nvSpPr>
        <p:spPr>
          <a:xfrm>
            <a:off x="389100" y="332150"/>
            <a:ext cx="73338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Chinese remainder theorem - derivation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>
            <p:ph idx="1" type="body"/>
          </p:nvPr>
        </p:nvSpPr>
        <p:spPr>
          <a:xfrm>
            <a:off x="389100" y="986950"/>
            <a:ext cx="8450100" cy="29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Hint 2</a:t>
            </a:r>
            <a:r>
              <a:rPr lang="en"/>
              <a:t>: Reduce it to some algorithm (covered in this video) that runs in O(log(min(x, y)))</a:t>
            </a:r>
            <a:endParaRPr/>
          </a:p>
        </p:txBody>
      </p:sp>
      <p:sp>
        <p:nvSpPr>
          <p:cNvPr id="184" name="Google Shape;184;p34"/>
          <p:cNvSpPr txBox="1"/>
          <p:nvPr>
            <p:ph type="title"/>
          </p:nvPr>
        </p:nvSpPr>
        <p:spPr>
          <a:xfrm>
            <a:off x="389100" y="332150"/>
            <a:ext cx="73338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Chinese remainder theorem - derivation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/>
          <p:nvPr>
            <p:ph idx="1" type="body"/>
          </p:nvPr>
        </p:nvSpPr>
        <p:spPr>
          <a:xfrm>
            <a:off x="389100" y="986950"/>
            <a:ext cx="8450100" cy="3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 at the case with only 2 equations - if there are more, do 2 at a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Recall: task is to find z where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z % x = a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z % y = 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satisfy the first equation, so z = cx + a (for some integer 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Plug that into second: (cx + a) % y = 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Subtract a: cx % y = (b - a) % 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solve for dx % y = 1 (since gcd(x, y) = 1), so let’s find 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Now, set c = (b - a) * d, which is thus equal to (b - a) [mod y]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Plug c into z = cx + a, and get z = d(b - a)x + 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Complexity: O(log(min(x, y)))</a:t>
            </a:r>
            <a:endParaRPr/>
          </a:p>
        </p:txBody>
      </p:sp>
      <p:sp>
        <p:nvSpPr>
          <p:cNvPr id="190" name="Google Shape;190;p35"/>
          <p:cNvSpPr txBox="1"/>
          <p:nvPr>
            <p:ph type="title"/>
          </p:nvPr>
        </p:nvSpPr>
        <p:spPr>
          <a:xfrm>
            <a:off x="389100" y="332150"/>
            <a:ext cx="73338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Chinese remainder theorem - derivation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/>
          <p:nvPr>
            <p:ph idx="1" type="body"/>
          </p:nvPr>
        </p:nvSpPr>
        <p:spPr>
          <a:xfrm>
            <a:off x="389100" y="986950"/>
            <a:ext cx="8450100" cy="29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Ex: You have an array, length up to 10^5, array elements up to 10^5. Find the number of subsequences where the overall GCD of elements is 1. (problem link in description)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modification: let all a[i] &lt;= m, where m &lt;= 10^5. For each x from 1 to m, f</a:t>
            </a:r>
            <a:r>
              <a:rPr lang="en"/>
              <a:t>ind the number of subsequences where the overall GCD of elements is x</a:t>
            </a:r>
            <a:endParaRPr/>
          </a:p>
        </p:txBody>
      </p:sp>
      <p:sp>
        <p:nvSpPr>
          <p:cNvPr id="196" name="Google Shape;196;p36"/>
          <p:cNvSpPr txBox="1"/>
          <p:nvPr>
            <p:ph type="title"/>
          </p:nvPr>
        </p:nvSpPr>
        <p:spPr>
          <a:xfrm>
            <a:off x="389100" y="332150"/>
            <a:ext cx="73338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Möbius inversion (kinda?)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7"/>
          <p:cNvSpPr txBox="1"/>
          <p:nvPr>
            <p:ph idx="1" type="body"/>
          </p:nvPr>
        </p:nvSpPr>
        <p:spPr>
          <a:xfrm>
            <a:off x="389100" y="986950"/>
            <a:ext cx="8450100" cy="3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Ex: n = 5, m = 6, a = [2, 5, 3, 6, 1]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f(x) = answer for 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f(1) = 2</a:t>
            </a:r>
            <a:r>
              <a:rPr baseline="30000" lang="en"/>
              <a:t>5</a:t>
            </a:r>
            <a:r>
              <a:rPr lang="en"/>
              <a:t> - 1? but that counts stuff like {2, 6}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really gives us g(x), which is f(x) over all multiples of 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let’s get f(x) by subtracting out the multiples from g(x)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f(6) = g(6)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f(5) = g(5)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f(4) = g(4)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f(3) = g(3) - f(6)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f(2) = g(2) - f(4) - f(6)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f(1) = g(1) - f(2) - f(3) - f(4) - f(5) - f(6)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that’s it.</a:t>
            </a:r>
            <a:endParaRPr/>
          </a:p>
        </p:txBody>
      </p:sp>
      <p:sp>
        <p:nvSpPr>
          <p:cNvPr id="202" name="Google Shape;202;p37"/>
          <p:cNvSpPr txBox="1"/>
          <p:nvPr>
            <p:ph type="title"/>
          </p:nvPr>
        </p:nvSpPr>
        <p:spPr>
          <a:xfrm>
            <a:off x="389100" y="332150"/>
            <a:ext cx="73338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Möbius inversion (kinda?)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 txBox="1"/>
          <p:nvPr>
            <p:ph idx="1" type="body"/>
          </p:nvPr>
        </p:nvSpPr>
        <p:spPr>
          <a:xfrm>
            <a:off x="389100" y="986950"/>
            <a:ext cx="8450100" cy="36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we just subtract out the multiples in less than O(n^2)?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Subtracting out multiples of i is O(m / i)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it turns out,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(proof in description)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also need to count the number of multiples of i</a:t>
            </a:r>
            <a:r>
              <a:rPr lang="en"/>
              <a:t> for each i, but this can also be done in O(m / i) using a frequency array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that’s the complexity - O(m log(m))</a:t>
            </a:r>
            <a:endParaRPr/>
          </a:p>
        </p:txBody>
      </p:sp>
      <p:sp>
        <p:nvSpPr>
          <p:cNvPr id="208" name="Google Shape;208;p38"/>
          <p:cNvSpPr txBox="1"/>
          <p:nvPr>
            <p:ph type="title"/>
          </p:nvPr>
        </p:nvSpPr>
        <p:spPr>
          <a:xfrm>
            <a:off x="389100" y="332150"/>
            <a:ext cx="73338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Subtracting multiples?</a:t>
            </a:r>
            <a:endParaRPr/>
          </a:p>
        </p:txBody>
      </p:sp>
      <p:pic>
        <p:nvPicPr>
          <p:cNvPr descr="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" id="209" name="Google Shape;20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5913" y="1702000"/>
            <a:ext cx="3432175" cy="118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9"/>
          <p:cNvSpPr txBox="1"/>
          <p:nvPr>
            <p:ph idx="1" type="body"/>
          </p:nvPr>
        </p:nvSpPr>
        <p:spPr>
          <a:xfrm>
            <a:off x="389100" y="986950"/>
            <a:ext cx="8450100" cy="29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problems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Stream soon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Bye</a:t>
            </a:r>
            <a:endParaRPr/>
          </a:p>
        </p:txBody>
      </p:sp>
      <p:sp>
        <p:nvSpPr>
          <p:cNvPr id="215" name="Google Shape;215;p39"/>
          <p:cNvSpPr txBox="1"/>
          <p:nvPr>
            <p:ph type="title"/>
          </p:nvPr>
        </p:nvSpPr>
        <p:spPr>
          <a:xfrm>
            <a:off x="389100" y="332150"/>
            <a:ext cx="73338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02225"/>
            <a:ext cx="8839204" cy="41390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89100" y="986950"/>
            <a:ext cx="8500800" cy="29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| b &lt;-&gt; “a divides b” &lt;-&gt; “b is divisible by a” &lt;-&gt; b % a = 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Divisor (or factor) of x: a number y where y | 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Transitive: a | b, b | c -&gt; a | 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Prime: no divisors except 1 and itself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Prime factorization: breaking a number down into a product of primes (or prime powers: p</a:t>
            </a:r>
            <a:r>
              <a:rPr baseline="30000" lang="en"/>
              <a:t>k</a:t>
            </a:r>
            <a:r>
              <a:rPr lang="en"/>
              <a:t> for prime p and integer k)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ex: 2 = 2, 10 = 2 * 5, 254436 = 2</a:t>
            </a:r>
            <a:r>
              <a:rPr baseline="30000" lang="en"/>
              <a:t>2</a:t>
            </a:r>
            <a:r>
              <a:rPr lang="en"/>
              <a:t> * 3 * 7 * 13 * 233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27 = 3 * 9 </a:t>
            </a:r>
            <a:r>
              <a:rPr b="1" lang="en"/>
              <a:t>not</a:t>
            </a:r>
            <a:r>
              <a:rPr lang="en"/>
              <a:t> valid, 9 can be further broken down, should be 27 = 3</a:t>
            </a:r>
            <a:r>
              <a:rPr baseline="30000" lang="en"/>
              <a:t>3</a:t>
            </a:r>
            <a:endParaRPr/>
          </a:p>
        </p:txBody>
      </p:sp>
      <p:sp>
        <p:nvSpPr>
          <p:cNvPr id="75" name="Google Shape;75;p16"/>
          <p:cNvSpPr txBox="1"/>
          <p:nvPr>
            <p:ph type="title"/>
          </p:nvPr>
        </p:nvSpPr>
        <p:spPr>
          <a:xfrm>
            <a:off x="389100" y="332150"/>
            <a:ext cx="73338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Divisors (basic definitions)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89100" y="986950"/>
            <a:ext cx="8426700" cy="29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Goal: break x down into its prime divisors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Naive - try all numbers up to 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bit less naive - try only the primes up to 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 less naive - you can’t have two primes larger than sqrt(x). So you only have to check up to sqrt(x), then you can conclude that x is prime if it has no other prime factors.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Complexity: O(sqrt(x) / log(x)) [note, O(log(sqrt(x))) = O(log(x))]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Expected to have O(x / log(x)) primes within [1, x]</a:t>
            </a:r>
            <a:endParaRPr/>
          </a:p>
        </p:txBody>
      </p:sp>
      <p:sp>
        <p:nvSpPr>
          <p:cNvPr id="81" name="Google Shape;81;p17"/>
          <p:cNvSpPr txBox="1"/>
          <p:nvPr>
            <p:ph type="title"/>
          </p:nvPr>
        </p:nvSpPr>
        <p:spPr>
          <a:xfrm>
            <a:off x="389100" y="332150"/>
            <a:ext cx="73338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Prime factorization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89100" y="332150"/>
            <a:ext cx="73338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Prime factorization - code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100" y="1122275"/>
            <a:ext cx="8434000" cy="356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89100" y="986950"/>
            <a:ext cx="8373900" cy="29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algorithms, not covered here, with better complexities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description for some of those algorithms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Also, see description for some wicked fast factorization code</a:t>
            </a:r>
            <a:endParaRPr/>
          </a:p>
        </p:txBody>
      </p:sp>
      <p:sp>
        <p:nvSpPr>
          <p:cNvPr id="93" name="Google Shape;93;p19"/>
          <p:cNvSpPr txBox="1"/>
          <p:nvPr>
            <p:ph type="title"/>
          </p:nvPr>
        </p:nvSpPr>
        <p:spPr>
          <a:xfrm>
            <a:off x="389100" y="332150"/>
            <a:ext cx="73338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More p</a:t>
            </a:r>
            <a:r>
              <a:rPr lang="en"/>
              <a:t>rime factorization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89100" y="986950"/>
            <a:ext cx="8450100" cy="29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 to prime factors, but find all divisors of 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know y is a divisor, then x / y is too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have to check up to sqrt(x), the rest will be found as x / 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Complexity: O(sqrt(x))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Another algorithm: prime factorize x, then generate the divisors from that (DFS or something)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implemented well, O(number of divisors)</a:t>
            </a:r>
            <a:endParaRPr/>
          </a:p>
        </p:txBody>
      </p:sp>
      <p:sp>
        <p:nvSpPr>
          <p:cNvPr id="99" name="Google Shape;99;p20"/>
          <p:cNvSpPr txBox="1"/>
          <p:nvPr>
            <p:ph type="title"/>
          </p:nvPr>
        </p:nvSpPr>
        <p:spPr>
          <a:xfrm>
            <a:off x="389100" y="332150"/>
            <a:ext cx="73338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divisors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89100" y="986950"/>
            <a:ext cx="8450100" cy="39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% - modulo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 % m is the remainder of division of x / 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ex: 17 / 6 = 2 with remainder 5, so 17 % 6 = 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Math requires: 0 &lt;= (x % m) &lt; 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17 % 6 = (17 - 6 - 6) = 5, -15 % 6 = (-15 + 6 + 6 + 6) = 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Another representation: x = am + b [a, b integers; 0 &lt;= b &lt; m]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17 = 2 * 6 + 5, -15 = -3 * 6 + 3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Since [am] is a multiple of m, we just drop it when modding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Since 0 &lt;= b &lt; m, it doesn’t change when modding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(am + b) % m = 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C++, -15 % 6 gives you -3, but it should be 3… be careful</a:t>
            </a:r>
            <a:endParaRPr/>
          </a:p>
        </p:txBody>
      </p:sp>
      <p:sp>
        <p:nvSpPr>
          <p:cNvPr id="105" name="Google Shape;105;p21"/>
          <p:cNvSpPr txBox="1"/>
          <p:nvPr>
            <p:ph type="title"/>
          </p:nvPr>
        </p:nvSpPr>
        <p:spPr>
          <a:xfrm>
            <a:off x="389100" y="332150"/>
            <a:ext cx="73338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89100" y="986950"/>
            <a:ext cx="8450100" cy="29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Task</a:t>
            </a:r>
            <a:r>
              <a:rPr lang="en"/>
              <a:t>: u</a:t>
            </a:r>
            <a:r>
              <a:rPr lang="en"/>
              <a:t>sing the x = am + b representation, prove: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(a + b) % m = ((a % m) + (b % m)) % m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(a - b) % m = ((a % m) - (b % m)) % m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(a * b) % m = ((a % m) * (b % m)) % m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What about division? We’ll get to that soon...</a:t>
            </a:r>
            <a:endParaRPr/>
          </a:p>
        </p:txBody>
      </p:sp>
      <p:sp>
        <p:nvSpPr>
          <p:cNvPr id="111" name="Google Shape;111;p22"/>
          <p:cNvSpPr txBox="1"/>
          <p:nvPr>
            <p:ph type="title"/>
          </p:nvPr>
        </p:nvSpPr>
        <p:spPr>
          <a:xfrm>
            <a:off x="389100" y="332150"/>
            <a:ext cx="73338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Modulo - practice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