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f06130f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32f06130f0_1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2f06130f0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32f06130f0_1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2f06130f0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32f06130f0_1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2f06130f0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32f06130f0_1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2f433c1f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2f433c1f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2f06130f0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32f06130f0_1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2f06130f0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32f06130f0_1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2f06130f0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32f06130f0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25075" y="3621075"/>
            <a:ext cx="6400800" cy="1323600"/>
          </a:xfrm>
          <a:prstGeom prst="rect">
            <a:avLst/>
          </a:prstGeom>
          <a:solidFill>
            <a:srgbClr val="003352"/>
          </a:solidFill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800"/>
              <a:buNone/>
              <a:defRPr sz="2500">
                <a:highlight>
                  <a:schemeClr val="l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1700" y="160775"/>
            <a:ext cx="85206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555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Capstone Presentation</a:t>
            </a:r>
            <a:endParaRPr sz="5550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29275" y="1672450"/>
            <a:ext cx="75924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 Customer Churn Analysis &amp;    Retention Strategy</a:t>
            </a:r>
            <a:endParaRPr sz="4600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257750" y="3982200"/>
            <a:ext cx="2574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Presented by: Sahid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</a:rPr>
              <a:t>Date: 07-03-2025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17390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Problem Understanding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50675" y="1287475"/>
            <a:ext cx="8010900" cy="3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Customer churn impacts revenue and retention.</a:t>
            </a:r>
            <a:b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Goal: Analyze behaviors, identify churn patterns, enable proactive strategies.</a:t>
            </a:r>
            <a:b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Objectives: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Reduce churn by identifying high-risk customers.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Enhance engagement and satisfaction.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Verdana"/>
              <a:buChar char="○"/>
            </a:pPr>
            <a: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Optimize marketing with targeted campaigns.</a:t>
            </a:r>
            <a:b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100000"/>
              <a:buFont typeface="Verdana"/>
              <a:buChar char="●"/>
            </a:pPr>
            <a:r>
              <a:rPr lang="en-GB" sz="3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Scope: Customer segmentation and predictive modeling.</a:t>
            </a:r>
            <a:endParaRPr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Modeling Approach Used &amp; Why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07550" y="1544125"/>
            <a:ext cx="82296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800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Best Model: </a:t>
            </a:r>
            <a: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Support Vector Machine (SVM)</a:t>
            </a:r>
            <a:endParaRPr sz="1100">
              <a:solidFill>
                <a:schemeClr val="lt1"/>
              </a:solidFill>
            </a:endParaRPr>
          </a:p>
          <a:p>
            <a:pPr indent="-298450" lvl="0" marL="8001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Highest test AUC-ROC (0.9129) → Best precision-recall trade-off.</a:t>
            </a:r>
            <a:b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8001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</a:pPr>
            <a:r>
              <a:rPr b="1"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Observations:</a:t>
            </a:r>
            <a:br>
              <a:rPr b="1"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100">
              <a:solidFill>
                <a:schemeClr val="lt1"/>
              </a:solidFill>
            </a:endParaRPr>
          </a:p>
          <a:p>
            <a:pPr indent="-330200" lvl="1" marL="1200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Decision Tree, Random Forest, XGBoost overfitted.</a:t>
            </a:r>
            <a:endParaRPr sz="1100">
              <a:solidFill>
                <a:schemeClr val="lt1"/>
              </a:solidFill>
            </a:endParaRPr>
          </a:p>
          <a:p>
            <a:pPr indent="-330200" lvl="1" marL="12001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Char char="○"/>
            </a:pPr>
            <a:r>
              <a:rPr lang="en-GB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balancing was unnecessary; original dataset performed well.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675825" y="205975"/>
            <a:ext cx="8011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Insights from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95900" y="1467475"/>
            <a:ext cx="8623200" cy="36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8001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lang="en-GB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Segments:</a:t>
            </a:r>
            <a:b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20">
              <a:solidFill>
                <a:schemeClr val="lt1"/>
              </a:solidFill>
            </a:endParaRPr>
          </a:p>
          <a:p>
            <a:pPr indent="-323850" lvl="1" marL="12001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High-Value Customers (Cluster 0): Frequent engagement, profitable.</a:t>
            </a:r>
            <a:endParaRPr sz="1420">
              <a:solidFill>
                <a:schemeClr val="lt1"/>
              </a:solidFill>
            </a:endParaRPr>
          </a:p>
          <a:p>
            <a:pPr indent="-323850" lvl="1" marL="12001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At-Risk Customers (Cluster 2): Low interaction, need re-engagement.</a:t>
            </a:r>
            <a:endParaRPr sz="1420">
              <a:solidFill>
                <a:schemeClr val="lt1"/>
              </a:solidFill>
            </a:endParaRPr>
          </a:p>
          <a:p>
            <a:pPr indent="-323850" lvl="1" marL="12001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Char char="○"/>
            </a:pPr>
            <a:r>
              <a:rPr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Moderate-Engagement Customers </a:t>
            </a:r>
            <a:r>
              <a:rPr lang="en-GB" sz="21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(Cluster 1): Need consistent outreach.</a:t>
            </a:r>
            <a:br>
              <a:rPr lang="en-GB" sz="21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1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975225" y="218150"/>
            <a:ext cx="6662100" cy="89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957"/>
              <a:buFont typeface="Calibri"/>
              <a:buNone/>
            </a:pPr>
            <a:r>
              <a:rPr lang="en-GB" sz="473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Insights from Analysis</a:t>
            </a:r>
            <a:endParaRPr sz="3133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510675" y="1499575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215" lvl="0" marL="8001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90"/>
              <a:buChar char="●"/>
            </a:pPr>
            <a:r>
              <a:rPr lang="en-GB" sz="28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Churn Factors:</a:t>
            </a:r>
            <a:br>
              <a:rPr lang="en-GB" sz="28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10">
              <a:solidFill>
                <a:schemeClr val="lt1"/>
              </a:solidFill>
            </a:endParaRPr>
          </a:p>
          <a:p>
            <a:pPr indent="-348614" lvl="1" marL="12001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0"/>
              <a:buFont typeface="Calibri"/>
              <a:buChar char="○"/>
            </a:pPr>
            <a:r>
              <a:rPr lang="en-GB" sz="27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Quality: Low scores increase churn risk.</a:t>
            </a:r>
            <a:endParaRPr sz="1810">
              <a:solidFill>
                <a:schemeClr val="lt1"/>
              </a:solidFill>
            </a:endParaRPr>
          </a:p>
          <a:p>
            <a:pPr indent="-348614" lvl="1" marL="12001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0"/>
              <a:buFont typeface="Calibri"/>
              <a:buChar char="○"/>
            </a:pPr>
            <a:r>
              <a:rPr lang="en-GB" sz="27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Payment Methods: Debit card users churn more.</a:t>
            </a:r>
            <a:endParaRPr sz="1810">
              <a:solidFill>
                <a:schemeClr val="lt1"/>
              </a:solidFill>
            </a:endParaRPr>
          </a:p>
          <a:p>
            <a:pPr indent="-348614" lvl="1" marL="12001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90"/>
              <a:buFont typeface="Calibri"/>
              <a:buChar char="○"/>
            </a:pPr>
            <a:r>
              <a:rPr lang="en-GB" sz="279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Coupon Usage: More usage → Lower</a:t>
            </a:r>
            <a:r>
              <a:rPr lang="en-GB" sz="293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churn.</a:t>
            </a:r>
            <a:endParaRPr sz="195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9537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Findings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1191675"/>
            <a:ext cx="8229600" cy="3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5726"/>
              <a:buChar char="●"/>
            </a:pPr>
            <a:r>
              <a:rPr b="1" lang="en-GB" sz="334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Tenure:</a:t>
            </a: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05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Short-term customers are high-risk → Improve onboarding.</a:t>
            </a:r>
            <a:endParaRPr sz="1657">
              <a:solidFill>
                <a:schemeClr val="lt1"/>
              </a:solidFill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5726"/>
              <a:buChar char="●"/>
            </a:pPr>
            <a:r>
              <a:rPr b="1" lang="en-GB" sz="334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 Contact:</a:t>
            </a: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Frequent interactions may indicate frustration.</a:t>
            </a:r>
            <a:endParaRPr>
              <a:solidFill>
                <a:schemeClr val="lt1"/>
              </a:solidFill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5726"/>
              <a:buChar char="●"/>
            </a:pPr>
            <a:r>
              <a:rPr b="1" lang="en-GB" sz="334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Revenue Growth YoY:</a:t>
            </a: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Some customers spend more before leaving.</a:t>
            </a:r>
            <a:endParaRPr>
              <a:solidFill>
                <a:schemeClr val="lt1"/>
              </a:solidFill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95726"/>
              <a:buChar char="●"/>
            </a:pPr>
            <a:r>
              <a:rPr b="1" lang="en-GB" sz="334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Cashback Usage:</a:t>
            </a: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Short-term opportunistic engagement → Restructure loyalty programs.</a:t>
            </a:r>
            <a:endParaRPr>
              <a:solidFill>
                <a:schemeClr val="lt1"/>
              </a:solidFill>
            </a:endParaRPr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ct val="95726"/>
              <a:buChar char="●"/>
            </a:pPr>
            <a:r>
              <a:rPr b="1" lang="en-GB" sz="3342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Support Rating:</a:t>
            </a: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High ratings ≠ Retention → Proactive engagement needed.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0" y="16637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57200" y="1223325"/>
            <a:ext cx="8229600" cy="3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432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Char char="●"/>
            </a:pPr>
            <a:r>
              <a:rPr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 *</a:t>
            </a:r>
            <a:r>
              <a:rPr b="1"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personalized campaigns*</a:t>
            </a:r>
            <a:r>
              <a:rPr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at-risk customers.</a:t>
            </a:r>
            <a:endParaRPr sz="2750">
              <a:solidFill>
                <a:schemeClr val="lt1"/>
              </a:solidFill>
            </a:endParaRPr>
          </a:p>
          <a:p>
            <a:pPr indent="-314325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50"/>
              <a:buChar char="●"/>
            </a:pPr>
            <a:r>
              <a:rPr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Improve *</a:t>
            </a:r>
            <a:r>
              <a:rPr b="1"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service quality*</a:t>
            </a:r>
            <a:r>
              <a:rPr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support resolution.</a:t>
            </a:r>
            <a:endParaRPr sz="2750">
              <a:solidFill>
                <a:schemeClr val="lt1"/>
              </a:solidFill>
            </a:endParaRPr>
          </a:p>
          <a:p>
            <a:pPr indent="-314325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50"/>
              <a:buChar char="●"/>
            </a:pPr>
            <a:r>
              <a:rPr b="1"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*Enhance loyalty programs*</a:t>
            </a:r>
            <a:r>
              <a:rPr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long-term retention.</a:t>
            </a:r>
            <a:endParaRPr sz="2750">
              <a:solidFill>
                <a:schemeClr val="lt1"/>
              </a:solidFill>
            </a:endParaRPr>
          </a:p>
          <a:p>
            <a:pPr indent="-314325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750"/>
              <a:buChar char="●"/>
            </a:pPr>
            <a:r>
              <a:rPr b="1"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*Monitor spending spikes*</a:t>
            </a:r>
            <a:r>
              <a:rPr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identify potential churn.</a:t>
            </a:r>
            <a:endParaRPr sz="2750">
              <a:solidFill>
                <a:schemeClr val="lt1"/>
              </a:solidFill>
            </a:endParaRPr>
          </a:p>
          <a:p>
            <a:pPr indent="-314325" lvl="0" marL="342900" rtl="0" algn="l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2750"/>
              <a:buChar char="●"/>
            </a:pPr>
            <a:r>
              <a:rPr lang="en-GB" sz="27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Follow up with satisfied but disengaged customers.</a:t>
            </a:r>
            <a:endParaRPr sz="27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457200" y="85225"/>
            <a:ext cx="8229600" cy="82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457200" y="1244700"/>
            <a:ext cx="82296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Proactive, data-driven churn management is essential.</a:t>
            </a:r>
            <a:endParaRPr>
              <a:solidFill>
                <a:schemeClr val="lt1"/>
              </a:solidFill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Early intervention</a:t>
            </a: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customer-centric strategies improve retention.</a:t>
            </a:r>
            <a:endParaRPr>
              <a:solidFill>
                <a:schemeClr val="lt1"/>
              </a:solidFill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Implementing these insights will lead to </a:t>
            </a:r>
            <a:r>
              <a:rPr b="1"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higher customer loyalty and revenue.</a:t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</a:t>
            </a:r>
            <a:r>
              <a:rPr lang="en-GB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