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4" r:id="rId4"/>
    <p:sldId id="256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Kingthings Petrock" panose="02000000000000000000" pitchFamily="2" charset="0"/>
      <p:regular r:id="rId10"/>
    </p:embeddedFont>
    <p:embeddedFont>
      <p:font typeface="Vecna" panose="02000500000000000000" pitchFamily="2" charset="0"/>
      <p:regular r:id="rId11"/>
      <p:bold r:id="rId12"/>
      <p:italic r:id="rId13"/>
      <p:boldItalic r:id="rId14"/>
    </p:embeddedFont>
  </p:embeddedFontLst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A9DD9"/>
    <a:srgbClr val="FDEB19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11B7-682E-4C40-9539-E3732E25C839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6E2BB-DFCF-45F0-9E22-3165B3B8906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1422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6E2BB-DFCF-45F0-9E22-3165B3B89060}" type="slidenum">
              <a:rPr lang="es-NI" smtClean="0"/>
              <a:t>1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0317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6E2BB-DFCF-45F0-9E22-3165B3B89060}" type="slidenum">
              <a:rPr lang="es-NI" smtClean="0"/>
              <a:t>7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9032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2161-9974-3B9A-E895-980B1119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88939-50E8-A3C3-C261-05C0A8DF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DE0CA-D1E1-4240-B03E-594DF3C1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77AFE-EFC6-CEEA-0744-68B87A0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9CF743-9246-875C-3891-B4077CA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136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B8B77-5E35-3356-58AA-328D2586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E9C9C0-1F10-205D-DE36-83904901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7EC6E-3043-0358-47BD-ADF11638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06E00-F2B2-A7C1-A3E2-46307FF6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6FFF8-2E94-9A4A-ACB8-88181A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5474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A9505D-566A-94ED-93A3-B6923D55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E8267-C260-0FEB-0B2B-D1A5D889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CE25D-9B32-14D8-0E6B-7095481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A8DF2-8C13-2A4E-F84A-9073029B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97F42-DD38-B4EE-04E5-81DBC9E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788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CF467-5EEC-13D7-F44F-582B183B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8D893-BF1B-50CE-C676-199927C2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C3587-6AF9-4C5A-29AD-F845B535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EB3C2-2552-89E9-FE99-64182DA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8218F-CFEE-F2E1-6FDA-478FD113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799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C1394-F539-F538-1C4F-C915C9E3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03E8C-D877-2295-4C0A-EC871726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C2E49-57FC-77AC-CA95-7E39A57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78FBC-5CA9-5EC1-E261-3F6CA95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FF1A8-C51A-A943-EE22-3400A2D6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787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1B49-AEA6-5398-35DF-92A270CB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79481-8DC6-6F58-0668-C25297E4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1069F-9B49-6609-C9D5-90310008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A0C238-B443-64D6-05EC-FE164904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5D73E-1E00-2A8A-9D7A-536DA2D3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644F1-04E8-32EC-67F2-EE1A65D7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091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F359A-7855-5F47-0B3D-056ACF3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F75198-5085-BB9F-C553-3971239D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A48BF8-A87A-8E88-280F-A99BB46F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BB8FBD-F29E-5336-E625-3DAA6A420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15A40-A26F-F852-7F80-BE9A00ADA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550729-69BF-BD3B-BC49-34281C7C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D21E1-84D3-1CB5-14A1-C69D2319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ED77D-8808-9BD2-702A-352B2B72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967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A1632-F4FE-ED5C-6E57-EB87B2E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ED7AB5-236C-3205-F02D-7CA06DD3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E5666-0542-B3E1-1217-C21C531B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546758-9FD7-5B74-A673-5B9B11F0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784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67E818-7C36-D31F-0F17-3881ACB6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309F4B-6D4F-3E87-7005-C5070BE3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BCFBB3-6BCF-974F-40C9-48C50EF9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2811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82B8-AC5C-58D6-EC94-ADABF6F7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6142-AFB2-5BA1-C3A0-62597B8C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926AE7-C41D-4A98-9CD2-4EA0FBA2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DDA89A-07E7-1C10-2BF6-E8C45FC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2F25F9-E0A0-C48E-0764-06FDC6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E38AAC-D2AD-A508-D5B4-9AEE1C5F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4935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8ED03-1DB0-CC34-4EB0-41E8D0CC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385419-28B2-4D22-4B95-3DCAE81AD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E9527-074A-A59C-3F67-1CA01FC0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554172-3543-9808-3FE0-488087EE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80B7D-5D90-ED8F-70C2-BBF8EBB9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2E3B7-53B7-C8D7-CB7B-26AE35D9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9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795852-D447-4219-EBAA-3ED5FAE9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ED6A04-3148-D4C1-C953-95465AE4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9AF14-17D5-6E1E-D195-D4C19DC78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74566-09C1-491B-80DA-C4E63983D9BB}" type="datetimeFigureOut">
              <a:rPr lang="es-NI" smtClean="0"/>
              <a:t>5/5/2024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37BD8-EE36-0475-152F-F0B02449E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4AC62-2994-EC02-E561-B16A6929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32392-0484-4278-9E73-624D4D20223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123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reefonts.com/karmatic-arcade.fon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reefonts.com/vecna.fon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181E1771-A6AE-9DFF-B72E-876B383DC4BB}"/>
              </a:ext>
            </a:extLst>
          </p:cNvPr>
          <p:cNvSpPr/>
          <p:nvPr/>
        </p:nvSpPr>
        <p:spPr>
          <a:xfrm rot="10800000">
            <a:off x="9293902" y="0"/>
            <a:ext cx="3269388" cy="2724462"/>
          </a:xfrm>
          <a:prstGeom prst="rtTriangle">
            <a:avLst/>
          </a:prstGeom>
          <a:gradFill>
            <a:gsLst>
              <a:gs pos="0">
                <a:srgbClr val="7030A0"/>
              </a:gs>
              <a:gs pos="100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436D5D-0A8B-2BDA-FC14-F2169283E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" y="731824"/>
            <a:ext cx="5465459" cy="363229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9B7B904-042C-B1F4-C61D-8598F812D0B2}"/>
              </a:ext>
            </a:extLst>
          </p:cNvPr>
          <p:cNvCxnSpPr>
            <a:cxnSpLocks/>
          </p:cNvCxnSpPr>
          <p:nvPr/>
        </p:nvCxnSpPr>
        <p:spPr>
          <a:xfrm>
            <a:off x="5891134" y="456271"/>
            <a:ext cx="0" cy="431902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47F0C41-F99B-DD0E-6A66-59D626A16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66" y="1247189"/>
            <a:ext cx="5200585" cy="260156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  <a:reflection stA="45000" endPos="63000" dist="50800" dir="5400000" sy="-100000" algn="bl" rotWithShape="0"/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08F5-95B9-A76B-6723-869AA0D2F99A}"/>
              </a:ext>
            </a:extLst>
          </p:cNvPr>
          <p:cNvSpPr txBox="1"/>
          <p:nvPr/>
        </p:nvSpPr>
        <p:spPr>
          <a:xfrm>
            <a:off x="3577751" y="4959498"/>
            <a:ext cx="473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 CREACIÓN DE LOGO</a:t>
            </a:r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5" name="Triángulo rectángulo 14">
            <a:extLst>
              <a:ext uri="{FF2B5EF4-FFF2-40B4-BE49-F238E27FC236}">
                <a16:creationId xmlns:a16="http://schemas.microsoft.com/office/drawing/2014/main" id="{5D5F835E-0DD9-87B9-64B1-BA2FFDBE55B5}"/>
              </a:ext>
            </a:extLst>
          </p:cNvPr>
          <p:cNvSpPr/>
          <p:nvPr/>
        </p:nvSpPr>
        <p:spPr>
          <a:xfrm>
            <a:off x="0" y="4512039"/>
            <a:ext cx="2908628" cy="2345961"/>
          </a:xfrm>
          <a:prstGeom prst="rtTriangle">
            <a:avLst/>
          </a:prstGeom>
          <a:gradFill>
            <a:gsLst>
              <a:gs pos="0">
                <a:srgbClr val="7030A0"/>
              </a:gs>
              <a:gs pos="100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FDAE6FBE-DAAF-3DE9-F660-E185853BF5BB}"/>
              </a:ext>
            </a:extLst>
          </p:cNvPr>
          <p:cNvSpPr txBox="1"/>
          <p:nvPr/>
        </p:nvSpPr>
        <p:spPr>
          <a:xfrm>
            <a:off x="1497165" y="2673921"/>
            <a:ext cx="229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ABBA91-59D5-BAD1-A355-46988B288C24}"/>
              </a:ext>
            </a:extLst>
          </p:cNvPr>
          <p:cNvSpPr txBox="1"/>
          <p:nvPr/>
        </p:nvSpPr>
        <p:spPr>
          <a:xfrm>
            <a:off x="1499042" y="3482124"/>
            <a:ext cx="428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>
              <a:defRPr sz="2800"/>
            </a:lvl1pPr>
          </a:lstStyle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logotipo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A3DD66-422C-430F-BEB5-B18A4CAAA72C}"/>
              </a:ext>
            </a:extLst>
          </p:cNvPr>
          <p:cNvSpPr txBox="1"/>
          <p:nvPr/>
        </p:nvSpPr>
        <p:spPr>
          <a:xfrm>
            <a:off x="1499043" y="4285857"/>
            <a:ext cx="382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Tipografías</a:t>
            </a:r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N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B0844E-43F7-4FE8-CB69-4E1D8BA27A50}"/>
              </a:ext>
            </a:extLst>
          </p:cNvPr>
          <p:cNvSpPr txBox="1"/>
          <p:nvPr/>
        </p:nvSpPr>
        <p:spPr>
          <a:xfrm>
            <a:off x="1497164" y="5118812"/>
            <a:ext cx="427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>
              <a:defRPr sz="2800"/>
            </a:lvl1pPr>
          </a:lstStyle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Tipografías Secundarias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07CAF23-8A7C-318C-B131-03A868CEE5E9}"/>
              </a:ext>
            </a:extLst>
          </p:cNvPr>
          <p:cNvSpPr/>
          <p:nvPr/>
        </p:nvSpPr>
        <p:spPr>
          <a:xfrm>
            <a:off x="509954" y="2705371"/>
            <a:ext cx="703384" cy="491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A6440F0-FF3F-614E-3887-498F4280B181}"/>
              </a:ext>
            </a:extLst>
          </p:cNvPr>
          <p:cNvSpPr/>
          <p:nvPr/>
        </p:nvSpPr>
        <p:spPr>
          <a:xfrm>
            <a:off x="509954" y="3508460"/>
            <a:ext cx="703384" cy="491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492359-0B11-C116-FF37-C5ECA75EE47E}"/>
              </a:ext>
            </a:extLst>
          </p:cNvPr>
          <p:cNvSpPr/>
          <p:nvPr/>
        </p:nvSpPr>
        <p:spPr>
          <a:xfrm>
            <a:off x="527837" y="4302487"/>
            <a:ext cx="703384" cy="491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D21F510-EA7C-00C2-D868-C194744D91AC}"/>
              </a:ext>
            </a:extLst>
          </p:cNvPr>
          <p:cNvSpPr/>
          <p:nvPr/>
        </p:nvSpPr>
        <p:spPr>
          <a:xfrm>
            <a:off x="527837" y="5125968"/>
            <a:ext cx="703384" cy="491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ACDA13-555E-8145-F1C3-5F8B52CF7336}"/>
              </a:ext>
            </a:extLst>
          </p:cNvPr>
          <p:cNvSpPr txBox="1"/>
          <p:nvPr/>
        </p:nvSpPr>
        <p:spPr>
          <a:xfrm>
            <a:off x="589084" y="2774215"/>
            <a:ext cx="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DF37B1-A216-B896-D4C2-23E66AEB861B}"/>
              </a:ext>
            </a:extLst>
          </p:cNvPr>
          <p:cNvSpPr txBox="1"/>
          <p:nvPr/>
        </p:nvSpPr>
        <p:spPr>
          <a:xfrm>
            <a:off x="606967" y="3575587"/>
            <a:ext cx="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D69DF8-65C3-2A55-04D3-9A093BC4E022}"/>
              </a:ext>
            </a:extLst>
          </p:cNvPr>
          <p:cNvSpPr txBox="1"/>
          <p:nvPr/>
        </p:nvSpPr>
        <p:spPr>
          <a:xfrm>
            <a:off x="509955" y="4332592"/>
            <a:ext cx="7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33422B-44EA-5D62-2253-2BD2335392E0}"/>
              </a:ext>
            </a:extLst>
          </p:cNvPr>
          <p:cNvSpPr txBox="1"/>
          <p:nvPr/>
        </p:nvSpPr>
        <p:spPr>
          <a:xfrm>
            <a:off x="535261" y="5183554"/>
            <a:ext cx="70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D9D805A-C3FE-FE9C-57DC-261B74591AD9}"/>
              </a:ext>
            </a:extLst>
          </p:cNvPr>
          <p:cNvSpPr/>
          <p:nvPr/>
        </p:nvSpPr>
        <p:spPr>
          <a:xfrm>
            <a:off x="0" y="0"/>
            <a:ext cx="12192000" cy="16484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1A9DD9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158ABC-1D81-5156-EDAD-2626D537B0B3}"/>
              </a:ext>
            </a:extLst>
          </p:cNvPr>
          <p:cNvSpPr txBox="1"/>
          <p:nvPr/>
        </p:nvSpPr>
        <p:spPr>
          <a:xfrm>
            <a:off x="-2409397" y="436245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TABLA DE CONTENIDO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0C01385-03B9-F5FD-2D2E-F6B3E0DE2448}"/>
              </a:ext>
            </a:extLst>
          </p:cNvPr>
          <p:cNvSpPr/>
          <p:nvPr/>
        </p:nvSpPr>
        <p:spPr>
          <a:xfrm>
            <a:off x="6357257" y="2774215"/>
            <a:ext cx="703384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DF0B40-E1ED-56E3-D9D7-63389E2EFA2B}"/>
              </a:ext>
            </a:extLst>
          </p:cNvPr>
          <p:cNvSpPr txBox="1"/>
          <p:nvPr/>
        </p:nvSpPr>
        <p:spPr>
          <a:xfrm>
            <a:off x="6436387" y="2844643"/>
            <a:ext cx="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3D3D33D-0528-5DD4-81C3-563320B0EA3A}"/>
              </a:ext>
            </a:extLst>
          </p:cNvPr>
          <p:cNvSpPr txBox="1"/>
          <p:nvPr/>
        </p:nvSpPr>
        <p:spPr>
          <a:xfrm>
            <a:off x="7707086" y="2774215"/>
            <a:ext cx="199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Colores</a:t>
            </a:r>
          </a:p>
        </p:txBody>
      </p:sp>
    </p:spTree>
    <p:extLst>
      <p:ext uri="{BB962C8B-B14F-4D97-AF65-F5344CB8AC3E}">
        <p14:creationId xmlns:p14="http://schemas.microsoft.com/office/powerpoint/2010/main" val="4964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26BE5A-C701-D953-D13D-348406CC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3384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640C0B-251A-32FC-AC25-4D7CB317B2E2}"/>
              </a:ext>
            </a:extLst>
          </p:cNvPr>
          <p:cNvSpPr/>
          <p:nvPr/>
        </p:nvSpPr>
        <p:spPr>
          <a:xfrm>
            <a:off x="10654587" y="1"/>
            <a:ext cx="1587515" cy="2338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FA1F8B-116F-F8FF-2865-B0DAE330DFD3}"/>
              </a:ext>
            </a:extLst>
          </p:cNvPr>
          <p:cNvSpPr txBox="1"/>
          <p:nvPr/>
        </p:nvSpPr>
        <p:spPr>
          <a:xfrm>
            <a:off x="6200384" y="1692136"/>
            <a:ext cx="3958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4848BA-082B-E395-D0ED-3F691ACF0AAD}"/>
              </a:ext>
            </a:extLst>
          </p:cNvPr>
          <p:cNvSpPr txBox="1"/>
          <p:nvPr/>
        </p:nvSpPr>
        <p:spPr>
          <a:xfrm>
            <a:off x="1531344" y="2599981"/>
            <a:ext cx="89126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identidad visual de cualquier juego yace en su logo, una representación gráfica que encapsula la esencia y la emoción que aguarda a los jugadores dentro de un mundo digital. El logo de nuestro juego es mucho más que una simple imagen; es un símbolo de aventura, desafío y posibilidades ilimitadas. Es el emblema que marca el inicio de una gran aventura, una puerta de entrada a un mundo de fantasía, acción para ser descubierto y conquistado por aquellos que se atrevan a entrar.</a:t>
            </a:r>
          </a:p>
          <a:p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275B89-6B3F-D430-BD42-D3A7A0895670}"/>
              </a:ext>
            </a:extLst>
          </p:cNvPr>
          <p:cNvSpPr txBox="1"/>
          <p:nvPr/>
        </p:nvSpPr>
        <p:spPr>
          <a:xfrm>
            <a:off x="10927629" y="784513"/>
            <a:ext cx="104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192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26BE5A-C701-D953-D13D-348406CC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3384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640C0B-251A-32FC-AC25-4D7CB317B2E2}"/>
              </a:ext>
            </a:extLst>
          </p:cNvPr>
          <p:cNvSpPr/>
          <p:nvPr/>
        </p:nvSpPr>
        <p:spPr>
          <a:xfrm>
            <a:off x="10654588" y="1"/>
            <a:ext cx="1537412" cy="2338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EF285E-6FD5-AE9E-B118-69DD8AE5EDF4}"/>
              </a:ext>
            </a:extLst>
          </p:cNvPr>
          <p:cNvSpPr txBox="1"/>
          <p:nvPr/>
        </p:nvSpPr>
        <p:spPr>
          <a:xfrm>
            <a:off x="4963885" y="1736682"/>
            <a:ext cx="766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LOGOTIPO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FF7794-1FF0-58A9-3D64-E017C67FCE60}"/>
              </a:ext>
            </a:extLst>
          </p:cNvPr>
          <p:cNvSpPr txBox="1"/>
          <p:nvPr/>
        </p:nvSpPr>
        <p:spPr>
          <a:xfrm>
            <a:off x="449943" y="3192428"/>
            <a:ext cx="48332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logo presenta elementos visuales clave: una espada y una calavera, los cuales reflejan el contexto de nuestra historia ambientada en una época medieval y mágica, donde se libra una lucha entre caballeros y esqueletos. Los colores seleccionados para el logo transmiten una combinación única de emociones: desde la emoción y la intriga hasta la seguridad, todo con un toque de misterio añadido. Este logo será presentado en la portada del juego, marcando así el inicio de una experiencia visualmente impactante y emocionante para los jugadores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F4F7BC0-22AE-4700-E2A3-D91485055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881531"/>
            <a:ext cx="3365500" cy="35687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31A238-55C9-2EC8-E185-E22800242285}"/>
              </a:ext>
            </a:extLst>
          </p:cNvPr>
          <p:cNvSpPr txBox="1"/>
          <p:nvPr/>
        </p:nvSpPr>
        <p:spPr>
          <a:xfrm>
            <a:off x="10847571" y="784513"/>
            <a:ext cx="104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55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4A118E9-E712-4916-8F09-1837A442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3384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5C6D69-9FF6-E3CC-4D9B-E581AADBA6CD}"/>
              </a:ext>
            </a:extLst>
          </p:cNvPr>
          <p:cNvSpPr txBox="1"/>
          <p:nvPr/>
        </p:nvSpPr>
        <p:spPr>
          <a:xfrm>
            <a:off x="429587" y="2417717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de la fuente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ACE685-0D2D-0A7E-EF8B-913EB1ECF525}"/>
              </a:ext>
            </a:extLst>
          </p:cNvPr>
          <p:cNvSpPr txBox="1"/>
          <p:nvPr/>
        </p:nvSpPr>
        <p:spPr>
          <a:xfrm>
            <a:off x="303983" y="2725494"/>
            <a:ext cx="36288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Font :  karmatic arcade </a:t>
            </a:r>
          </a:p>
          <a:p>
            <a:pPr algn="just"/>
            <a:r>
              <a:rPr lang="es-NI" sz="1600" b="1" dirty="0">
                <a:solidFill>
                  <a:srgbClr val="111111"/>
                </a:solidFill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Creador : </a:t>
            </a:r>
            <a:r>
              <a:rPr lang="es-NI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Vic </a:t>
            </a:r>
            <a:r>
              <a:rPr lang="es-NI" sz="16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Fieger</a:t>
            </a:r>
            <a:endParaRPr lang="es-NI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fuente </a:t>
            </a:r>
            <a:r>
              <a:rPr lang="es-MX" sz="1600" b="1" i="0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Karmatic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Arcade</a:t>
            </a:r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es una divertida fuente de 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que evoca la nostalgia de los videojuegos.</a:t>
            </a:r>
          </a:p>
          <a:p>
            <a:pPr algn="just"/>
            <a:r>
              <a:rPr lang="es-MX" sz="1600" b="1" dirty="0">
                <a:solidFill>
                  <a:srgbClr val="111111"/>
                </a:solidFill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Uso principal</a:t>
            </a:r>
            <a:endParaRPr lang="es-NI" sz="1600" b="1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fuente </a:t>
            </a:r>
            <a:r>
              <a:rPr lang="es-MX" sz="1600" b="1" i="0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Karmatic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Arcade</a:t>
            </a:r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es una fuente de estilo </a:t>
            </a:r>
            <a:r>
              <a:rPr lang="es-MX" sz="1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tecnológico</a:t>
            </a:r>
            <a:r>
              <a:rPr lang="es-MX" sz="16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que se utiliza ampliamente en el desarrollo de videojuegos y para títulos de juegos.</a:t>
            </a:r>
          </a:p>
          <a:p>
            <a:pPr algn="just"/>
            <a:r>
              <a:rPr lang="es-NI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pude descargar </a:t>
            </a:r>
          </a:p>
          <a:p>
            <a:pPr algn="just"/>
            <a:r>
              <a:rPr lang="es-N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Karmatic Arcade Font - 1001 Free </a:t>
            </a:r>
            <a:r>
              <a:rPr lang="es-NI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Fonts</a:t>
            </a:r>
            <a:endParaRPr lang="es-N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8DD16-E668-182F-EEDC-5446A918181D}"/>
              </a:ext>
            </a:extLst>
          </p:cNvPr>
          <p:cNvSpPr txBox="1"/>
          <p:nvPr/>
        </p:nvSpPr>
        <p:spPr>
          <a:xfrm>
            <a:off x="4178284" y="3718665"/>
            <a:ext cx="501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Kingthings Petrock" panose="02000000000000000000" pitchFamily="2" charset="0"/>
              </a:rPr>
              <a:t>ABCDEFGHIJKLMNOPQRSTUVWXYZ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DCB3E6-2EAB-DA60-E168-F5C5F84D9D44}"/>
              </a:ext>
            </a:extLst>
          </p:cNvPr>
          <p:cNvSpPr txBox="1"/>
          <p:nvPr/>
        </p:nvSpPr>
        <p:spPr>
          <a:xfrm>
            <a:off x="4252326" y="4477708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Kingthings Petrock" panose="02000000000000000000" pitchFamily="2" charset="0"/>
              </a:rPr>
              <a:t>abcdefghijklmnopqrstuvwxyz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CF830-E223-809E-E907-FC0D36C31C80}"/>
              </a:ext>
            </a:extLst>
          </p:cNvPr>
          <p:cNvSpPr txBox="1"/>
          <p:nvPr/>
        </p:nvSpPr>
        <p:spPr>
          <a:xfrm>
            <a:off x="4421562" y="5360807"/>
            <a:ext cx="469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Kingthings Petrock" panose="02000000000000000000" pitchFamily="2" charset="0"/>
              </a:rPr>
              <a:t>1234567890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0A977F-97D6-F198-4C28-F7DE31402D8B}"/>
              </a:ext>
            </a:extLst>
          </p:cNvPr>
          <p:cNvSpPr txBox="1"/>
          <p:nvPr/>
        </p:nvSpPr>
        <p:spPr>
          <a:xfrm>
            <a:off x="3932842" y="2836511"/>
            <a:ext cx="63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karmatic arcade</a:t>
            </a:r>
            <a:endParaRPr lang="es-NI" sz="3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83A65B-7233-E4B8-67EA-559A70CE5E30}"/>
              </a:ext>
            </a:extLst>
          </p:cNvPr>
          <p:cNvSpPr/>
          <p:nvPr/>
        </p:nvSpPr>
        <p:spPr>
          <a:xfrm>
            <a:off x="10806545" y="1"/>
            <a:ext cx="1435558" cy="2338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9661E6-42B2-DC22-2699-C890F725A1CD}"/>
              </a:ext>
            </a:extLst>
          </p:cNvPr>
          <p:cNvSpPr txBox="1"/>
          <p:nvPr/>
        </p:nvSpPr>
        <p:spPr>
          <a:xfrm>
            <a:off x="5313678" y="1687075"/>
            <a:ext cx="687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TIPOGRAFIA PRINCIPAL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3F1D6A-C1CB-3552-E01A-C06B5B81479F}"/>
              </a:ext>
            </a:extLst>
          </p:cNvPr>
          <p:cNvSpPr txBox="1"/>
          <p:nvPr/>
        </p:nvSpPr>
        <p:spPr>
          <a:xfrm>
            <a:off x="11003609" y="784513"/>
            <a:ext cx="104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10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95F42AB-37EE-10D6-1A69-CA879518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3384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1EAC7F-8502-BF2C-63AA-F4B7BE4B26F2}"/>
              </a:ext>
            </a:extLst>
          </p:cNvPr>
          <p:cNvSpPr txBox="1"/>
          <p:nvPr/>
        </p:nvSpPr>
        <p:spPr>
          <a:xfrm>
            <a:off x="313882" y="2710104"/>
            <a:ext cx="4062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Vecna</a:t>
            </a:r>
          </a:p>
          <a:p>
            <a:pPr algn="just"/>
            <a:r>
              <a:rPr lang="es-NI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Creador</a:t>
            </a:r>
            <a:r>
              <a:rPr lang="es-N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s-NI" sz="160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Neale Davidson</a:t>
            </a:r>
          </a:p>
          <a:p>
            <a:pPr algn="just"/>
            <a:r>
              <a:rPr lang="es-MX" sz="160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 tipografía Vecna está basada en los logotipos de título de la línea de juegos de rol 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Dungeons</a:t>
            </a:r>
            <a:r>
              <a:rPr lang="es-MX" sz="1600" i="1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Dragons</a:t>
            </a:r>
            <a:r>
              <a:rPr lang="es-MX" sz="160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de la cuarta edición de 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Wizards</a:t>
            </a:r>
            <a:r>
              <a:rPr lang="es-MX" sz="1600" i="1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MX" sz="1600" i="1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MX" sz="1600" i="1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Coast</a:t>
            </a:r>
            <a:r>
              <a:rPr lang="es-MX" sz="160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Esta fuente tiene como objetivo evocar un aspecto medieval/renacentista con un toque de antiguo inglés.</a:t>
            </a:r>
          </a:p>
          <a:p>
            <a:pPr algn="just"/>
            <a:endParaRPr lang="es-MX" sz="1600" dirty="0">
              <a:solidFill>
                <a:srgbClr val="111111"/>
              </a:solidFill>
              <a:highlight>
                <a:srgbClr val="F9F9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b="1" dirty="0">
                <a:solidFill>
                  <a:srgbClr val="111111"/>
                </a:solidFill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Uso principal</a:t>
            </a:r>
          </a:p>
          <a:p>
            <a:pPr algn="just"/>
            <a:r>
              <a:rPr lang="es-MX" sz="160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 tipografía es un elemento fundamental en el diseño visual.</a:t>
            </a:r>
          </a:p>
          <a:p>
            <a:pPr algn="just"/>
            <a:endParaRPr lang="es-MX" sz="1600" dirty="0">
              <a:solidFill>
                <a:srgbClr val="111111"/>
              </a:solidFill>
              <a:highlight>
                <a:srgbClr val="F9F9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puede descargar </a:t>
            </a:r>
          </a:p>
          <a:p>
            <a:pPr algn="just"/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Vecna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Font - 1001 Free Fonts</a:t>
            </a:r>
            <a:endParaRPr lang="es-N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2B5BB8-4CBB-B16D-6EE6-A846FCDC9BB1}"/>
              </a:ext>
            </a:extLst>
          </p:cNvPr>
          <p:cNvSpPr txBox="1"/>
          <p:nvPr/>
        </p:nvSpPr>
        <p:spPr>
          <a:xfrm>
            <a:off x="313053" y="2338467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de la fuente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804954-C399-0A39-FAFC-12558ED32D9B}"/>
              </a:ext>
            </a:extLst>
          </p:cNvPr>
          <p:cNvSpPr txBox="1"/>
          <p:nvPr/>
        </p:nvSpPr>
        <p:spPr>
          <a:xfrm>
            <a:off x="4366419" y="3105834"/>
            <a:ext cx="752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800" dirty="0">
                <a:latin typeface="Vecna" panose="02000500000000000000" pitchFamily="2" charset="0"/>
              </a:rPr>
              <a:t>ABCDEFGHIJKLMNOPQRSTUVWXYZ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A26C09-12CC-0976-6988-2D4DF2E7342F}"/>
              </a:ext>
            </a:extLst>
          </p:cNvPr>
          <p:cNvSpPr txBox="1"/>
          <p:nvPr/>
        </p:nvSpPr>
        <p:spPr>
          <a:xfrm>
            <a:off x="4953959" y="4252579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dirty="0">
                <a:latin typeface="Vecna" panose="02000500000000000000" pitchFamily="2" charset="0"/>
              </a:rPr>
              <a:t>1234567890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911B46-D8EE-A35C-1CDA-894FA33BD800}"/>
              </a:ext>
            </a:extLst>
          </p:cNvPr>
          <p:cNvSpPr txBox="1"/>
          <p:nvPr/>
        </p:nvSpPr>
        <p:spPr>
          <a:xfrm>
            <a:off x="6160906" y="2424345"/>
            <a:ext cx="217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Vecna</a:t>
            </a:r>
            <a:endParaRPr lang="es-NI"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08CA516-C973-369C-E4E3-6551727DEAEE}"/>
              </a:ext>
            </a:extLst>
          </p:cNvPr>
          <p:cNvSpPr/>
          <p:nvPr/>
        </p:nvSpPr>
        <p:spPr>
          <a:xfrm>
            <a:off x="10806545" y="1"/>
            <a:ext cx="1435558" cy="2338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EF682A-AF42-2B8F-A362-19F82B514C30}"/>
              </a:ext>
            </a:extLst>
          </p:cNvPr>
          <p:cNvSpPr txBox="1"/>
          <p:nvPr/>
        </p:nvSpPr>
        <p:spPr>
          <a:xfrm>
            <a:off x="4059998" y="1723029"/>
            <a:ext cx="687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TIPOGRAFIA SECUNDARIAS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06658E-0AB6-9AE3-78F5-4E2C88E2FBD9}"/>
              </a:ext>
            </a:extLst>
          </p:cNvPr>
          <p:cNvSpPr txBox="1"/>
          <p:nvPr/>
        </p:nvSpPr>
        <p:spPr>
          <a:xfrm>
            <a:off x="10938320" y="832379"/>
            <a:ext cx="104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>
                <a:solidFill>
                  <a:schemeClr val="bg1"/>
                </a:solidFill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24385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49">
            <a:extLst>
              <a:ext uri="{FF2B5EF4-FFF2-40B4-BE49-F238E27FC236}">
                <a16:creationId xmlns:a16="http://schemas.microsoft.com/office/drawing/2014/main" id="{2C144445-A4B4-A037-02F1-DABA7420B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614"/>
            <a:ext cx="12192000" cy="1925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B918DB-3668-3332-DFCD-5630092EBFE7}"/>
              </a:ext>
            </a:extLst>
          </p:cNvPr>
          <p:cNvSpPr txBox="1"/>
          <p:nvPr/>
        </p:nvSpPr>
        <p:spPr>
          <a:xfrm>
            <a:off x="259824" y="1588245"/>
            <a:ext cx="3549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paleta de colores  de nuestro logo está compuesta por cuatro colores </a:t>
            </a:r>
            <a:r>
              <a:rPr lang="es-NI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Amarillo: Optamos por el color amarillo porque representa la diversión, la innovación, el optimismo y la alegría, el azul : poque queremos transmitir serenidad y confianza, el color gris: Usamos el gris para representar desafíos difíciles, pero emocionantes. Negro: Incorporamos el negro para agregar un sentido de misterio</a:t>
            </a:r>
            <a:r>
              <a:rPr lang="es-NI" sz="1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NI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6E69A6B-7D64-773B-182B-A241A2B6B177}"/>
              </a:ext>
            </a:extLst>
          </p:cNvPr>
          <p:cNvSpPr txBox="1"/>
          <p:nvPr/>
        </p:nvSpPr>
        <p:spPr>
          <a:xfrm>
            <a:off x="9873490" y="2988870"/>
            <a:ext cx="1811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0% M 0% Y 0% K 100%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71037F-BF09-A32E-785D-A78BC61F3655}"/>
              </a:ext>
            </a:extLst>
          </p:cNvPr>
          <p:cNvSpPr txBox="1"/>
          <p:nvPr/>
        </p:nvSpPr>
        <p:spPr>
          <a:xfrm>
            <a:off x="4976111" y="1745034"/>
            <a:ext cx="120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Gris claro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5C4C71C-E0C9-3117-A288-493995A80637}"/>
              </a:ext>
            </a:extLst>
          </p:cNvPr>
          <p:cNvSpPr txBox="1"/>
          <p:nvPr/>
        </p:nvSpPr>
        <p:spPr>
          <a:xfrm>
            <a:off x="6418308" y="1780964"/>
            <a:ext cx="17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Amarillo cálido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FFDE6C1-8210-93DD-5AD8-48C72C248296}"/>
              </a:ext>
            </a:extLst>
          </p:cNvPr>
          <p:cNvSpPr txBox="1"/>
          <p:nvPr/>
        </p:nvSpPr>
        <p:spPr>
          <a:xfrm>
            <a:off x="8160150" y="1769933"/>
            <a:ext cx="13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Azul claro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9B63A4-8F33-705A-B9F3-85086C6BB659}"/>
              </a:ext>
            </a:extLst>
          </p:cNvPr>
          <p:cNvSpPr txBox="1"/>
          <p:nvPr/>
        </p:nvSpPr>
        <p:spPr>
          <a:xfrm>
            <a:off x="9947923" y="1799602"/>
            <a:ext cx="8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Negro</a:t>
            </a:r>
          </a:p>
        </p:txBody>
      </p:sp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74C2460F-05C4-95EA-719E-6149F56E9AC4}"/>
              </a:ext>
            </a:extLst>
          </p:cNvPr>
          <p:cNvSpPr/>
          <p:nvPr/>
        </p:nvSpPr>
        <p:spPr>
          <a:xfrm>
            <a:off x="5032638" y="2231099"/>
            <a:ext cx="986853" cy="558281"/>
          </a:xfrm>
          <a:prstGeom prst="snip1Rect">
            <a:avLst/>
          </a:prstGeom>
          <a:solidFill>
            <a:srgbClr val="DADA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F4D3A6-064A-65AB-259D-B8884DB1DB95}"/>
              </a:ext>
            </a:extLst>
          </p:cNvPr>
          <p:cNvSpPr txBox="1"/>
          <p:nvPr/>
        </p:nvSpPr>
        <p:spPr>
          <a:xfrm>
            <a:off x="4880548" y="3014385"/>
            <a:ext cx="1993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0% M 0% Y 0% K 20%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A2D77C-EA01-65B6-5FA0-25462885D840}"/>
              </a:ext>
            </a:extLst>
          </p:cNvPr>
          <p:cNvSpPr txBox="1"/>
          <p:nvPr/>
        </p:nvSpPr>
        <p:spPr>
          <a:xfrm>
            <a:off x="4908310" y="3511965"/>
            <a:ext cx="892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#DADADA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779C2E-84DD-597E-E9EB-B687DC3E3BE2}"/>
              </a:ext>
            </a:extLst>
          </p:cNvPr>
          <p:cNvSpPr txBox="1"/>
          <p:nvPr/>
        </p:nvSpPr>
        <p:spPr>
          <a:xfrm>
            <a:off x="4908310" y="4009545"/>
            <a:ext cx="1146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218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218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G218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816F6F-A5D6-9176-A824-894E110E0EE9}"/>
              </a:ext>
            </a:extLst>
          </p:cNvPr>
          <p:cNvSpPr txBox="1"/>
          <p:nvPr/>
        </p:nvSpPr>
        <p:spPr>
          <a:xfrm>
            <a:off x="6742281" y="3390691"/>
            <a:ext cx="889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#FDEB19</a:t>
            </a:r>
          </a:p>
        </p:txBody>
      </p:sp>
      <p:sp>
        <p:nvSpPr>
          <p:cNvPr id="12" name="Rectángulo: una sola esquina cortada 11">
            <a:extLst>
              <a:ext uri="{FF2B5EF4-FFF2-40B4-BE49-F238E27FC236}">
                <a16:creationId xmlns:a16="http://schemas.microsoft.com/office/drawing/2014/main" id="{B4B8CC21-BF00-D731-AD0E-F8F2A0BD5003}"/>
              </a:ext>
            </a:extLst>
          </p:cNvPr>
          <p:cNvSpPr/>
          <p:nvPr/>
        </p:nvSpPr>
        <p:spPr>
          <a:xfrm>
            <a:off x="6815781" y="2231100"/>
            <a:ext cx="986853" cy="558281"/>
          </a:xfrm>
          <a:prstGeom prst="snip1Rect">
            <a:avLst/>
          </a:prstGeom>
          <a:solidFill>
            <a:srgbClr val="FDEB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370772-3F79-70E3-02E8-A46D84AE877B}"/>
              </a:ext>
            </a:extLst>
          </p:cNvPr>
          <p:cNvSpPr txBox="1"/>
          <p:nvPr/>
        </p:nvSpPr>
        <p:spPr>
          <a:xfrm>
            <a:off x="6685427" y="2999994"/>
            <a:ext cx="1664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4% M 0% Y 89% K 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07F27C-2FAA-FE3D-4519-02AD1F25ECAA}"/>
              </a:ext>
            </a:extLst>
          </p:cNvPr>
          <p:cNvSpPr txBox="1"/>
          <p:nvPr/>
        </p:nvSpPr>
        <p:spPr>
          <a:xfrm>
            <a:off x="6735833" y="4032191"/>
            <a:ext cx="1146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253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235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25</a:t>
            </a:r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DCD822D4-8AD6-877C-1C9D-7399DF27B1EA}"/>
              </a:ext>
            </a:extLst>
          </p:cNvPr>
          <p:cNvSpPr/>
          <p:nvPr/>
        </p:nvSpPr>
        <p:spPr>
          <a:xfrm>
            <a:off x="8240098" y="2244943"/>
            <a:ext cx="986853" cy="558281"/>
          </a:xfrm>
          <a:prstGeom prst="snip1Rect">
            <a:avLst/>
          </a:prstGeom>
          <a:solidFill>
            <a:srgbClr val="1A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4D1CC6-6694-8CA8-CAB8-A54EA56E3BEA}"/>
              </a:ext>
            </a:extLst>
          </p:cNvPr>
          <p:cNvSpPr txBox="1"/>
          <p:nvPr/>
        </p:nvSpPr>
        <p:spPr>
          <a:xfrm>
            <a:off x="8195281" y="3478618"/>
            <a:ext cx="839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#1A9DD9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D28669-53C4-8740-3144-F72F31E4F8AF}"/>
              </a:ext>
            </a:extLst>
          </p:cNvPr>
          <p:cNvSpPr txBox="1"/>
          <p:nvPr/>
        </p:nvSpPr>
        <p:spPr>
          <a:xfrm>
            <a:off x="8195281" y="3019241"/>
            <a:ext cx="1811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75% M 22% Y 0% K 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7FC5C2-25E1-0C4E-9C4E-505D349822CA}"/>
              </a:ext>
            </a:extLst>
          </p:cNvPr>
          <p:cNvSpPr txBox="1"/>
          <p:nvPr/>
        </p:nvSpPr>
        <p:spPr>
          <a:xfrm>
            <a:off x="8160150" y="4106862"/>
            <a:ext cx="715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26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157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217</a:t>
            </a:r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DB16FB92-A820-9E63-C155-00ABCB48E436}"/>
              </a:ext>
            </a:extLst>
          </p:cNvPr>
          <p:cNvSpPr/>
          <p:nvPr/>
        </p:nvSpPr>
        <p:spPr>
          <a:xfrm>
            <a:off x="9832678" y="2249603"/>
            <a:ext cx="986853" cy="558281"/>
          </a:xfrm>
          <a:prstGeom prst="snip1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152A1C-44FD-D585-1E27-85C2A530BEB8}"/>
              </a:ext>
            </a:extLst>
          </p:cNvPr>
          <p:cNvSpPr txBox="1"/>
          <p:nvPr/>
        </p:nvSpPr>
        <p:spPr>
          <a:xfrm>
            <a:off x="9773193" y="3565422"/>
            <a:ext cx="839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#000000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AAAC87A-1A89-5425-2437-AAE4056AD8A9}"/>
              </a:ext>
            </a:extLst>
          </p:cNvPr>
          <p:cNvSpPr txBox="1"/>
          <p:nvPr/>
        </p:nvSpPr>
        <p:spPr>
          <a:xfrm>
            <a:off x="9835185" y="4126168"/>
            <a:ext cx="715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0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0</a:t>
            </a:r>
          </a:p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0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827EA15-E781-2ACA-A8E4-B2DE8FF53702}"/>
              </a:ext>
            </a:extLst>
          </p:cNvPr>
          <p:cNvGrpSpPr/>
          <p:nvPr/>
        </p:nvGrpSpPr>
        <p:grpSpPr>
          <a:xfrm>
            <a:off x="5032637" y="4895609"/>
            <a:ext cx="4194314" cy="472725"/>
            <a:chOff x="5083852" y="4845991"/>
            <a:chExt cx="4194314" cy="472725"/>
          </a:xfrm>
          <a:gradFill>
            <a:gsLst>
              <a:gs pos="60000">
                <a:srgbClr val="000000"/>
              </a:gs>
              <a:gs pos="6000">
                <a:srgbClr val="1A9DD9"/>
              </a:gs>
            </a:gsLst>
            <a:path path="circle">
              <a:fillToRect l="100000" t="100000"/>
            </a:path>
          </a:gradFill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F2246E95-B1D7-6A35-ADB2-D16D96350E37}"/>
                </a:ext>
              </a:extLst>
            </p:cNvPr>
            <p:cNvSpPr/>
            <p:nvPr/>
          </p:nvSpPr>
          <p:spPr>
            <a:xfrm>
              <a:off x="5083853" y="4845991"/>
              <a:ext cx="4194313" cy="17805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riángulo isósceles 29">
              <a:extLst>
                <a:ext uri="{FF2B5EF4-FFF2-40B4-BE49-F238E27FC236}">
                  <a16:creationId xmlns:a16="http://schemas.microsoft.com/office/drawing/2014/main" id="{90029801-0F30-27CB-6081-115E85E7DE13}"/>
                </a:ext>
              </a:extLst>
            </p:cNvPr>
            <p:cNvSpPr/>
            <p:nvPr/>
          </p:nvSpPr>
          <p:spPr>
            <a:xfrm>
              <a:off x="5083852" y="5100470"/>
              <a:ext cx="144639" cy="17805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B8CAC23D-7BF7-0EE8-5E78-3882FF463D68}"/>
                </a:ext>
              </a:extLst>
            </p:cNvPr>
            <p:cNvSpPr/>
            <p:nvPr/>
          </p:nvSpPr>
          <p:spPr>
            <a:xfrm>
              <a:off x="9080128" y="5140665"/>
              <a:ext cx="144639" cy="17805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E9F5055-E6F5-6BE8-1BD5-5A78E644E6DA}"/>
              </a:ext>
            </a:extLst>
          </p:cNvPr>
          <p:cNvSpPr txBox="1"/>
          <p:nvPr/>
        </p:nvSpPr>
        <p:spPr>
          <a:xfrm>
            <a:off x="8815575" y="5295841"/>
            <a:ext cx="715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CEF5CB7-1881-6801-EE9E-E39AFD538E18}"/>
              </a:ext>
            </a:extLst>
          </p:cNvPr>
          <p:cNvSpPr txBox="1"/>
          <p:nvPr/>
        </p:nvSpPr>
        <p:spPr>
          <a:xfrm>
            <a:off x="4880548" y="5383223"/>
            <a:ext cx="715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E2F6EFB-A706-790E-0747-ED52AD406F81}"/>
              </a:ext>
            </a:extLst>
          </p:cNvPr>
          <p:cNvSpPr/>
          <p:nvPr/>
        </p:nvSpPr>
        <p:spPr>
          <a:xfrm>
            <a:off x="10784485" y="-310614"/>
            <a:ext cx="1435558" cy="1925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9661E6-42B2-DC22-2699-C890F725A1CD}"/>
              </a:ext>
            </a:extLst>
          </p:cNvPr>
          <p:cNvSpPr txBox="1"/>
          <p:nvPr/>
        </p:nvSpPr>
        <p:spPr>
          <a:xfrm>
            <a:off x="7160955" y="944390"/>
            <a:ext cx="4467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4E7262-996E-80AB-1E5B-906BBBE4BB81}"/>
              </a:ext>
            </a:extLst>
          </p:cNvPr>
          <p:cNvSpPr txBox="1"/>
          <p:nvPr/>
        </p:nvSpPr>
        <p:spPr>
          <a:xfrm>
            <a:off x="257884" y="5279308"/>
            <a:ext cx="416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degradados son una parte integral de la identidad visual, creando una transición suave entre colores adyacentes que van desde el negro hasta el azul en una escala tonal.</a:t>
            </a:r>
            <a:endParaRPr lang="es-N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6B5E6A-0D92-E1A9-C749-B38370C59FAD}"/>
              </a:ext>
            </a:extLst>
          </p:cNvPr>
          <p:cNvSpPr txBox="1"/>
          <p:nvPr/>
        </p:nvSpPr>
        <p:spPr>
          <a:xfrm>
            <a:off x="10981549" y="153157"/>
            <a:ext cx="104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9241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582</Words>
  <Application>Microsoft Office PowerPoint</Application>
  <PresentationFormat>Panorámica</PresentationFormat>
  <Paragraphs>93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Vecna</vt:lpstr>
      <vt:lpstr>Aptos Display</vt:lpstr>
      <vt:lpstr>Arial</vt:lpstr>
      <vt:lpstr>Aptos</vt:lpstr>
      <vt:lpstr>Kingthings Petrock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Barrios</dc:creator>
  <cp:lastModifiedBy>Alex Barrios</cp:lastModifiedBy>
  <cp:revision>6</cp:revision>
  <dcterms:created xsi:type="dcterms:W3CDTF">2024-05-04T19:22:21Z</dcterms:created>
  <dcterms:modified xsi:type="dcterms:W3CDTF">2024-05-06T00:52:31Z</dcterms:modified>
</cp:coreProperties>
</file>