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7" r:id="rId3"/>
    <p:sldId id="308" r:id="rId4"/>
    <p:sldId id="310" r:id="rId5"/>
    <p:sldId id="309" r:id="rId6"/>
    <p:sldId id="311" r:id="rId7"/>
    <p:sldId id="312" r:id="rId8"/>
    <p:sldId id="313" r:id="rId9"/>
    <p:sldId id="314" r:id="rId10"/>
    <p:sldId id="316" r:id="rId11"/>
    <p:sldId id="317" r:id="rId12"/>
    <p:sldId id="31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ïa Spinelli" initials="IS" lastIdx="10" clrIdx="0">
    <p:extLst>
      <p:ext uri="{19B8F6BF-5375-455C-9EA6-DF929625EA0E}">
        <p15:presenceInfo xmlns:p15="http://schemas.microsoft.com/office/powerpoint/2012/main" userId="f3467b4a44ddba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70B243"/>
    <a:srgbClr val="B3C5E7"/>
    <a:srgbClr val="19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9824" autoAdjust="0"/>
  </p:normalViewPr>
  <p:slideViewPr>
    <p:cSldViewPr snapToGrid="0">
      <p:cViewPr varScale="1">
        <p:scale>
          <a:sx n="77" d="100"/>
          <a:sy n="77" d="100"/>
        </p:scale>
        <p:origin x="74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0C0C0B3-384A-4823-90CE-CC5D403461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545836-5338-4CB0-ADB5-E4C37EA0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E1530-8288-43AE-AB46-E445875D0B94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E54946-B0CE-4C69-B396-2B604FB489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EC4FE6-FE0D-4FC8-9761-88D7F83799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48FC5-7DFE-427A-A6B3-64C09A57EBD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89182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F11CE-7E04-443A-83BC-3A5AA6352286}" type="datetimeFigureOut">
              <a:rPr lang="fr-CH" smtClean="0"/>
              <a:t>15.12.2020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64A79-FB87-4ACD-8A69-6771EC5375D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6400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64A79-FB87-4ACD-8A69-6771EC5375D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09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5DBE74-61CD-4ADF-B584-1D1EB69F3248}" type="datetime1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759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A0C7-D12D-4EBA-8174-F0DE811F0626}" type="datetime1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529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CFD6-79E5-4D46-84F5-C71F341E6AB0}" type="datetime1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991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4D2B-59E2-4C28-8CE2-7FAEFD89A9A1}" type="datetime1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48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6B1-4028-4711-823B-79C9AE9311D8}" type="datetime1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019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B036-8E19-4424-88F4-880A8B5CA0E3}" type="datetime1">
              <a:rPr lang="fr-CH" smtClean="0"/>
              <a:t>15.12.2020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567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D579-F8AA-4C7B-98BC-BF6E35EFF38C}" type="datetime1">
              <a:rPr lang="fr-CH" smtClean="0"/>
              <a:t>15.12.2020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6424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BF17-974B-419A-82F8-EEE4B16A5F9D}" type="datetime1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81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2448-BFEE-4A96-A491-ABBC933620D1}" type="datetime1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29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170-ECA5-44D4-90A1-11998CAED7F5}" type="datetime1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42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03D3-7A73-4BE9-99C3-E40BD0FC6026}" type="datetime1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759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CB70-2DC5-4A70-8C6D-074DD3383C9E}" type="datetime1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39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A27-2FB8-47D8-AF69-C4F20C9A3FC5}" type="datetime1">
              <a:rPr lang="fr-CH" smtClean="0"/>
              <a:t>15.12.2020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05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807B-06F0-466E-8F70-87D015FBBC2C}" type="datetime1">
              <a:rPr lang="fr-CH" smtClean="0"/>
              <a:t>15.12.2020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96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ED5A-3743-4976-B229-EAA764961E6D}" type="datetime1">
              <a:rPr lang="fr-CH" smtClean="0"/>
              <a:t>15.12.2020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75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C58-EA98-46BA-A9D7-A006A952A220}" type="datetime1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42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5535E-F242-499A-886B-C7ED1FCCF379}" type="datetime1">
              <a:rPr lang="fr-CH" smtClean="0"/>
              <a:t>15.12.2020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975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ABA2-45F2-4F28-ACC2-B98AD66EE65D}" type="datetime1">
              <a:rPr lang="fr-CH" smtClean="0"/>
              <a:t>15.12.2020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F590-5AB9-48C1-8847-388DB7467C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1536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E1CD5B-569E-4951-A730-D242C91AF9F1}"/>
              </a:ext>
            </a:extLst>
          </p:cNvPr>
          <p:cNvSpPr/>
          <p:nvPr/>
        </p:nvSpPr>
        <p:spPr>
          <a:xfrm>
            <a:off x="2431701" y="763675"/>
            <a:ext cx="9760298" cy="12761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26E4363-C378-4A1B-856B-50DF147DC877}"/>
              </a:ext>
            </a:extLst>
          </p:cNvPr>
          <p:cNvSpPr txBox="1"/>
          <p:nvPr/>
        </p:nvSpPr>
        <p:spPr>
          <a:xfrm>
            <a:off x="0" y="92310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/>
              <a:t>Challenge - 2020 - MPRI </a:t>
            </a:r>
            <a:endParaRPr lang="ko-KR" altLang="en-US" sz="4800" dirty="0">
              <a:latin typeface="+mj-lt"/>
              <a:cs typeface="Arial" pitchFamily="34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E7B590F-9AF1-4783-A2A4-392921A0D559}"/>
              </a:ext>
            </a:extLst>
          </p:cNvPr>
          <p:cNvGrpSpPr/>
          <p:nvPr/>
        </p:nvGrpSpPr>
        <p:grpSpPr>
          <a:xfrm>
            <a:off x="3561001" y="2886671"/>
            <a:ext cx="5069998" cy="2802819"/>
            <a:chOff x="209012" y="4200341"/>
            <a:chExt cx="5069998" cy="2802819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B965F4-37B5-41C6-8C24-EAA0BA6FEE55}"/>
                </a:ext>
              </a:extLst>
            </p:cNvPr>
            <p:cNvSpPr/>
            <p:nvPr/>
          </p:nvSpPr>
          <p:spPr>
            <a:xfrm>
              <a:off x="209012" y="4200341"/>
              <a:ext cx="5069998" cy="2525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reflection blurRad="6350" stA="50000" endA="295" endPos="92000" dist="101600" dir="5400000" sy="-100000" algn="bl" rotWithShape="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57ABBF9A-295A-4B70-A28C-6D1B25D61BCB}"/>
                </a:ext>
              </a:extLst>
            </p:cNvPr>
            <p:cNvSpPr txBox="1"/>
            <p:nvPr/>
          </p:nvSpPr>
          <p:spPr>
            <a:xfrm>
              <a:off x="359815" y="4200341"/>
              <a:ext cx="4768392" cy="28028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	Spinelli Isaïa 	 </a:t>
              </a:r>
            </a:p>
            <a:p>
              <a:pPr algn="ctr">
                <a:lnSpc>
                  <a:spcPct val="150000"/>
                </a:lnSpc>
              </a:pPr>
              <a:r>
                <a:rPr lang="fr-F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(RF)</a:t>
              </a:r>
            </a:p>
            <a:p>
              <a:pPr algn="ctr">
                <a:lnSpc>
                  <a:spcPct val="150000"/>
                </a:lnSpc>
              </a:pPr>
              <a:r>
                <a:rPr lang="fr-CH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Challenge - MPRI</a:t>
              </a:r>
            </a:p>
            <a:p>
              <a:pPr algn="ctr">
                <a:lnSpc>
                  <a:spcPct val="150000"/>
                </a:lnSpc>
              </a:pPr>
              <a:r>
                <a:rPr lang="fr-CH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Le 15 décembre 2020</a:t>
              </a:r>
            </a:p>
            <a:p>
              <a:pPr algn="ctr">
                <a:lnSpc>
                  <a:spcPct val="150000"/>
                </a:lnSpc>
              </a:pP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9" name="Espace réservé du numéro de diapositive 6">
            <a:extLst>
              <a:ext uri="{FF2B5EF4-FFF2-40B4-BE49-F238E27FC236}">
                <a16:creationId xmlns:a16="http://schemas.microsoft.com/office/drawing/2014/main" id="{58E5C327-5B58-4463-9BE4-62376B7AC7BE}"/>
              </a:ext>
            </a:extLst>
          </p:cNvPr>
          <p:cNvSpPr txBox="1">
            <a:spLocks/>
          </p:cNvSpPr>
          <p:nvPr/>
        </p:nvSpPr>
        <p:spPr>
          <a:xfrm>
            <a:off x="11213093" y="62310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55F590-5AB9-48C1-8847-388DB7467CFE}" type="slidenum">
              <a:rPr lang="fr-CH" sz="2800" smtClean="0"/>
              <a:pPr/>
              <a:t>1</a:t>
            </a:fld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406457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Affichage des performances moyennes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10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FEE9E0A-777C-4F97-9487-E4992997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3" y="2553364"/>
            <a:ext cx="3152775" cy="762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85F7EE3-224F-4CC5-895E-CA40C5F00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41" y="4084846"/>
            <a:ext cx="5490438" cy="266278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3068E43-F02E-4D1C-9C70-D72766B32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20" y="1280102"/>
            <a:ext cx="3375154" cy="25465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6C9520-1C5B-496F-A167-F6D828CF7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642" y="3863315"/>
            <a:ext cx="3916943" cy="29449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8EF1D2-9C75-4DA3-B057-7BCC1E0D7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527" y="1280102"/>
            <a:ext cx="3392586" cy="25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2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Évolution des résultats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11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E5B0DE-F81A-4D50-A182-11A9A21A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141" y="1436914"/>
            <a:ext cx="8186659" cy="492725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2939CC-641E-4912-BD92-1F3530CB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141" y="6364171"/>
            <a:ext cx="8426952" cy="4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6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Fusion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12</a:t>
            </a:fld>
            <a:endParaRPr lang="fr-CH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FECC6A-80C6-4E53-B14E-C790993FE38C}"/>
              </a:ext>
            </a:extLst>
          </p:cNvPr>
          <p:cNvSpPr txBox="1"/>
          <p:nvPr/>
        </p:nvSpPr>
        <p:spPr>
          <a:xfrm>
            <a:off x="5192597" y="1164134"/>
            <a:ext cx="50703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A :	 	0	</a:t>
            </a:r>
          </a:p>
          <a:p>
            <a:r>
              <a:rPr lang="fr-CH" sz="2800" dirty="0"/>
              <a:t>B : 		1	</a:t>
            </a:r>
          </a:p>
          <a:p>
            <a:r>
              <a:rPr lang="fr-CH" sz="2800" dirty="0"/>
              <a:t>C : 	1	</a:t>
            </a:r>
          </a:p>
          <a:p>
            <a:r>
              <a:rPr lang="fr-CH" sz="2800" dirty="0"/>
              <a:t>D : 	0	</a:t>
            </a:r>
          </a:p>
          <a:p>
            <a:r>
              <a:rPr lang="fr-CH" sz="2800" dirty="0"/>
              <a:t>E : 		0</a:t>
            </a:r>
          </a:p>
          <a:p>
            <a:r>
              <a:rPr lang="fr-CH" sz="2800" dirty="0"/>
              <a:t>F : 		0</a:t>
            </a:r>
          </a:p>
          <a:p>
            <a:r>
              <a:rPr lang="fr-CH" sz="2800" dirty="0"/>
              <a:t>G : 	0	</a:t>
            </a:r>
          </a:p>
          <a:p>
            <a:r>
              <a:rPr lang="fr-CH" sz="2800" dirty="0"/>
              <a:t>H : 	1	</a:t>
            </a:r>
          </a:p>
          <a:p>
            <a:r>
              <a:rPr lang="fr-CH" sz="2800" dirty="0"/>
              <a:t>I : 		0</a:t>
            </a:r>
          </a:p>
          <a:p>
            <a:r>
              <a:rPr lang="fr-CH" sz="2800" dirty="0"/>
              <a:t>J : 		1</a:t>
            </a:r>
          </a:p>
          <a:p>
            <a:r>
              <a:rPr lang="fr-CH" sz="2800" dirty="0"/>
              <a:t>K : 	1	</a:t>
            </a:r>
          </a:p>
          <a:p>
            <a:r>
              <a:rPr lang="fr-CH" sz="2800" dirty="0"/>
              <a:t>L : 		</a:t>
            </a:r>
            <a:r>
              <a:rPr lang="fr-CH" sz="2800" b="1" dirty="0">
                <a:solidFill>
                  <a:srgbClr val="FF5050"/>
                </a:solidFill>
              </a:rPr>
              <a:t>1</a:t>
            </a:r>
            <a:r>
              <a:rPr lang="fr-CH" sz="2800" dirty="0"/>
              <a:t>	</a:t>
            </a:r>
          </a:p>
          <a:p>
            <a:r>
              <a:rPr lang="fr-CH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 :    	87.2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427628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0DD9848A-5CD4-44B2-89BD-5967A7B1F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501" y="1480791"/>
            <a:ext cx="1549937" cy="1549937"/>
          </a:xfrm>
          <a:prstGeom prst="rect">
            <a:avLst/>
          </a:prstGeom>
        </p:spPr>
      </p:pic>
      <p:pic>
        <p:nvPicPr>
          <p:cNvPr id="13" name="Graphique 12" descr="Questions">
            <a:extLst>
              <a:ext uri="{FF2B5EF4-FFF2-40B4-BE49-F238E27FC236}">
                <a16:creationId xmlns:a16="http://schemas.microsoft.com/office/drawing/2014/main" id="{E8802229-9EF7-4B9C-9A4F-B8778FC77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8240" y="2566838"/>
            <a:ext cx="1724324" cy="1724324"/>
          </a:xfrm>
          <a:prstGeom prst="rect">
            <a:avLst/>
          </a:prstGeom>
          <a:effectLst>
            <a:glow>
              <a:schemeClr val="accent1"/>
            </a:glow>
            <a:reflection stA="21000" endPos="56000" dir="5400000" sy="-100000" algn="bl" rotWithShape="0"/>
            <a:softEdge rad="0"/>
          </a:effectLst>
        </p:spPr>
      </p:pic>
      <p:pic>
        <p:nvPicPr>
          <p:cNvPr id="15" name="Graphique 14" descr="Badge point d’interrogation">
            <a:extLst>
              <a:ext uri="{FF2B5EF4-FFF2-40B4-BE49-F238E27FC236}">
                <a16:creationId xmlns:a16="http://schemas.microsoft.com/office/drawing/2014/main" id="{85D7D44D-6D46-40BC-9C14-BACB73264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3907" y="2255759"/>
            <a:ext cx="1549938" cy="1549938"/>
          </a:xfrm>
          <a:prstGeom prst="rect">
            <a:avLst/>
          </a:prstGeom>
        </p:spPr>
      </p:pic>
      <p:pic>
        <p:nvPicPr>
          <p:cNvPr id="17" name="Graphique 16" descr="Questions">
            <a:extLst>
              <a:ext uri="{FF2B5EF4-FFF2-40B4-BE49-F238E27FC236}">
                <a16:creationId xmlns:a16="http://schemas.microsoft.com/office/drawing/2014/main" id="{C93E85A8-A0D8-48E9-B2EB-63B53C665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4245407"/>
            <a:ext cx="1549940" cy="1549940"/>
          </a:xfrm>
          <a:prstGeom prst="rect">
            <a:avLst/>
          </a:prstGeom>
        </p:spPr>
      </p:pic>
      <p:pic>
        <p:nvPicPr>
          <p:cNvPr id="19" name="Graphique 18" descr="Badge point d’interrogation">
            <a:extLst>
              <a:ext uri="{FF2B5EF4-FFF2-40B4-BE49-F238E27FC236}">
                <a16:creationId xmlns:a16="http://schemas.microsoft.com/office/drawing/2014/main" id="{8FA8FD58-6836-4537-90A1-C50382D876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19335" y="325010"/>
            <a:ext cx="1930749" cy="1930749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blurRad="25400" stA="69000" endPos="73000" dir="5400000" sy="-100000" algn="bl" rotWithShape="0"/>
          </a:effectLst>
        </p:spPr>
      </p:pic>
      <p:pic>
        <p:nvPicPr>
          <p:cNvPr id="23" name="Graphique 22" descr="Point d’interrogation">
            <a:extLst>
              <a:ext uri="{FF2B5EF4-FFF2-40B4-BE49-F238E27FC236}">
                <a16:creationId xmlns:a16="http://schemas.microsoft.com/office/drawing/2014/main" id="{4DE48F21-0687-476E-BD4C-A6A56E455C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44450" y="4539763"/>
            <a:ext cx="1549939" cy="1549939"/>
          </a:xfrm>
          <a:prstGeom prst="rect">
            <a:avLst/>
          </a:prstGeom>
        </p:spPr>
      </p:pic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97102ED7-4FE6-431B-9196-5026F13473A3}"/>
              </a:ext>
            </a:extLst>
          </p:cNvPr>
          <p:cNvSpPr txBox="1">
            <a:spLocks/>
          </p:cNvSpPr>
          <p:nvPr/>
        </p:nvSpPr>
        <p:spPr>
          <a:xfrm>
            <a:off x="11213093" y="62310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55F590-5AB9-48C1-8847-388DB7467CFE}" type="slidenum">
              <a:rPr lang="fr-CH" sz="2800" smtClean="0"/>
              <a:pPr/>
              <a:t>13</a:t>
            </a:fld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307591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altLang="ko-KR" sz="4800" dirty="0"/>
                <a:t>Tables des matières</a:t>
              </a:r>
              <a:endParaRPr lang="ko-KR" altLang="en-US" sz="4800" dirty="0"/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2</a:t>
            </a:fld>
            <a:endParaRPr lang="fr-CH" sz="28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940E1AC-69C9-46FE-8F25-D880C1256492}"/>
              </a:ext>
            </a:extLst>
          </p:cNvPr>
          <p:cNvSpPr txBox="1"/>
          <p:nvPr/>
        </p:nvSpPr>
        <p:spPr>
          <a:xfrm>
            <a:off x="3003201" y="1163285"/>
            <a:ext cx="9583882" cy="769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250000"/>
              </a:lnSpc>
              <a:spcAft>
                <a:spcPts val="800"/>
              </a:spcAft>
              <a:buAutoNum type="arabicPeriod"/>
            </a:pP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Présentation générale 							</a:t>
            </a:r>
          </a:p>
          <a:p>
            <a:pPr marL="514350" indent="-514350">
              <a:lnSpc>
                <a:spcPct val="250000"/>
              </a:lnSpc>
              <a:spcAft>
                <a:spcPts val="800"/>
              </a:spcAft>
              <a:buFontTx/>
              <a:buAutoNum type="arabicPeriod"/>
            </a:pP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Présentation succincte de chaque étape	</a:t>
            </a:r>
          </a:p>
          <a:p>
            <a:pPr marL="514350" indent="-514350">
              <a:lnSpc>
                <a:spcPct val="250000"/>
              </a:lnSpc>
              <a:spcAft>
                <a:spcPts val="800"/>
              </a:spcAft>
              <a:buFontTx/>
              <a:buAutoNum type="arabicPeriod"/>
            </a:pP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Évolution des résultats							</a:t>
            </a:r>
          </a:p>
          <a:p>
            <a:pPr marL="514350" indent="-514350">
              <a:lnSpc>
                <a:spcPct val="250000"/>
              </a:lnSpc>
              <a:spcAft>
                <a:spcPts val="800"/>
              </a:spcAft>
              <a:buFontTx/>
              <a:buAutoNum type="arabicPeriod"/>
            </a:pPr>
            <a:r>
              <a:rPr lang="fr-CH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Résultat final</a:t>
            </a: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fr-CH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fr-CH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ctr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fr-CH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fr-CH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21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5"/>
            <a:ext cx="9791700" cy="889077"/>
            <a:chOff x="2400300" y="553223"/>
            <a:chExt cx="9791700" cy="8890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3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Présentation générale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3</a:t>
            </a:fld>
            <a:endParaRPr lang="fr-CH" sz="2800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26C120-D392-4F3A-BD77-E556026C2ECB}"/>
              </a:ext>
            </a:extLst>
          </p:cNvPr>
          <p:cNvSpPr/>
          <p:nvPr/>
        </p:nvSpPr>
        <p:spPr>
          <a:xfrm>
            <a:off x="4457149" y="3060139"/>
            <a:ext cx="1779528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Traitement des données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D9593F0F-4BE9-4B91-8669-19EEAE0DF601}"/>
              </a:ext>
            </a:extLst>
          </p:cNvPr>
          <p:cNvSpPr/>
          <p:nvPr/>
        </p:nvSpPr>
        <p:spPr>
          <a:xfrm rot="16200000">
            <a:off x="3202431" y="2728543"/>
            <a:ext cx="422031" cy="138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AB322A6-5372-412F-AE6A-EB1233B40C30}"/>
              </a:ext>
            </a:extLst>
          </p:cNvPr>
          <p:cNvSpPr/>
          <p:nvPr/>
        </p:nvSpPr>
        <p:spPr>
          <a:xfrm rot="16200000">
            <a:off x="3169773" y="3249367"/>
            <a:ext cx="422031" cy="1386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D47B5C-3E85-42BB-89EA-0D97017E2B07}"/>
              </a:ext>
            </a:extLst>
          </p:cNvPr>
          <p:cNvSpPr txBox="1"/>
          <p:nvPr/>
        </p:nvSpPr>
        <p:spPr>
          <a:xfrm>
            <a:off x="1889768" y="3263563"/>
            <a:ext cx="78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EDA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EC2D13-B53B-4F60-909F-F69534523C0F}"/>
              </a:ext>
            </a:extLst>
          </p:cNvPr>
          <p:cNvSpPr txBox="1"/>
          <p:nvPr/>
        </p:nvSpPr>
        <p:spPr>
          <a:xfrm>
            <a:off x="1880610" y="3725228"/>
            <a:ext cx="10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ECG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F08EE6-70E0-4831-B152-904BF52E01C3}"/>
              </a:ext>
            </a:extLst>
          </p:cNvPr>
          <p:cNvSpPr/>
          <p:nvPr/>
        </p:nvSpPr>
        <p:spPr>
          <a:xfrm>
            <a:off x="7105459" y="3060139"/>
            <a:ext cx="1689602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Simple split 80% trainset &amp; testset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2F03F0-3EAE-4A1B-B524-CAE158CAE0C8}"/>
              </a:ext>
            </a:extLst>
          </p:cNvPr>
          <p:cNvSpPr/>
          <p:nvPr/>
        </p:nvSpPr>
        <p:spPr>
          <a:xfrm>
            <a:off x="9663844" y="3060139"/>
            <a:ext cx="1689602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 / Score / Predict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DB111B2-CB3A-4CDC-804F-72DA377548AD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6236677" y="3632895"/>
            <a:ext cx="86878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1675243-0398-4098-979D-8FC41F54E29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795061" y="3632895"/>
            <a:ext cx="86878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880FECF-1E93-456A-90F0-B6B6CF36DFFA}"/>
              </a:ext>
            </a:extLst>
          </p:cNvPr>
          <p:cNvSpPr txBox="1"/>
          <p:nvPr/>
        </p:nvSpPr>
        <p:spPr>
          <a:xfrm>
            <a:off x="7344183" y="5642067"/>
            <a:ext cx="29017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Output : 	0 -&gt; NST</a:t>
            </a:r>
          </a:p>
          <a:p>
            <a:r>
              <a:rPr lang="fr-CH" sz="2800" dirty="0"/>
              <a:t>			1 -&gt; ST</a:t>
            </a:r>
          </a:p>
        </p:txBody>
      </p:sp>
    </p:spTree>
    <p:extLst>
      <p:ext uri="{BB962C8B-B14F-4D97-AF65-F5344CB8AC3E}">
        <p14:creationId xmlns:p14="http://schemas.microsoft.com/office/powerpoint/2010/main" val="391717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5"/>
            <a:ext cx="9791700" cy="889077"/>
            <a:chOff x="2400300" y="553223"/>
            <a:chExt cx="9791700" cy="8890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3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Présentation générale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4</a:t>
            </a:fld>
            <a:endParaRPr lang="fr-CH" sz="2800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526C120-D392-4F3A-BD77-E556026C2ECB}"/>
              </a:ext>
            </a:extLst>
          </p:cNvPr>
          <p:cNvSpPr/>
          <p:nvPr/>
        </p:nvSpPr>
        <p:spPr>
          <a:xfrm>
            <a:off x="3182110" y="2583912"/>
            <a:ext cx="2066212" cy="1145512"/>
          </a:xfrm>
          <a:prstGeom prst="roundRect">
            <a:avLst/>
          </a:prstGeom>
          <a:gradFill flip="none" rotWithShape="1">
            <a:gsLst>
              <a:gs pos="20000">
                <a:srgbClr val="D7511E"/>
              </a:gs>
              <a:gs pos="0">
                <a:srgbClr val="FF0000"/>
              </a:gs>
              <a:gs pos="98000">
                <a:schemeClr val="accent1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Traitement des données + sauvegarde</a:t>
            </a: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D9593F0F-4BE9-4B91-8669-19EEAE0DF601}"/>
              </a:ext>
            </a:extLst>
          </p:cNvPr>
          <p:cNvSpPr/>
          <p:nvPr/>
        </p:nvSpPr>
        <p:spPr>
          <a:xfrm rot="16200000">
            <a:off x="2362094" y="3063463"/>
            <a:ext cx="422031" cy="1052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AB322A6-5372-412F-AE6A-EB1233B40C30}"/>
              </a:ext>
            </a:extLst>
          </p:cNvPr>
          <p:cNvSpPr/>
          <p:nvPr/>
        </p:nvSpPr>
        <p:spPr>
          <a:xfrm rot="16200000">
            <a:off x="2345764" y="3600615"/>
            <a:ext cx="422031" cy="1019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326B9CD-E809-4B2A-833B-EF241273EE73}"/>
              </a:ext>
            </a:extLst>
          </p:cNvPr>
          <p:cNvSpPr/>
          <p:nvPr/>
        </p:nvSpPr>
        <p:spPr>
          <a:xfrm>
            <a:off x="5518529" y="3227820"/>
            <a:ext cx="1911566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Normalisation robuste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CB9855-E094-4A4E-A498-A1687421EEDE}"/>
              </a:ext>
            </a:extLst>
          </p:cNvPr>
          <p:cNvSpPr/>
          <p:nvPr/>
        </p:nvSpPr>
        <p:spPr>
          <a:xfrm>
            <a:off x="3182110" y="4084034"/>
            <a:ext cx="2066213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Chargement des données prétraitées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7BEB273-0C06-4386-B6B2-0CC557A075DB}"/>
              </a:ext>
            </a:extLst>
          </p:cNvPr>
          <p:cNvSpPr/>
          <p:nvPr/>
        </p:nvSpPr>
        <p:spPr>
          <a:xfrm>
            <a:off x="7845840" y="3227820"/>
            <a:ext cx="1911566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K-</a:t>
            </a:r>
            <a:r>
              <a:rPr lang="fr-CH" dirty="0" err="1"/>
              <a:t>fold</a:t>
            </a:r>
            <a:r>
              <a:rPr lang="fr-CH" dirty="0"/>
              <a:t> (5) Split trainset &amp; testset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2F03F0-3EAE-4A1B-B524-CAE158CAE0C8}"/>
              </a:ext>
            </a:extLst>
          </p:cNvPr>
          <p:cNvSpPr/>
          <p:nvPr/>
        </p:nvSpPr>
        <p:spPr>
          <a:xfrm>
            <a:off x="10027614" y="3206657"/>
            <a:ext cx="1689602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 / Score / Predict</a:t>
            </a:r>
          </a:p>
        </p:txBody>
      </p:sp>
      <p:sp>
        <p:nvSpPr>
          <p:cNvPr id="9" name="Flèche : courbe vers la droite 8">
            <a:extLst>
              <a:ext uri="{FF2B5EF4-FFF2-40B4-BE49-F238E27FC236}">
                <a16:creationId xmlns:a16="http://schemas.microsoft.com/office/drawing/2014/main" id="{CD78BB8E-EA22-4544-AA03-AA0A664AEE8B}"/>
              </a:ext>
            </a:extLst>
          </p:cNvPr>
          <p:cNvSpPr/>
          <p:nvPr/>
        </p:nvSpPr>
        <p:spPr>
          <a:xfrm rot="5400000">
            <a:off x="9356560" y="2100324"/>
            <a:ext cx="673240" cy="136657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0701F2-8698-4E1C-B047-4021B2878CD0}"/>
              </a:ext>
            </a:extLst>
          </p:cNvPr>
          <p:cNvSpPr txBox="1"/>
          <p:nvPr/>
        </p:nvSpPr>
        <p:spPr>
          <a:xfrm>
            <a:off x="9477425" y="2005390"/>
            <a:ext cx="5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10x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6931647-1173-4EDC-B56C-7E946B4B8537}"/>
              </a:ext>
            </a:extLst>
          </p:cNvPr>
          <p:cNvSpPr/>
          <p:nvPr/>
        </p:nvSpPr>
        <p:spPr>
          <a:xfrm>
            <a:off x="10027614" y="5085537"/>
            <a:ext cx="1689602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Affichage performances moyennes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A930B7D-B02E-4FCA-AC77-26505919078D}"/>
              </a:ext>
            </a:extLst>
          </p:cNvPr>
          <p:cNvSpPr/>
          <p:nvPr/>
        </p:nvSpPr>
        <p:spPr>
          <a:xfrm>
            <a:off x="6407748" y="1431965"/>
            <a:ext cx="2421280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Recherche/sauvegarde des meilleurs paramètres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971AA7F-9B06-4C7B-A8A0-D790E5196C15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5248322" y="3156668"/>
            <a:ext cx="270207" cy="64390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A91355B-EA1F-4120-A075-858094441470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248323" y="3800576"/>
            <a:ext cx="270206" cy="85621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63F965C-F4F6-46F9-B03F-8666DECDE14E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430095" y="3800576"/>
            <a:ext cx="41574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DC459A1-9A8E-4671-9158-25FA6951F4F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757406" y="3779413"/>
            <a:ext cx="270208" cy="2116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D123C3D-6458-40DD-9A3E-3BFA2934A232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10872415" y="4352169"/>
            <a:ext cx="0" cy="73336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E719263-C9C4-44F6-981D-514EE6FD0A26}"/>
              </a:ext>
            </a:extLst>
          </p:cNvPr>
          <p:cNvSpPr txBox="1"/>
          <p:nvPr/>
        </p:nvSpPr>
        <p:spPr>
          <a:xfrm>
            <a:off x="1401376" y="3378544"/>
            <a:ext cx="78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EDA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0F2B77D-B4F3-4D51-BED3-3C56976ADB01}"/>
              </a:ext>
            </a:extLst>
          </p:cNvPr>
          <p:cNvSpPr txBox="1"/>
          <p:nvPr/>
        </p:nvSpPr>
        <p:spPr>
          <a:xfrm>
            <a:off x="1392218" y="3840209"/>
            <a:ext cx="10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/>
              <a:t>ECG</a:t>
            </a:r>
          </a:p>
        </p:txBody>
      </p:sp>
    </p:spTree>
    <p:extLst>
      <p:ext uri="{BB962C8B-B14F-4D97-AF65-F5344CB8AC3E}">
        <p14:creationId xmlns:p14="http://schemas.microsoft.com/office/powerpoint/2010/main" val="312438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Chargement des données prétraitées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5</a:t>
            </a:fld>
            <a:endParaRPr lang="fr-CH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EC2A0A-39EA-41C8-B07C-6D3CB840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82" y="1436124"/>
            <a:ext cx="4895850" cy="10953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532307A-4F9C-44A0-9395-F8E4EE195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4230401"/>
            <a:ext cx="9153525" cy="138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5A15C5-5B78-4289-9798-4A45CC000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241" y="5804833"/>
            <a:ext cx="3983067" cy="623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C3714F-A644-410C-8823-C4D8A8D91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407" y="1913020"/>
            <a:ext cx="5438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6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Traitement des données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6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B6BDB-3CF1-4348-AB04-2372025B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687358"/>
            <a:ext cx="80772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Normalisation robuste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7</a:t>
            </a:fld>
            <a:endParaRPr lang="fr-CH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26418E-9C07-42A8-8CC8-985D5D17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528312"/>
            <a:ext cx="9121686" cy="26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7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0"/>
            <a:ext cx="9791700" cy="1569660"/>
            <a:chOff x="2400300" y="291398"/>
            <a:chExt cx="9791700" cy="15696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291398"/>
              <a:ext cx="9791700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504209" y="291398"/>
              <a:ext cx="958388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Recherche/sauvegarde des meilleurs paramètres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8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8D41F01-E3DE-4742-8993-0815BAB3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3" y="1610353"/>
            <a:ext cx="6867525" cy="5124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AD4E8B-F1DB-4716-A633-CB1C120D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487" y="5619879"/>
            <a:ext cx="3486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6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28A2E4FA-7306-4356-AF83-A1EED61BA4DD}"/>
              </a:ext>
            </a:extLst>
          </p:cNvPr>
          <p:cNvGrpSpPr/>
          <p:nvPr/>
        </p:nvGrpSpPr>
        <p:grpSpPr>
          <a:xfrm>
            <a:off x="2400300" y="261826"/>
            <a:ext cx="9791700" cy="889076"/>
            <a:chOff x="2400300" y="553224"/>
            <a:chExt cx="9791700" cy="88907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6C487-ABA1-4669-B5CC-22FC048D8B63}"/>
                </a:ext>
              </a:extLst>
            </p:cNvPr>
            <p:cNvSpPr/>
            <p:nvPr/>
          </p:nvSpPr>
          <p:spPr>
            <a:xfrm>
              <a:off x="2400300" y="565607"/>
              <a:ext cx="9791700" cy="876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76200" dist="12700" dir="2700000" sy="-23000" kx="-800400" algn="bl" rotWithShape="0">
                <a:prstClr val="black">
                  <a:alpha val="0"/>
                </a:prstClr>
              </a:outerShdw>
              <a:softEdge rad="31750"/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extBox 7">
              <a:extLst>
                <a:ext uri="{FF2B5EF4-FFF2-40B4-BE49-F238E27FC236}">
                  <a16:creationId xmlns:a16="http://schemas.microsoft.com/office/drawing/2014/main" id="{B6F076BB-DB87-46ED-960D-4BB5375CA667}"/>
                </a:ext>
              </a:extLst>
            </p:cNvPr>
            <p:cNvSpPr txBox="1"/>
            <p:nvPr/>
          </p:nvSpPr>
          <p:spPr>
            <a:xfrm>
              <a:off x="2400300" y="553224"/>
              <a:ext cx="958388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CH" sz="4800" dirty="0"/>
                <a:t>K-</a:t>
              </a:r>
              <a:r>
                <a:rPr lang="fr-CH" sz="4800" dirty="0" err="1"/>
                <a:t>fold</a:t>
              </a:r>
              <a:r>
                <a:rPr lang="fr-CH" sz="4800" dirty="0"/>
                <a:t> (5) Split trainset &amp; testset</a:t>
              </a:r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6497B-7FE0-4A48-8114-9DCA57AD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3093" y="6231049"/>
            <a:ext cx="771089" cy="365125"/>
          </a:xfrm>
        </p:spPr>
        <p:txBody>
          <a:bodyPr/>
          <a:lstStyle/>
          <a:p>
            <a:fld id="{F955F590-5AB9-48C1-8847-388DB7467CFE}" type="slidenum">
              <a:rPr lang="fr-CH" sz="2800" smtClean="0"/>
              <a:t>9</a:t>
            </a:fld>
            <a:endParaRPr lang="fr-CH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6D87527-725A-4DF1-8AA4-41CD6DCA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52" y="1987323"/>
            <a:ext cx="6734175" cy="1838325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88C6503-E1EC-4972-A7A3-4B39F4C091F8}"/>
              </a:ext>
            </a:extLst>
          </p:cNvPr>
          <p:cNvSpPr/>
          <p:nvPr/>
        </p:nvSpPr>
        <p:spPr>
          <a:xfrm>
            <a:off x="4499739" y="5217393"/>
            <a:ext cx="1911566" cy="1145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K-</a:t>
            </a:r>
            <a:r>
              <a:rPr lang="fr-CH" dirty="0" err="1"/>
              <a:t>fold</a:t>
            </a:r>
            <a:r>
              <a:rPr lang="fr-CH" dirty="0"/>
              <a:t> (5) Split trainset &amp; testset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799DB94-560D-41F2-AF89-B37A90300A1F}"/>
              </a:ext>
            </a:extLst>
          </p:cNvPr>
          <p:cNvSpPr/>
          <p:nvPr/>
        </p:nvSpPr>
        <p:spPr>
          <a:xfrm>
            <a:off x="6996743" y="5206278"/>
            <a:ext cx="1689602" cy="1145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 / Score / Predict</a:t>
            </a:r>
          </a:p>
        </p:txBody>
      </p:sp>
      <p:sp>
        <p:nvSpPr>
          <p:cNvPr id="13" name="Flèche : courbe vers la droite 12">
            <a:extLst>
              <a:ext uri="{FF2B5EF4-FFF2-40B4-BE49-F238E27FC236}">
                <a16:creationId xmlns:a16="http://schemas.microsoft.com/office/drawing/2014/main" id="{4BE46D97-8F46-45D6-AB47-688AE7954015}"/>
              </a:ext>
            </a:extLst>
          </p:cNvPr>
          <p:cNvSpPr/>
          <p:nvPr/>
        </p:nvSpPr>
        <p:spPr>
          <a:xfrm rot="5400000">
            <a:off x="6282954" y="3817402"/>
            <a:ext cx="673240" cy="191156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372E03-AE1D-4466-A008-25810D576830}"/>
              </a:ext>
            </a:extLst>
          </p:cNvPr>
          <p:cNvSpPr txBox="1"/>
          <p:nvPr/>
        </p:nvSpPr>
        <p:spPr>
          <a:xfrm>
            <a:off x="6411305" y="3997064"/>
            <a:ext cx="55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10x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F39C5F3-1CE6-4824-B6DF-E81F5A6D739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411305" y="5779034"/>
            <a:ext cx="585438" cy="1111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54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3233</TotalTime>
  <Words>246</Words>
  <Application>Microsoft Office PowerPoint</Application>
  <PresentationFormat>Grand écran</PresentationFormat>
  <Paragraphs>69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Isaïa Spinelli</dc:creator>
  <cp:lastModifiedBy>Isaïa Spinelli</cp:lastModifiedBy>
  <cp:revision>152</cp:revision>
  <cp:lastPrinted>2020-12-15T14:52:15Z</cp:lastPrinted>
  <dcterms:created xsi:type="dcterms:W3CDTF">2020-08-14T08:01:00Z</dcterms:created>
  <dcterms:modified xsi:type="dcterms:W3CDTF">2020-12-15T15:00:35Z</dcterms:modified>
</cp:coreProperties>
</file>