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9" r:id="rId3"/>
    <p:sldId id="270" r:id="rId4"/>
    <p:sldId id="257" r:id="rId5"/>
    <p:sldId id="258" r:id="rId6"/>
    <p:sldId id="259" r:id="rId7"/>
    <p:sldId id="261" r:id="rId8"/>
    <p:sldId id="262" r:id="rId9"/>
    <p:sldId id="263" r:id="rId10"/>
    <p:sldId id="271" r:id="rId11"/>
    <p:sldId id="260" r:id="rId12"/>
    <p:sldId id="264" r:id="rId13"/>
    <p:sldId id="265" r:id="rId14"/>
    <p:sldId id="266" r:id="rId15"/>
    <p:sldId id="267" r:id="rId16"/>
    <p:sldId id="272" r:id="rId17"/>
    <p:sldId id="274" r:id="rId18"/>
    <p:sldId id="275" r:id="rId19"/>
    <p:sldId id="273" r:id="rId20"/>
    <p:sldId id="276" r:id="rId21"/>
    <p:sldId id="277" r:id="rId22"/>
    <p:sldId id="279" r:id="rId23"/>
    <p:sldId id="278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24556-7647-41A7-AC24-745DD4A8B073}" type="doc">
      <dgm:prSet loTypeId="urn:microsoft.com/office/officeart/2005/8/layout/process5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8A02E50-4963-482B-B79C-8FC7692E6304}">
      <dgm:prSet/>
      <dgm:spPr/>
      <dgm:t>
        <a:bodyPr/>
        <a:lstStyle/>
        <a:p>
          <a:r>
            <a:rPr lang="en-GB" dirty="0"/>
            <a:t>Multiprocessors reorder memory operations in unintuitive ways </a:t>
          </a:r>
          <a:endParaRPr lang="en-US" dirty="0"/>
        </a:p>
      </dgm:t>
    </dgm:pt>
    <dgm:pt modelId="{A4615C22-D081-4F61-BA38-006A86C11310}" type="parTrans" cxnId="{A88C7A4C-DB64-4FE7-8AA7-932E81C704DD}">
      <dgm:prSet/>
      <dgm:spPr/>
      <dgm:t>
        <a:bodyPr/>
        <a:lstStyle/>
        <a:p>
          <a:endParaRPr lang="en-US"/>
        </a:p>
      </dgm:t>
    </dgm:pt>
    <dgm:pt modelId="{E411AC89-7E23-4FE0-81EF-C778E59EBF7E}" type="sibTrans" cxnId="{A88C7A4C-DB64-4FE7-8AA7-932E81C704DD}">
      <dgm:prSet/>
      <dgm:spPr/>
      <dgm:t>
        <a:bodyPr/>
        <a:lstStyle/>
        <a:p>
          <a:endParaRPr lang="en-US"/>
        </a:p>
      </dgm:t>
    </dgm:pt>
    <dgm:pt modelId="{49F5BBF8-8097-4C6D-963C-E6E3433C02AE}">
      <dgm:prSet/>
      <dgm:spPr/>
      <dgm:t>
        <a:bodyPr/>
        <a:lstStyle/>
        <a:p>
          <a:r>
            <a:rPr lang="en-GB" dirty="0"/>
            <a:t>This behaviour is necessary for performance but affects correctness too! </a:t>
          </a:r>
          <a:endParaRPr lang="en-US" dirty="0"/>
        </a:p>
      </dgm:t>
    </dgm:pt>
    <dgm:pt modelId="{720C12B8-EA87-40BE-B234-545F201D9F0D}" type="parTrans" cxnId="{F8FB6617-CE59-407C-9ACD-6D08F931C8B2}">
      <dgm:prSet/>
      <dgm:spPr/>
      <dgm:t>
        <a:bodyPr/>
        <a:lstStyle/>
        <a:p>
          <a:endParaRPr lang="en-US"/>
        </a:p>
      </dgm:t>
    </dgm:pt>
    <dgm:pt modelId="{98812B19-AF2D-41BB-BEE9-F223BAA3328B}" type="sibTrans" cxnId="{F8FB6617-CE59-407C-9ACD-6D08F931C8B2}">
      <dgm:prSet/>
      <dgm:spPr/>
      <dgm:t>
        <a:bodyPr/>
        <a:lstStyle/>
        <a:p>
          <a:endParaRPr lang="en-US"/>
        </a:p>
      </dgm:t>
    </dgm:pt>
    <dgm:pt modelId="{7E837050-4712-465F-B9F5-A75B54C44C6E}">
      <dgm:prSet/>
      <dgm:spPr/>
      <dgm:t>
        <a:bodyPr/>
        <a:lstStyle/>
        <a:p>
          <a:r>
            <a:rPr lang="en-GB" dirty="0"/>
            <a:t>We only need to care about what we can observe in software</a:t>
          </a:r>
          <a:endParaRPr lang="en-US" dirty="0"/>
        </a:p>
      </dgm:t>
    </dgm:pt>
    <dgm:pt modelId="{DEA37D66-5CB0-4D54-9162-B511B2F943D6}" type="parTrans" cxnId="{47FF5707-2743-44B0-90DD-CD02EBBA2EC1}">
      <dgm:prSet/>
      <dgm:spPr/>
      <dgm:t>
        <a:bodyPr/>
        <a:lstStyle/>
        <a:p>
          <a:endParaRPr lang="en-US"/>
        </a:p>
      </dgm:t>
    </dgm:pt>
    <dgm:pt modelId="{80858DAE-26B9-41B7-B3D7-F8F073146C16}" type="sibTrans" cxnId="{47FF5707-2743-44B0-90DD-CD02EBBA2EC1}">
      <dgm:prSet/>
      <dgm:spPr/>
      <dgm:t>
        <a:bodyPr/>
        <a:lstStyle/>
        <a:p>
          <a:endParaRPr lang="en-US"/>
        </a:p>
      </dgm:t>
    </dgm:pt>
    <dgm:pt modelId="{87D92AF0-1A27-404D-8793-D74D185E5230}" type="pres">
      <dgm:prSet presAssocID="{1B324556-7647-41A7-AC24-745DD4A8B073}" presName="diagram" presStyleCnt="0">
        <dgm:presLayoutVars>
          <dgm:dir/>
          <dgm:resizeHandles val="exact"/>
        </dgm:presLayoutVars>
      </dgm:prSet>
      <dgm:spPr/>
    </dgm:pt>
    <dgm:pt modelId="{6A816569-1A5E-4E0C-A4AA-7DF9339E8BB2}" type="pres">
      <dgm:prSet presAssocID="{18A02E50-4963-482B-B79C-8FC7692E6304}" presName="node" presStyleLbl="node1" presStyleIdx="0" presStyleCnt="3">
        <dgm:presLayoutVars>
          <dgm:bulletEnabled val="1"/>
        </dgm:presLayoutVars>
      </dgm:prSet>
      <dgm:spPr/>
    </dgm:pt>
    <dgm:pt modelId="{322E86A7-86FC-4473-AC48-1C108D192563}" type="pres">
      <dgm:prSet presAssocID="{E411AC89-7E23-4FE0-81EF-C778E59EBF7E}" presName="sibTrans" presStyleLbl="sibTrans2D1" presStyleIdx="0" presStyleCnt="2"/>
      <dgm:spPr/>
    </dgm:pt>
    <dgm:pt modelId="{4606F739-8E44-42FE-9D0D-06589EC4F9D5}" type="pres">
      <dgm:prSet presAssocID="{E411AC89-7E23-4FE0-81EF-C778E59EBF7E}" presName="connectorText" presStyleLbl="sibTrans2D1" presStyleIdx="0" presStyleCnt="2"/>
      <dgm:spPr/>
    </dgm:pt>
    <dgm:pt modelId="{DA0B8DB9-6676-45B9-A2F5-C19B60EF3389}" type="pres">
      <dgm:prSet presAssocID="{49F5BBF8-8097-4C6D-963C-E6E3433C02AE}" presName="node" presStyleLbl="node1" presStyleIdx="1" presStyleCnt="3">
        <dgm:presLayoutVars>
          <dgm:bulletEnabled val="1"/>
        </dgm:presLayoutVars>
      </dgm:prSet>
      <dgm:spPr/>
    </dgm:pt>
    <dgm:pt modelId="{72349672-A52A-4E5F-9AD4-C46071B554EC}" type="pres">
      <dgm:prSet presAssocID="{98812B19-AF2D-41BB-BEE9-F223BAA3328B}" presName="sibTrans" presStyleLbl="sibTrans2D1" presStyleIdx="1" presStyleCnt="2"/>
      <dgm:spPr/>
    </dgm:pt>
    <dgm:pt modelId="{37CD14A8-4A58-4255-B2E8-40B570E4C2E1}" type="pres">
      <dgm:prSet presAssocID="{98812B19-AF2D-41BB-BEE9-F223BAA3328B}" presName="connectorText" presStyleLbl="sibTrans2D1" presStyleIdx="1" presStyleCnt="2"/>
      <dgm:spPr/>
    </dgm:pt>
    <dgm:pt modelId="{B0A97024-3734-43A1-9FEA-3221FEA7AE8A}" type="pres">
      <dgm:prSet presAssocID="{7E837050-4712-465F-B9F5-A75B54C44C6E}" presName="node" presStyleLbl="node1" presStyleIdx="2" presStyleCnt="3">
        <dgm:presLayoutVars>
          <dgm:bulletEnabled val="1"/>
        </dgm:presLayoutVars>
      </dgm:prSet>
      <dgm:spPr/>
    </dgm:pt>
  </dgm:ptLst>
  <dgm:cxnLst>
    <dgm:cxn modelId="{47FF5707-2743-44B0-90DD-CD02EBBA2EC1}" srcId="{1B324556-7647-41A7-AC24-745DD4A8B073}" destId="{7E837050-4712-465F-B9F5-A75B54C44C6E}" srcOrd="2" destOrd="0" parTransId="{DEA37D66-5CB0-4D54-9162-B511B2F943D6}" sibTransId="{80858DAE-26B9-41B7-B3D7-F8F073146C16}"/>
    <dgm:cxn modelId="{F8FB6617-CE59-407C-9ACD-6D08F931C8B2}" srcId="{1B324556-7647-41A7-AC24-745DD4A8B073}" destId="{49F5BBF8-8097-4C6D-963C-E6E3433C02AE}" srcOrd="1" destOrd="0" parTransId="{720C12B8-EA87-40BE-B234-545F201D9F0D}" sibTransId="{98812B19-AF2D-41BB-BEE9-F223BAA3328B}"/>
    <dgm:cxn modelId="{F275701A-1F36-48F2-9F5A-22C77F786F00}" type="presOf" srcId="{7E837050-4712-465F-B9F5-A75B54C44C6E}" destId="{B0A97024-3734-43A1-9FEA-3221FEA7AE8A}" srcOrd="0" destOrd="0" presId="urn:microsoft.com/office/officeart/2005/8/layout/process5"/>
    <dgm:cxn modelId="{4808E732-8275-452B-B05F-0C13B5030A67}" type="presOf" srcId="{18A02E50-4963-482B-B79C-8FC7692E6304}" destId="{6A816569-1A5E-4E0C-A4AA-7DF9339E8BB2}" srcOrd="0" destOrd="0" presId="urn:microsoft.com/office/officeart/2005/8/layout/process5"/>
    <dgm:cxn modelId="{E9895C3B-2B67-4F24-9863-25ADFC044F28}" type="presOf" srcId="{49F5BBF8-8097-4C6D-963C-E6E3433C02AE}" destId="{DA0B8DB9-6676-45B9-A2F5-C19B60EF3389}" srcOrd="0" destOrd="0" presId="urn:microsoft.com/office/officeart/2005/8/layout/process5"/>
    <dgm:cxn modelId="{5F15145B-9F6F-4368-9E48-CB0458944400}" type="presOf" srcId="{1B324556-7647-41A7-AC24-745DD4A8B073}" destId="{87D92AF0-1A27-404D-8793-D74D185E5230}" srcOrd="0" destOrd="0" presId="urn:microsoft.com/office/officeart/2005/8/layout/process5"/>
    <dgm:cxn modelId="{9C623061-3E3B-4ED2-BA1A-F80B63C45E74}" type="presOf" srcId="{E411AC89-7E23-4FE0-81EF-C778E59EBF7E}" destId="{4606F739-8E44-42FE-9D0D-06589EC4F9D5}" srcOrd="1" destOrd="0" presId="urn:microsoft.com/office/officeart/2005/8/layout/process5"/>
    <dgm:cxn modelId="{A88C7A4C-DB64-4FE7-8AA7-932E81C704DD}" srcId="{1B324556-7647-41A7-AC24-745DD4A8B073}" destId="{18A02E50-4963-482B-B79C-8FC7692E6304}" srcOrd="0" destOrd="0" parTransId="{A4615C22-D081-4F61-BA38-006A86C11310}" sibTransId="{E411AC89-7E23-4FE0-81EF-C778E59EBF7E}"/>
    <dgm:cxn modelId="{8E880273-FBFE-4C90-AC8F-55F9F305BB97}" type="presOf" srcId="{98812B19-AF2D-41BB-BEE9-F223BAA3328B}" destId="{37CD14A8-4A58-4255-B2E8-40B570E4C2E1}" srcOrd="1" destOrd="0" presId="urn:microsoft.com/office/officeart/2005/8/layout/process5"/>
    <dgm:cxn modelId="{957D37F4-0815-4E9B-84A6-186A76B10B46}" type="presOf" srcId="{E411AC89-7E23-4FE0-81EF-C778E59EBF7E}" destId="{322E86A7-86FC-4473-AC48-1C108D192563}" srcOrd="0" destOrd="0" presId="urn:microsoft.com/office/officeart/2005/8/layout/process5"/>
    <dgm:cxn modelId="{183CE7F7-5B43-47A4-942C-9302B6E079CA}" type="presOf" srcId="{98812B19-AF2D-41BB-BEE9-F223BAA3328B}" destId="{72349672-A52A-4E5F-9AD4-C46071B554EC}" srcOrd="0" destOrd="0" presId="urn:microsoft.com/office/officeart/2005/8/layout/process5"/>
    <dgm:cxn modelId="{C87CA63D-0B03-4FCC-B056-2BD204625146}" type="presParOf" srcId="{87D92AF0-1A27-404D-8793-D74D185E5230}" destId="{6A816569-1A5E-4E0C-A4AA-7DF9339E8BB2}" srcOrd="0" destOrd="0" presId="urn:microsoft.com/office/officeart/2005/8/layout/process5"/>
    <dgm:cxn modelId="{BDC063BB-F758-49D8-975A-F98C5BA42988}" type="presParOf" srcId="{87D92AF0-1A27-404D-8793-D74D185E5230}" destId="{322E86A7-86FC-4473-AC48-1C108D192563}" srcOrd="1" destOrd="0" presId="urn:microsoft.com/office/officeart/2005/8/layout/process5"/>
    <dgm:cxn modelId="{6BA4C41C-7696-4E32-B786-5D76A84AF412}" type="presParOf" srcId="{322E86A7-86FC-4473-AC48-1C108D192563}" destId="{4606F739-8E44-42FE-9D0D-06589EC4F9D5}" srcOrd="0" destOrd="0" presId="urn:microsoft.com/office/officeart/2005/8/layout/process5"/>
    <dgm:cxn modelId="{3573CD9B-0926-4621-970E-EDA1644EF020}" type="presParOf" srcId="{87D92AF0-1A27-404D-8793-D74D185E5230}" destId="{DA0B8DB9-6676-45B9-A2F5-C19B60EF3389}" srcOrd="2" destOrd="0" presId="urn:microsoft.com/office/officeart/2005/8/layout/process5"/>
    <dgm:cxn modelId="{75063D6C-5437-406F-A25A-6F2E87D50A1B}" type="presParOf" srcId="{87D92AF0-1A27-404D-8793-D74D185E5230}" destId="{72349672-A52A-4E5F-9AD4-C46071B554EC}" srcOrd="3" destOrd="0" presId="urn:microsoft.com/office/officeart/2005/8/layout/process5"/>
    <dgm:cxn modelId="{7EBF1478-8892-4803-934A-47E8DA51416A}" type="presParOf" srcId="{72349672-A52A-4E5F-9AD4-C46071B554EC}" destId="{37CD14A8-4A58-4255-B2E8-40B570E4C2E1}" srcOrd="0" destOrd="0" presId="urn:microsoft.com/office/officeart/2005/8/layout/process5"/>
    <dgm:cxn modelId="{D59234B2-AD16-401B-BBA8-78363305DC9A}" type="presParOf" srcId="{87D92AF0-1A27-404D-8793-D74D185E5230}" destId="{B0A97024-3734-43A1-9FEA-3221FEA7AE8A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A5A0D-25C7-42D2-B106-CAADAA73635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2A177F-3672-4606-8F04-CEEF663F42AD}">
      <dgm:prSet/>
      <dgm:spPr/>
      <dgm:t>
        <a:bodyPr/>
        <a:lstStyle/>
        <a:p>
          <a:r>
            <a:rPr lang="en-US" dirty="0"/>
            <a:t>Is it compiler ?</a:t>
          </a:r>
        </a:p>
      </dgm:t>
    </dgm:pt>
    <dgm:pt modelId="{8362FAF0-D6F8-46E6-9E42-0003B5F86BA7}" type="parTrans" cxnId="{3140B16D-13E4-4E96-9EDA-10EDCEB44890}">
      <dgm:prSet/>
      <dgm:spPr/>
      <dgm:t>
        <a:bodyPr/>
        <a:lstStyle/>
        <a:p>
          <a:endParaRPr lang="en-US"/>
        </a:p>
      </dgm:t>
    </dgm:pt>
    <dgm:pt modelId="{7C4A8CA7-4120-4233-82A6-6B5D504FB8F9}" type="sibTrans" cxnId="{3140B16D-13E4-4E96-9EDA-10EDCEB44890}">
      <dgm:prSet/>
      <dgm:spPr/>
      <dgm:t>
        <a:bodyPr/>
        <a:lstStyle/>
        <a:p>
          <a:endParaRPr lang="en-US"/>
        </a:p>
      </dgm:t>
    </dgm:pt>
    <dgm:pt modelId="{E34E6EC0-2687-4185-91D3-267D6630FA37}">
      <dgm:prSet/>
      <dgm:spPr/>
      <dgm:t>
        <a:bodyPr/>
        <a:lstStyle/>
        <a:p>
          <a:r>
            <a:rPr lang="en-US" dirty="0"/>
            <a:t>Is it hardware ? </a:t>
          </a:r>
        </a:p>
      </dgm:t>
    </dgm:pt>
    <dgm:pt modelId="{C0A739FB-F746-4485-BD40-72D109DCB8D3}" type="parTrans" cxnId="{D00703A6-A11B-413E-8A2A-A2AF1D8C9243}">
      <dgm:prSet/>
      <dgm:spPr/>
      <dgm:t>
        <a:bodyPr/>
        <a:lstStyle/>
        <a:p>
          <a:endParaRPr lang="en-US"/>
        </a:p>
      </dgm:t>
    </dgm:pt>
    <dgm:pt modelId="{9987B1C1-CFFF-40F1-8CB6-68E9DF5F6670}" type="sibTrans" cxnId="{D00703A6-A11B-413E-8A2A-A2AF1D8C9243}">
      <dgm:prSet/>
      <dgm:spPr/>
      <dgm:t>
        <a:bodyPr/>
        <a:lstStyle/>
        <a:p>
          <a:endParaRPr lang="en-US"/>
        </a:p>
      </dgm:t>
    </dgm:pt>
    <dgm:pt modelId="{132BA703-B4C8-49FC-9EA7-E719D8A742C2}">
      <dgm:prSet/>
      <dgm:spPr/>
      <dgm:t>
        <a:bodyPr/>
        <a:lstStyle/>
        <a:p>
          <a:r>
            <a:rPr lang="en-US"/>
            <a:t>Or Both </a:t>
          </a:r>
        </a:p>
      </dgm:t>
    </dgm:pt>
    <dgm:pt modelId="{DC76C6C8-A767-471D-97D9-2AB1ECC27491}" type="parTrans" cxnId="{3C70FA63-B10F-42F7-BBE5-07E41341D42D}">
      <dgm:prSet/>
      <dgm:spPr/>
      <dgm:t>
        <a:bodyPr/>
        <a:lstStyle/>
        <a:p>
          <a:endParaRPr lang="en-US"/>
        </a:p>
      </dgm:t>
    </dgm:pt>
    <dgm:pt modelId="{2745B86C-12C9-4919-9ED4-9A82CB7DB1B1}" type="sibTrans" cxnId="{3C70FA63-B10F-42F7-BBE5-07E41341D42D}">
      <dgm:prSet/>
      <dgm:spPr/>
      <dgm:t>
        <a:bodyPr/>
        <a:lstStyle/>
        <a:p>
          <a:endParaRPr lang="en-US"/>
        </a:p>
      </dgm:t>
    </dgm:pt>
    <dgm:pt modelId="{576655E5-13D0-4651-B8E1-2BA7F3F56177}" type="pres">
      <dgm:prSet presAssocID="{01EA5A0D-25C7-42D2-B106-CAADAA736355}" presName="outerComposite" presStyleCnt="0">
        <dgm:presLayoutVars>
          <dgm:chMax val="5"/>
          <dgm:dir/>
          <dgm:resizeHandles val="exact"/>
        </dgm:presLayoutVars>
      </dgm:prSet>
      <dgm:spPr/>
    </dgm:pt>
    <dgm:pt modelId="{92692C44-9C8A-45E7-A37E-8FC200AC2501}" type="pres">
      <dgm:prSet presAssocID="{01EA5A0D-25C7-42D2-B106-CAADAA736355}" presName="dummyMaxCanvas" presStyleCnt="0">
        <dgm:presLayoutVars/>
      </dgm:prSet>
      <dgm:spPr/>
    </dgm:pt>
    <dgm:pt modelId="{77773251-FC74-4A9A-BDE5-A4DA86727556}" type="pres">
      <dgm:prSet presAssocID="{01EA5A0D-25C7-42D2-B106-CAADAA736355}" presName="ThreeNodes_1" presStyleLbl="node1" presStyleIdx="0" presStyleCnt="3">
        <dgm:presLayoutVars>
          <dgm:bulletEnabled val="1"/>
        </dgm:presLayoutVars>
      </dgm:prSet>
      <dgm:spPr/>
    </dgm:pt>
    <dgm:pt modelId="{427C9061-7830-483F-AF7D-C324D02DA50C}" type="pres">
      <dgm:prSet presAssocID="{01EA5A0D-25C7-42D2-B106-CAADAA736355}" presName="ThreeNodes_2" presStyleLbl="node1" presStyleIdx="1" presStyleCnt="3">
        <dgm:presLayoutVars>
          <dgm:bulletEnabled val="1"/>
        </dgm:presLayoutVars>
      </dgm:prSet>
      <dgm:spPr/>
    </dgm:pt>
    <dgm:pt modelId="{366E0CCE-3AC4-4252-9528-F111BCAE82E0}" type="pres">
      <dgm:prSet presAssocID="{01EA5A0D-25C7-42D2-B106-CAADAA736355}" presName="ThreeNodes_3" presStyleLbl="node1" presStyleIdx="2" presStyleCnt="3">
        <dgm:presLayoutVars>
          <dgm:bulletEnabled val="1"/>
        </dgm:presLayoutVars>
      </dgm:prSet>
      <dgm:spPr/>
    </dgm:pt>
    <dgm:pt modelId="{9D670671-DF85-4DDE-8EBA-736437EFB15E}" type="pres">
      <dgm:prSet presAssocID="{01EA5A0D-25C7-42D2-B106-CAADAA736355}" presName="ThreeConn_1-2" presStyleLbl="fgAccFollowNode1" presStyleIdx="0" presStyleCnt="2">
        <dgm:presLayoutVars>
          <dgm:bulletEnabled val="1"/>
        </dgm:presLayoutVars>
      </dgm:prSet>
      <dgm:spPr/>
    </dgm:pt>
    <dgm:pt modelId="{740E6F93-B1FD-4875-A84A-2B85400D8E10}" type="pres">
      <dgm:prSet presAssocID="{01EA5A0D-25C7-42D2-B106-CAADAA736355}" presName="ThreeConn_2-3" presStyleLbl="fgAccFollowNode1" presStyleIdx="1" presStyleCnt="2">
        <dgm:presLayoutVars>
          <dgm:bulletEnabled val="1"/>
        </dgm:presLayoutVars>
      </dgm:prSet>
      <dgm:spPr/>
    </dgm:pt>
    <dgm:pt modelId="{832462C9-B142-4C4C-9904-CB12D222455D}" type="pres">
      <dgm:prSet presAssocID="{01EA5A0D-25C7-42D2-B106-CAADAA736355}" presName="ThreeNodes_1_text" presStyleLbl="node1" presStyleIdx="2" presStyleCnt="3">
        <dgm:presLayoutVars>
          <dgm:bulletEnabled val="1"/>
        </dgm:presLayoutVars>
      </dgm:prSet>
      <dgm:spPr/>
    </dgm:pt>
    <dgm:pt modelId="{5EDA3F1B-DFD6-4D99-9BAE-97D210E564EA}" type="pres">
      <dgm:prSet presAssocID="{01EA5A0D-25C7-42D2-B106-CAADAA736355}" presName="ThreeNodes_2_text" presStyleLbl="node1" presStyleIdx="2" presStyleCnt="3">
        <dgm:presLayoutVars>
          <dgm:bulletEnabled val="1"/>
        </dgm:presLayoutVars>
      </dgm:prSet>
      <dgm:spPr/>
    </dgm:pt>
    <dgm:pt modelId="{D8095E2D-FE48-49B9-AF01-5628D54CEA49}" type="pres">
      <dgm:prSet presAssocID="{01EA5A0D-25C7-42D2-B106-CAADAA73635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31F6A09-99FD-43B8-928A-AA50A38D5E97}" type="presOf" srcId="{01EA5A0D-25C7-42D2-B106-CAADAA736355}" destId="{576655E5-13D0-4651-B8E1-2BA7F3F56177}" srcOrd="0" destOrd="0" presId="urn:microsoft.com/office/officeart/2005/8/layout/vProcess5"/>
    <dgm:cxn modelId="{27D7621B-2A5E-4647-9F13-2C98A407F76F}" type="presOf" srcId="{E34E6EC0-2687-4185-91D3-267D6630FA37}" destId="{427C9061-7830-483F-AF7D-C324D02DA50C}" srcOrd="0" destOrd="0" presId="urn:microsoft.com/office/officeart/2005/8/layout/vProcess5"/>
    <dgm:cxn modelId="{36B4C926-CC95-446F-8255-AAE472501943}" type="presOf" srcId="{7C4A8CA7-4120-4233-82A6-6B5D504FB8F9}" destId="{9D670671-DF85-4DDE-8EBA-736437EFB15E}" srcOrd="0" destOrd="0" presId="urn:microsoft.com/office/officeart/2005/8/layout/vProcess5"/>
    <dgm:cxn modelId="{3E56DF26-CFBD-438C-9165-332A4CA48FC1}" type="presOf" srcId="{282A177F-3672-4606-8F04-CEEF663F42AD}" destId="{77773251-FC74-4A9A-BDE5-A4DA86727556}" srcOrd="0" destOrd="0" presId="urn:microsoft.com/office/officeart/2005/8/layout/vProcess5"/>
    <dgm:cxn modelId="{3C70FA63-B10F-42F7-BBE5-07E41341D42D}" srcId="{01EA5A0D-25C7-42D2-B106-CAADAA736355}" destId="{132BA703-B4C8-49FC-9EA7-E719D8A742C2}" srcOrd="2" destOrd="0" parTransId="{DC76C6C8-A767-471D-97D9-2AB1ECC27491}" sibTransId="{2745B86C-12C9-4919-9ED4-9A82CB7DB1B1}"/>
    <dgm:cxn modelId="{3140B16D-13E4-4E96-9EDA-10EDCEB44890}" srcId="{01EA5A0D-25C7-42D2-B106-CAADAA736355}" destId="{282A177F-3672-4606-8F04-CEEF663F42AD}" srcOrd="0" destOrd="0" parTransId="{8362FAF0-D6F8-46E6-9E42-0003B5F86BA7}" sibTransId="{7C4A8CA7-4120-4233-82A6-6B5D504FB8F9}"/>
    <dgm:cxn modelId="{7D5E1D78-D36E-46AD-AB77-F6E9612E4F55}" type="presOf" srcId="{132BA703-B4C8-49FC-9EA7-E719D8A742C2}" destId="{D8095E2D-FE48-49B9-AF01-5628D54CEA49}" srcOrd="1" destOrd="0" presId="urn:microsoft.com/office/officeart/2005/8/layout/vProcess5"/>
    <dgm:cxn modelId="{1345BB9B-AD3D-4E7B-9C4B-2247052F6085}" type="presOf" srcId="{132BA703-B4C8-49FC-9EA7-E719D8A742C2}" destId="{366E0CCE-3AC4-4252-9528-F111BCAE82E0}" srcOrd="0" destOrd="0" presId="urn:microsoft.com/office/officeart/2005/8/layout/vProcess5"/>
    <dgm:cxn modelId="{D00703A6-A11B-413E-8A2A-A2AF1D8C9243}" srcId="{01EA5A0D-25C7-42D2-B106-CAADAA736355}" destId="{E34E6EC0-2687-4185-91D3-267D6630FA37}" srcOrd="1" destOrd="0" parTransId="{C0A739FB-F746-4485-BD40-72D109DCB8D3}" sibTransId="{9987B1C1-CFFF-40F1-8CB6-68E9DF5F6670}"/>
    <dgm:cxn modelId="{E92603D9-29E3-4077-9890-8AA59508EB48}" type="presOf" srcId="{9987B1C1-CFFF-40F1-8CB6-68E9DF5F6670}" destId="{740E6F93-B1FD-4875-A84A-2B85400D8E10}" srcOrd="0" destOrd="0" presId="urn:microsoft.com/office/officeart/2005/8/layout/vProcess5"/>
    <dgm:cxn modelId="{3A6AB1DD-42FF-4832-8430-8A68553919FE}" type="presOf" srcId="{E34E6EC0-2687-4185-91D3-267D6630FA37}" destId="{5EDA3F1B-DFD6-4D99-9BAE-97D210E564EA}" srcOrd="1" destOrd="0" presId="urn:microsoft.com/office/officeart/2005/8/layout/vProcess5"/>
    <dgm:cxn modelId="{2EE3B7E0-0F3E-431E-A785-0A0F3B9E9A55}" type="presOf" srcId="{282A177F-3672-4606-8F04-CEEF663F42AD}" destId="{832462C9-B142-4C4C-9904-CB12D222455D}" srcOrd="1" destOrd="0" presId="urn:microsoft.com/office/officeart/2005/8/layout/vProcess5"/>
    <dgm:cxn modelId="{539B7E45-FF7C-458F-92C0-C2D2526B5C89}" type="presParOf" srcId="{576655E5-13D0-4651-B8E1-2BA7F3F56177}" destId="{92692C44-9C8A-45E7-A37E-8FC200AC2501}" srcOrd="0" destOrd="0" presId="urn:microsoft.com/office/officeart/2005/8/layout/vProcess5"/>
    <dgm:cxn modelId="{CFC1CAAE-5D20-4B9C-A1A6-7C9B899F690D}" type="presParOf" srcId="{576655E5-13D0-4651-B8E1-2BA7F3F56177}" destId="{77773251-FC74-4A9A-BDE5-A4DA86727556}" srcOrd="1" destOrd="0" presId="urn:microsoft.com/office/officeart/2005/8/layout/vProcess5"/>
    <dgm:cxn modelId="{CA68058B-3BFC-45AA-BDD7-A2320CA294A2}" type="presParOf" srcId="{576655E5-13D0-4651-B8E1-2BA7F3F56177}" destId="{427C9061-7830-483F-AF7D-C324D02DA50C}" srcOrd="2" destOrd="0" presId="urn:microsoft.com/office/officeart/2005/8/layout/vProcess5"/>
    <dgm:cxn modelId="{7B29AB37-6D0F-40A5-814F-EA164694DED6}" type="presParOf" srcId="{576655E5-13D0-4651-B8E1-2BA7F3F56177}" destId="{366E0CCE-3AC4-4252-9528-F111BCAE82E0}" srcOrd="3" destOrd="0" presId="urn:microsoft.com/office/officeart/2005/8/layout/vProcess5"/>
    <dgm:cxn modelId="{4A4107F9-2F73-4F70-80D7-A642EC1DFFFD}" type="presParOf" srcId="{576655E5-13D0-4651-B8E1-2BA7F3F56177}" destId="{9D670671-DF85-4DDE-8EBA-736437EFB15E}" srcOrd="4" destOrd="0" presId="urn:microsoft.com/office/officeart/2005/8/layout/vProcess5"/>
    <dgm:cxn modelId="{B5EAE4E2-BCB0-44A3-A82E-6C10C6FC5AA5}" type="presParOf" srcId="{576655E5-13D0-4651-B8E1-2BA7F3F56177}" destId="{740E6F93-B1FD-4875-A84A-2B85400D8E10}" srcOrd="5" destOrd="0" presId="urn:microsoft.com/office/officeart/2005/8/layout/vProcess5"/>
    <dgm:cxn modelId="{1C8D36D3-5757-45D8-BC73-9FC5523DCAE0}" type="presParOf" srcId="{576655E5-13D0-4651-B8E1-2BA7F3F56177}" destId="{832462C9-B142-4C4C-9904-CB12D222455D}" srcOrd="6" destOrd="0" presId="urn:microsoft.com/office/officeart/2005/8/layout/vProcess5"/>
    <dgm:cxn modelId="{6BBBAEDA-7778-4D93-B084-F7BD3D663A46}" type="presParOf" srcId="{576655E5-13D0-4651-B8E1-2BA7F3F56177}" destId="{5EDA3F1B-DFD6-4D99-9BAE-97D210E564EA}" srcOrd="7" destOrd="0" presId="urn:microsoft.com/office/officeart/2005/8/layout/vProcess5"/>
    <dgm:cxn modelId="{4E4D7A1C-13F8-4F9C-A3C8-0F9286511D02}" type="presParOf" srcId="{576655E5-13D0-4651-B8E1-2BA7F3F56177}" destId="{D8095E2D-FE48-49B9-AF01-5628D54CEA4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16569-1A5E-4E0C-A4AA-7DF9339E8BB2}">
      <dsp:nvSpPr>
        <dsp:cNvPr id="0" name=""/>
        <dsp:cNvSpPr/>
      </dsp:nvSpPr>
      <dsp:spPr>
        <a:xfrm>
          <a:off x="9925" y="1001483"/>
          <a:ext cx="2966742" cy="17800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Multiprocessors reorder memory operations in unintuitive ways </a:t>
          </a:r>
          <a:endParaRPr lang="en-US" sz="2300" kern="1200" dirty="0"/>
        </a:p>
      </dsp:txBody>
      <dsp:txXfrm>
        <a:off x="62061" y="1053619"/>
        <a:ext cx="2862470" cy="1675773"/>
      </dsp:txXfrm>
    </dsp:sp>
    <dsp:sp modelId="{322E86A7-86FC-4473-AC48-1C108D192563}">
      <dsp:nvSpPr>
        <dsp:cNvPr id="0" name=""/>
        <dsp:cNvSpPr/>
      </dsp:nvSpPr>
      <dsp:spPr>
        <a:xfrm>
          <a:off x="3237742" y="1523629"/>
          <a:ext cx="628949" cy="735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237742" y="1670779"/>
        <a:ext cx="440264" cy="441452"/>
      </dsp:txXfrm>
    </dsp:sp>
    <dsp:sp modelId="{DA0B8DB9-6676-45B9-A2F5-C19B60EF3389}">
      <dsp:nvSpPr>
        <dsp:cNvPr id="0" name=""/>
        <dsp:cNvSpPr/>
      </dsp:nvSpPr>
      <dsp:spPr>
        <a:xfrm>
          <a:off x="4163366" y="1001483"/>
          <a:ext cx="2966742" cy="17800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This behaviour is necessary for performance but affects correctness too! </a:t>
          </a:r>
          <a:endParaRPr lang="en-US" sz="2300" kern="1200" dirty="0"/>
        </a:p>
      </dsp:txBody>
      <dsp:txXfrm>
        <a:off x="4215502" y="1053619"/>
        <a:ext cx="2862470" cy="1675773"/>
      </dsp:txXfrm>
    </dsp:sp>
    <dsp:sp modelId="{72349672-A52A-4E5F-9AD4-C46071B554EC}">
      <dsp:nvSpPr>
        <dsp:cNvPr id="0" name=""/>
        <dsp:cNvSpPr/>
      </dsp:nvSpPr>
      <dsp:spPr>
        <a:xfrm>
          <a:off x="7391182" y="1523629"/>
          <a:ext cx="628949" cy="735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91182" y="1670779"/>
        <a:ext cx="440264" cy="441452"/>
      </dsp:txXfrm>
    </dsp:sp>
    <dsp:sp modelId="{B0A97024-3734-43A1-9FEA-3221FEA7AE8A}">
      <dsp:nvSpPr>
        <dsp:cNvPr id="0" name=""/>
        <dsp:cNvSpPr/>
      </dsp:nvSpPr>
      <dsp:spPr>
        <a:xfrm>
          <a:off x="8316806" y="1001483"/>
          <a:ext cx="2966742" cy="17800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We only need to care about what we can observe in software</a:t>
          </a:r>
          <a:endParaRPr lang="en-US" sz="2300" kern="1200" dirty="0"/>
        </a:p>
      </dsp:txBody>
      <dsp:txXfrm>
        <a:off x="8368942" y="1053619"/>
        <a:ext cx="2862470" cy="167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73251-FC74-4A9A-BDE5-A4DA86727556}">
      <dsp:nvSpPr>
        <dsp:cNvPr id="0" name=""/>
        <dsp:cNvSpPr/>
      </dsp:nvSpPr>
      <dsp:spPr>
        <a:xfrm>
          <a:off x="0" y="0"/>
          <a:ext cx="2966680" cy="1202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Is it compiler ?</a:t>
          </a:r>
        </a:p>
      </dsp:txBody>
      <dsp:txXfrm>
        <a:off x="35207" y="35207"/>
        <a:ext cx="1669584" cy="1131626"/>
      </dsp:txXfrm>
    </dsp:sp>
    <dsp:sp modelId="{427C9061-7830-483F-AF7D-C324D02DA50C}">
      <dsp:nvSpPr>
        <dsp:cNvPr id="0" name=""/>
        <dsp:cNvSpPr/>
      </dsp:nvSpPr>
      <dsp:spPr>
        <a:xfrm>
          <a:off x="261765" y="1402380"/>
          <a:ext cx="2966680" cy="12020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Is it hardware ? </a:t>
          </a:r>
        </a:p>
      </dsp:txBody>
      <dsp:txXfrm>
        <a:off x="296972" y="1437587"/>
        <a:ext cx="1853174" cy="1131626"/>
      </dsp:txXfrm>
    </dsp:sp>
    <dsp:sp modelId="{366E0CCE-3AC4-4252-9528-F111BCAE82E0}">
      <dsp:nvSpPr>
        <dsp:cNvPr id="0" name=""/>
        <dsp:cNvSpPr/>
      </dsp:nvSpPr>
      <dsp:spPr>
        <a:xfrm>
          <a:off x="523531" y="2804760"/>
          <a:ext cx="2966680" cy="12020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 Both </a:t>
          </a:r>
        </a:p>
      </dsp:txBody>
      <dsp:txXfrm>
        <a:off x="558738" y="2839967"/>
        <a:ext cx="1853174" cy="1131626"/>
      </dsp:txXfrm>
    </dsp:sp>
    <dsp:sp modelId="{9D670671-DF85-4DDE-8EBA-736437EFB15E}">
      <dsp:nvSpPr>
        <dsp:cNvPr id="0" name=""/>
        <dsp:cNvSpPr/>
      </dsp:nvSpPr>
      <dsp:spPr>
        <a:xfrm>
          <a:off x="2185354" y="911547"/>
          <a:ext cx="781326" cy="781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361152" y="911547"/>
        <a:ext cx="429730" cy="587948"/>
      </dsp:txXfrm>
    </dsp:sp>
    <dsp:sp modelId="{740E6F93-B1FD-4875-A84A-2B85400D8E10}">
      <dsp:nvSpPr>
        <dsp:cNvPr id="0" name=""/>
        <dsp:cNvSpPr/>
      </dsp:nvSpPr>
      <dsp:spPr>
        <a:xfrm>
          <a:off x="2447120" y="2305913"/>
          <a:ext cx="781326" cy="781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622918" y="2305913"/>
        <a:ext cx="429730" cy="587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DDF47-B11E-4F35-94D0-F4AEBF8C9B0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DAD6A-6F32-4490-966B-F0FFE5E83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6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8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September 28,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8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September 28,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38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46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E26C7-FE09-9897-F38E-BD44BB2E8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55484" cy="1481328"/>
          </a:xfrm>
        </p:spPr>
        <p:txBody>
          <a:bodyPr>
            <a:normAutofit/>
          </a:bodyPr>
          <a:lstStyle/>
          <a:p>
            <a:r>
              <a:rPr lang="en-GB" dirty="0"/>
              <a:t>X86 memory</a:t>
            </a:r>
          </a:p>
          <a:p>
            <a:r>
              <a:rPr lang="en-GB" dirty="0"/>
              <a:t>coherency</a:t>
            </a:r>
          </a:p>
        </p:txBody>
      </p:sp>
      <p:pic>
        <p:nvPicPr>
          <p:cNvPr id="1026" name="Picture 2" descr="Intel's X86: Approaching 40 and Still Going Strong">
            <a:extLst>
              <a:ext uri="{FF2B5EF4-FFF2-40B4-BE49-F238E27FC236}">
                <a16:creationId xmlns:a16="http://schemas.microsoft.com/office/drawing/2014/main" id="{F2351165-0E3B-A773-DF50-72EF7AB79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r="1466"/>
          <a:stretch/>
        </p:blipFill>
        <p:spPr bwMode="auto">
          <a:xfrm>
            <a:off x="451104" y="2251862"/>
            <a:ext cx="3449384" cy="194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2" name="Straight Connector 1048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0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D3C51-1A8D-33E2-F81B-53AA95BA5A57}"/>
              </a:ext>
            </a:extLst>
          </p:cNvPr>
          <p:cNvSpPr txBox="1"/>
          <p:nvPr/>
        </p:nvSpPr>
        <p:spPr>
          <a:xfrm>
            <a:off x="448055" y="655200"/>
            <a:ext cx="4373327" cy="19692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D0CCB9-326A-CAA4-5FA3-A698C438478C}"/>
              </a:ext>
            </a:extLst>
          </p:cNvPr>
          <p:cNvSpPr txBox="1"/>
          <p:nvPr/>
        </p:nvSpPr>
        <p:spPr>
          <a:xfrm>
            <a:off x="448055" y="4882684"/>
            <a:ext cx="376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can r0 and r1 ==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re-order happen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87481-DF3A-D9C8-A1FE-4B472E80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9" y="2407161"/>
            <a:ext cx="4927439" cy="1800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C0E9D1-669C-B24B-8F16-F0C5D645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46" y="1545431"/>
            <a:ext cx="7762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3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4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6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83310C7-1792-30F1-CDB2-8FF1D3EB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" y="2935656"/>
            <a:ext cx="7374789" cy="2138688"/>
          </a:xfrm>
          <a:prstGeom prst="rect">
            <a:avLst/>
          </a:prstGeom>
        </p:spPr>
      </p:pic>
      <p:graphicFrame>
        <p:nvGraphicFramePr>
          <p:cNvPr id="46" name="Content Placeholder 15">
            <a:extLst>
              <a:ext uri="{FF2B5EF4-FFF2-40B4-BE49-F238E27FC236}">
                <a16:creationId xmlns:a16="http://schemas.microsoft.com/office/drawing/2014/main" id="{B01C1BC9-38B5-340D-66DA-17D6665A6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10541"/>
              </p:ext>
            </p:extLst>
          </p:nvPr>
        </p:nvGraphicFramePr>
        <p:xfrm>
          <a:off x="8256588" y="1944000"/>
          <a:ext cx="3490212" cy="40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DD3C51-1A8D-33E2-F81B-53AA95BA5A57}"/>
              </a:ext>
            </a:extLst>
          </p:cNvPr>
          <p:cNvSpPr txBox="1"/>
          <p:nvPr/>
        </p:nvSpPr>
        <p:spPr>
          <a:xfrm>
            <a:off x="3047301" y="436635"/>
            <a:ext cx="6382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Who is Re-Ordering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61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D3C51-1A8D-33E2-F81B-53AA95BA5A57}"/>
              </a:ext>
            </a:extLst>
          </p:cNvPr>
          <p:cNvSpPr txBox="1"/>
          <p:nvPr/>
        </p:nvSpPr>
        <p:spPr>
          <a:xfrm>
            <a:off x="448055" y="655200"/>
            <a:ext cx="4373327" cy="19692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F8CD056-C277-CE7E-17B0-91823129D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" r="-2" b="-2"/>
          <a:stretch/>
        </p:blipFill>
        <p:spPr>
          <a:xfrm>
            <a:off x="5430982" y="10"/>
            <a:ext cx="6761018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27606-41D3-2439-65C7-9D65A2C87BA1}"/>
              </a:ext>
            </a:extLst>
          </p:cNvPr>
          <p:cNvSpPr txBox="1"/>
          <p:nvPr/>
        </p:nvSpPr>
        <p:spPr>
          <a:xfrm>
            <a:off x="713064" y="1208015"/>
            <a:ext cx="376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 is simple and easier to reason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good 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0CCB9-326A-CAA4-5FA3-A698C438478C}"/>
              </a:ext>
            </a:extLst>
          </p:cNvPr>
          <p:cNvSpPr txBox="1"/>
          <p:nvPr/>
        </p:nvSpPr>
        <p:spPr>
          <a:xfrm>
            <a:off x="448055" y="4882684"/>
            <a:ext cx="376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Should only terminate if r0 and r1 equal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re-order happen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87481-DF3A-D9C8-A1FE-4B472E80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9" y="2407161"/>
            <a:ext cx="4927439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D3C51-1A8D-33E2-F81B-53AA95BA5A57}"/>
              </a:ext>
            </a:extLst>
          </p:cNvPr>
          <p:cNvSpPr txBox="1"/>
          <p:nvPr/>
        </p:nvSpPr>
        <p:spPr>
          <a:xfrm>
            <a:off x="448055" y="655200"/>
            <a:ext cx="4373327" cy="19692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4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027606-41D3-2439-65C7-9D65A2C87BA1}"/>
              </a:ext>
            </a:extLst>
          </p:cNvPr>
          <p:cNvSpPr txBox="1"/>
          <p:nvPr/>
        </p:nvSpPr>
        <p:spPr>
          <a:xfrm>
            <a:off x="713064" y="1208015"/>
            <a:ext cx="376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rule out compiler Re-ordering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Small hack to stop GCC compiler from re-ordering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0CCB9-326A-CAA4-5FA3-A698C438478C}"/>
              </a:ext>
            </a:extLst>
          </p:cNvPr>
          <p:cNvSpPr txBox="1"/>
          <p:nvPr/>
        </p:nvSpPr>
        <p:spPr>
          <a:xfrm>
            <a:off x="448055" y="4882684"/>
            <a:ext cx="376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Program still terminates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Meaning a Re-order happen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4FA8F-A1B0-3BAB-C34D-44A4A072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12" y="67112"/>
            <a:ext cx="644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4039A8-7F18-D4FD-E1B1-286DC996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524000"/>
            <a:ext cx="8601075" cy="533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FDF6D-CBC7-BB4F-4195-E40380C1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" y="2540569"/>
            <a:ext cx="2952750" cy="2838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C437D0-7A29-F632-8E01-E6F7AE8C9E43}"/>
              </a:ext>
            </a:extLst>
          </p:cNvPr>
          <p:cNvSpPr txBox="1"/>
          <p:nvPr/>
        </p:nvSpPr>
        <p:spPr>
          <a:xfrm>
            <a:off x="4714613" y="436228"/>
            <a:ext cx="622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Looking at one level lower just to be sure</a:t>
            </a:r>
          </a:p>
        </p:txBody>
      </p:sp>
    </p:spTree>
    <p:extLst>
      <p:ext uri="{BB962C8B-B14F-4D97-AF65-F5344CB8AC3E}">
        <p14:creationId xmlns:p14="http://schemas.microsoft.com/office/powerpoint/2010/main" val="270521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E341-94ED-E301-7C9F-B331F430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 to be at hardware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F343-7613-BBC2-0A18-E12DCA60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65" y="1031397"/>
            <a:ext cx="11293200" cy="588550"/>
          </a:xfrm>
        </p:spPr>
        <p:txBody>
          <a:bodyPr>
            <a:normAutofit fontScale="92500"/>
          </a:bodyPr>
          <a:lstStyle/>
          <a:p>
            <a:pPr marL="459144" indent="-457200">
              <a:buFont typeface="+mj-lt"/>
              <a:buAutoNum type="arabicPeriod"/>
            </a:pPr>
            <a:r>
              <a:rPr lang="en-GB" dirty="0"/>
              <a:t>Writes to memory even slower than reads as more book keeping required to keep caches coherent </a:t>
            </a:r>
          </a:p>
        </p:txBody>
      </p:sp>
    </p:spTree>
    <p:extLst>
      <p:ext uri="{BB962C8B-B14F-4D97-AF65-F5344CB8AC3E}">
        <p14:creationId xmlns:p14="http://schemas.microsoft.com/office/powerpoint/2010/main" val="271934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E341-94ED-E301-7C9F-B331F430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 to be at hardware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F343-7613-BBC2-0A18-E12DCA60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65" y="1031397"/>
            <a:ext cx="11293200" cy="588550"/>
          </a:xfrm>
        </p:spPr>
        <p:txBody>
          <a:bodyPr>
            <a:normAutofit fontScale="70000" lnSpcReduction="20000"/>
          </a:bodyPr>
          <a:lstStyle/>
          <a:p>
            <a:pPr marL="459144" indent="-457200">
              <a:buFont typeface="+mj-lt"/>
              <a:buAutoNum type="arabicPeriod"/>
            </a:pPr>
            <a:r>
              <a:rPr lang="en-GB" dirty="0"/>
              <a:t>Remember this from last week memory is super slow</a:t>
            </a:r>
          </a:p>
          <a:p>
            <a:pPr marL="459144" indent="-457200">
              <a:buFont typeface="+mj-lt"/>
              <a:buAutoNum type="arabicPeriod"/>
            </a:pPr>
            <a:r>
              <a:rPr lang="en-GB" dirty="0"/>
              <a:t>Writes to memory even slower as more book keeping required to keep caches coherent 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722710D-BCDF-35EB-2840-D65A942F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49" y="2298445"/>
            <a:ext cx="7369521" cy="44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6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3C93-C139-D90B-065D-EE48F7F9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Coherent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452F-9028-F7B1-EE6A-8FADF135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GB" b="1" u="sng" dirty="0"/>
              <a:t>Coherent memory (L1/L2/L3 caches and RAM)</a:t>
            </a:r>
          </a:p>
          <a:p>
            <a:r>
              <a:rPr lang="en-GB" b="1" i="0" dirty="0">
                <a:solidFill>
                  <a:srgbClr val="323D4F"/>
                </a:solidFill>
                <a:effectLst/>
                <a:latin typeface="Lucida Grande"/>
              </a:rPr>
              <a:t>Caches in CPU cores are coherent so if one CPU writes to its L1 cache, x86 hardware guarantees  other CPUs will observe the change too. </a:t>
            </a:r>
            <a:r>
              <a:rPr lang="en-GB" b="1" dirty="0">
                <a:solidFill>
                  <a:srgbClr val="323D4F"/>
                </a:solidFill>
                <a:latin typeface="Lucida Grande"/>
              </a:rPr>
              <a:t>As software </a:t>
            </a:r>
            <a:r>
              <a:rPr lang="en-GB" b="1" dirty="0" err="1">
                <a:solidFill>
                  <a:srgbClr val="323D4F"/>
                </a:solidFill>
                <a:latin typeface="Lucida Grande"/>
              </a:rPr>
              <a:t>devs</a:t>
            </a:r>
            <a:r>
              <a:rPr lang="en-GB" b="1" dirty="0">
                <a:solidFill>
                  <a:srgbClr val="323D4F"/>
                </a:solidFill>
                <a:latin typeface="Lucida Grande"/>
              </a:rPr>
              <a:t> we don’t need to worry about coherency here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1901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3C93-C139-D90B-065D-EE48F7F9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Coherent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452F-9028-F7B1-EE6A-8FADF135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GB" b="1" u="sng" dirty="0"/>
              <a:t>Non coherent memory (Store buffers, Load buffers, TLB, maybe more  )</a:t>
            </a:r>
          </a:p>
          <a:p>
            <a:r>
              <a:rPr lang="en-GB" b="1" dirty="0"/>
              <a:t>Store buffers (visible effect and we need to handle this)</a:t>
            </a:r>
          </a:p>
          <a:p>
            <a:r>
              <a:rPr lang="en-GB" dirty="0"/>
              <a:t>Load Buffer (no visible effect on software on x86)</a:t>
            </a:r>
          </a:p>
          <a:p>
            <a:r>
              <a:rPr lang="en-GB" dirty="0"/>
              <a:t>TLB  (visible effect especially in mem mapped files (another presentation maybe) </a:t>
            </a:r>
          </a:p>
          <a:p>
            <a:r>
              <a:rPr lang="en-GB" dirty="0"/>
              <a:t>Maybe others I don’t know yet but they don’t affect our software</a:t>
            </a:r>
          </a:p>
        </p:txBody>
      </p:sp>
    </p:spTree>
    <p:extLst>
      <p:ext uri="{BB962C8B-B14F-4D97-AF65-F5344CB8AC3E}">
        <p14:creationId xmlns:p14="http://schemas.microsoft.com/office/powerpoint/2010/main" val="120703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A57BF-AB6B-90BF-7155-593D962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GB" b="1" u="sng" dirty="0"/>
              <a:t>Store Buffer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3D49-7444-AA36-19B6-4BC4BA30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n-GB" dirty="0"/>
              <a:t>Unlike Cache this affects correctness</a:t>
            </a:r>
          </a:p>
          <a:p>
            <a:r>
              <a:rPr lang="en-GB" dirty="0"/>
              <a:t>Non-Coherent part of x86 memory 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490B8-929B-952C-B805-50B4CA6A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55" y="976312"/>
            <a:ext cx="54197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3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46B2-87A2-59CC-9D2F-4E394225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Background/Motivation</a:t>
            </a:r>
          </a:p>
        </p:txBody>
      </p:sp>
      <p:pic>
        <p:nvPicPr>
          <p:cNvPr id="5122" name="Picture 2" descr="Java Virtual Machine(JVM) Architecture | by Fasrin Aleem | Nerd For Tech |  Medium">
            <a:extLst>
              <a:ext uri="{FF2B5EF4-FFF2-40B4-BE49-F238E27FC236}">
                <a16:creationId xmlns:a16="http://schemas.microsoft.com/office/drawing/2014/main" id="{018EAAB8-9849-69C3-690B-E500EC728F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35" y="1735138"/>
            <a:ext cx="6725354" cy="37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A57BF-AB6B-90BF-7155-593D962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GB" b="1" u="sng" dirty="0"/>
              <a:t>Store Buffer 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3D49-7444-AA36-19B6-4BC4BA30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n-GB" dirty="0"/>
              <a:t>Write is in Store buffer</a:t>
            </a:r>
          </a:p>
          <a:p>
            <a:pPr marL="1944" indent="0">
              <a:buNone/>
            </a:pPr>
            <a:endParaRPr lang="en-GB" dirty="0"/>
          </a:p>
          <a:p>
            <a:r>
              <a:rPr lang="en-GB" dirty="0"/>
              <a:t>Non-Coherent part of x86 memory </a:t>
            </a:r>
          </a:p>
          <a:p>
            <a:endParaRPr lang="en-GB" dirty="0"/>
          </a:p>
          <a:p>
            <a:r>
              <a:rPr lang="en-GB" dirty="0"/>
              <a:t>Other core cannot observer the writes</a:t>
            </a:r>
          </a:p>
          <a:p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0D5A70-4BAC-696F-B8AB-BC24F1027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00" y="450000"/>
            <a:ext cx="734400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38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A57BF-AB6B-90BF-7155-593D962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GB" b="1" u="sng" dirty="0"/>
              <a:t>Memory Barriers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3D49-7444-AA36-19B6-4BC4BA30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>
            <a:normAutofit/>
          </a:bodyPr>
          <a:lstStyle/>
          <a:p>
            <a:r>
              <a:rPr lang="en-GB" dirty="0"/>
              <a:t>Flush Store buffer to coherent memory</a:t>
            </a:r>
          </a:p>
          <a:p>
            <a:r>
              <a:rPr lang="en-GB" dirty="0"/>
              <a:t>CPU will stall until this is done</a:t>
            </a:r>
          </a:p>
          <a:p>
            <a:pPr marL="1944" indent="0">
              <a:buNone/>
            </a:pPr>
            <a:endParaRPr lang="en-GB" dirty="0"/>
          </a:p>
          <a:p>
            <a:r>
              <a:rPr lang="en-GB" dirty="0"/>
              <a:t>X86 MFENCE instruction</a:t>
            </a:r>
          </a:p>
          <a:p>
            <a:r>
              <a:rPr lang="en-GB" dirty="0"/>
              <a:t>X86 LOCK prefix has same effect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36007-6103-7FB7-5E34-7F3E3931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8" r="1" b="1583"/>
          <a:stretch/>
        </p:blipFill>
        <p:spPr>
          <a:xfrm>
            <a:off x="6307308" y="450000"/>
            <a:ext cx="544128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4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D86DADD-940E-4CC1-AF60-0D36FB29B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A57BF-AB6B-90BF-7155-593D962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GB" b="1" u="sng" dirty="0"/>
              <a:t>Memory Barriers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3D49-7444-AA36-19B6-4BC4BA30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effectLst/>
                <a:latin typeface="Carlito"/>
              </a:rPr>
              <a:t>X86 is one of the easiest architectures to understand</a:t>
            </a:r>
            <a:endParaRPr lang="en-GB" dirty="0"/>
          </a:p>
          <a:p>
            <a:r>
              <a:rPr lang="en-GB" b="1" i="1" dirty="0"/>
              <a:t>Only Write and Read can be re-ordered</a:t>
            </a:r>
          </a:p>
          <a:p>
            <a:r>
              <a:rPr lang="en-GB" dirty="0"/>
              <a:t>Write and Write don’t get re-ordered or we cannot observe from software</a:t>
            </a:r>
          </a:p>
          <a:p>
            <a:r>
              <a:rPr lang="en-GB" dirty="0"/>
              <a:t>Read followed by Write is not Reordered</a:t>
            </a:r>
          </a:p>
          <a:p>
            <a:r>
              <a:rPr lang="en-GB" dirty="0"/>
              <a:t>Read followed by Read is also not reordered</a:t>
            </a:r>
          </a:p>
          <a:p>
            <a:r>
              <a:rPr lang="en-GB" dirty="0"/>
              <a:t>Simple model on right is enough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45A5D-436B-309C-576F-B86A3816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308" y="2258578"/>
            <a:ext cx="5441280" cy="18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A57BF-AB6B-90BF-7155-593D962B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GB" sz="3000" b="1" u="sng"/>
              <a:t>Moving up Stack to JAVA</a:t>
            </a:r>
          </a:p>
        </p:txBody>
      </p:sp>
      <p:cxnSp>
        <p:nvCxnSpPr>
          <p:cNvPr id="48" name="Straight Connector 44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3D49-7444-AA36-19B6-4BC4BA30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Flush Store buffer to coherent memory</a:t>
            </a:r>
          </a:p>
          <a:p>
            <a:pPr>
              <a:lnSpc>
                <a:spcPct val="110000"/>
              </a:lnSpc>
            </a:pPr>
            <a:r>
              <a:rPr lang="en-GB" dirty="0"/>
              <a:t>CPU will stall until this is done</a:t>
            </a:r>
          </a:p>
          <a:p>
            <a:pPr marL="1944" indent="0">
              <a:lnSpc>
                <a:spcPct val="110000"/>
              </a:lnSpc>
              <a:buNone/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X86 MFENCE instruction</a:t>
            </a:r>
          </a:p>
          <a:p>
            <a:pPr>
              <a:lnSpc>
                <a:spcPct val="110000"/>
              </a:lnSpc>
            </a:pPr>
            <a:r>
              <a:rPr lang="en-GB" dirty="0"/>
              <a:t>X86 LOCK prefix has same effect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35B05-677F-848F-58D0-54D006B4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3" y="1414860"/>
            <a:ext cx="7381375" cy="35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3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14B1-E123-BC73-2D7C-A8230FDE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5FE5-9A93-9F1A-AB0D-6D6BD0CF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Carlito"/>
              </a:rPr>
              <a:t>X86 is one of the easiest architectures to understand</a:t>
            </a:r>
          </a:p>
          <a:p>
            <a:r>
              <a:rPr lang="en-GB" dirty="0">
                <a:solidFill>
                  <a:srgbClr val="333333"/>
                </a:solidFill>
                <a:latin typeface="Carlito"/>
              </a:rPr>
              <a:t>ARM and other are bit more complex,  more possible re-ordering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46B2-87A2-59CC-9D2F-4E394225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Virtual machines are just C/C++ programs running on real Machines</a:t>
            </a:r>
            <a:br>
              <a:rPr lang="en-GB" dirty="0"/>
            </a:br>
            <a:r>
              <a:rPr lang="en-GB" dirty="0"/>
              <a:t>like X86</a:t>
            </a:r>
          </a:p>
        </p:txBody>
      </p:sp>
      <p:pic>
        <p:nvPicPr>
          <p:cNvPr id="5122" name="Picture 2" descr="Java Virtual Machine(JVM) Architecture | by Fasrin Aleem | Nerd For Tech |  Medium">
            <a:extLst>
              <a:ext uri="{FF2B5EF4-FFF2-40B4-BE49-F238E27FC236}">
                <a16:creationId xmlns:a16="http://schemas.microsoft.com/office/drawing/2014/main" id="{018EAAB8-9849-69C3-690B-E500EC728F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35" y="1735138"/>
            <a:ext cx="6725354" cy="37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6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885F5-9A24-A0BD-C54F-EFE8FB13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Understand from bottom up perspective (Why)</a:t>
            </a:r>
          </a:p>
        </p:txBody>
      </p: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3639DE-B254-2E67-A3C2-5D19B1E69672}"/>
              </a:ext>
            </a:extLst>
          </p:cNvPr>
          <p:cNvSpPr txBox="1"/>
          <p:nvPr/>
        </p:nvSpPr>
        <p:spPr>
          <a:xfrm>
            <a:off x="448056" y="1944000"/>
            <a:ext cx="3452432" cy="40068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marL="342900"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Initially out of interest and curiosity</a:t>
            </a:r>
          </a:p>
          <a:p>
            <a:pPr marL="342900"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dirty="0">
                <a:solidFill>
                  <a:schemeClr val="tx2">
                    <a:alpha val="55000"/>
                  </a:schemeClr>
                </a:solidFill>
              </a:rPr>
              <a:t>But turned out to be useful in day job too</a:t>
            </a:r>
          </a:p>
        </p:txBody>
      </p:sp>
      <p:pic>
        <p:nvPicPr>
          <p:cNvPr id="2052" name="Picture 4" descr="High-level programming languages | Dotnetlanguages">
            <a:extLst>
              <a:ext uri="{FF2B5EF4-FFF2-40B4-BE49-F238E27FC236}">
                <a16:creationId xmlns:a16="http://schemas.microsoft.com/office/drawing/2014/main" id="{A9003848-3A88-DDA4-A79D-04FC104C9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r="-2" b="808"/>
          <a:stretch/>
        </p:blipFill>
        <p:spPr bwMode="auto">
          <a:xfrm>
            <a:off x="4367213" y="450000"/>
            <a:ext cx="7381375" cy="5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99CB15-F26F-0B4B-5864-342C0B72B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149525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7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B3BF-B682-A99A-41C3-3AE1410D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through 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07D7-F086-FA90-77A8-1BFD64B3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500187"/>
            <a:ext cx="87725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8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6B3BF-B682-A99A-41C3-3AE1410D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2600" b="1"/>
              <a:t>Single writer </a:t>
            </a:r>
            <a:r>
              <a:rPr lang="en-US" sz="2600"/>
              <a:t>for each location in </a:t>
            </a:r>
            <a:r>
              <a:rPr lang="en-US" sz="2600" b="1"/>
              <a:t>memory</a:t>
            </a:r>
            <a:br>
              <a:rPr lang="en-US" sz="2600" b="1"/>
            </a:br>
            <a:r>
              <a:rPr lang="en-US" sz="2600" b="1"/>
              <a:t>Single reader for different location</a:t>
            </a:r>
            <a:br>
              <a:rPr lang="en-US" sz="2600"/>
            </a:br>
            <a:br>
              <a:rPr lang="en-US" sz="2600"/>
            </a:br>
            <a:r>
              <a:rPr lang="en-US" sz="2600"/>
              <a:t>can it print hello world ?</a:t>
            </a:r>
            <a:br>
              <a:rPr lang="en-US" sz="2600"/>
            </a:br>
            <a:br>
              <a:rPr lang="en-US" sz="2600"/>
            </a:br>
            <a:br>
              <a:rPr lang="en-US" sz="2600"/>
            </a:br>
            <a:endParaRPr lang="en-US" sz="2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07D7-F086-FA90-77A8-1BFD64B3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2029033"/>
            <a:ext cx="5422576" cy="238593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1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6B3BF-B682-A99A-41C3-3AE1410D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672" y="448055"/>
            <a:ext cx="5931223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b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07D7-F086-FA90-77A8-1BFD64B3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3" y="1108364"/>
            <a:ext cx="4665841" cy="2872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ABD1D9-805C-635C-664D-8B2A407F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34" y="2239898"/>
            <a:ext cx="5553075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C3D5-E1ED-7672-6E59-974F7FAC236E}"/>
              </a:ext>
            </a:extLst>
          </p:cNvPr>
          <p:cNvSpPr txBox="1"/>
          <p:nvPr/>
        </p:nvSpPr>
        <p:spPr>
          <a:xfrm>
            <a:off x="6308521" y="1339273"/>
            <a:ext cx="4932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line 2 to print 0</a:t>
            </a:r>
          </a:p>
          <a:p>
            <a:r>
              <a:rPr lang="en-GB" dirty="0"/>
              <a:t>Print B must happen before B = 1 on Thread-2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54DCE-197F-3D5B-8100-F86DCD391821}"/>
              </a:ext>
            </a:extLst>
          </p:cNvPr>
          <p:cNvSpPr txBox="1"/>
          <p:nvPr/>
        </p:nvSpPr>
        <p:spPr>
          <a:xfrm>
            <a:off x="6516992" y="4566670"/>
            <a:ext cx="451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line 4 to print 0</a:t>
            </a:r>
          </a:p>
          <a:p>
            <a:r>
              <a:rPr lang="en-GB" dirty="0"/>
              <a:t>Print A must happen before A = 1 on Threa-1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53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6B3BF-B682-A99A-41C3-3AE1410D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672" y="448055"/>
            <a:ext cx="5931223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b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07D7-F086-FA90-77A8-1BFD64B3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3" y="1108364"/>
            <a:ext cx="4665841" cy="2872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ABD1D9-805C-635C-664D-8B2A407F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34" y="2239898"/>
            <a:ext cx="5553075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C3D5-E1ED-7672-6E59-974F7FAC236E}"/>
              </a:ext>
            </a:extLst>
          </p:cNvPr>
          <p:cNvSpPr txBox="1"/>
          <p:nvPr/>
        </p:nvSpPr>
        <p:spPr>
          <a:xfrm>
            <a:off x="6724074" y="1339273"/>
            <a:ext cx="451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line 2 to print 0</a:t>
            </a:r>
          </a:p>
          <a:p>
            <a:r>
              <a:rPr lang="en-GB" dirty="0"/>
              <a:t>Print B must happen before B = 1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54DCE-197F-3D5B-8100-F86DCD391821}"/>
              </a:ext>
            </a:extLst>
          </p:cNvPr>
          <p:cNvSpPr txBox="1"/>
          <p:nvPr/>
        </p:nvSpPr>
        <p:spPr>
          <a:xfrm>
            <a:off x="6516992" y="4566670"/>
            <a:ext cx="451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line 4 to print 0</a:t>
            </a:r>
          </a:p>
          <a:p>
            <a:r>
              <a:rPr lang="en-GB" dirty="0"/>
              <a:t>Print A must happen before A =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11084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569</Words>
  <Application>Microsoft Office PowerPoint</Application>
  <PresentationFormat>Widescreen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Aharoni</vt:lpstr>
      <vt:lpstr>Arial</vt:lpstr>
      <vt:lpstr>Bell MT</vt:lpstr>
      <vt:lpstr>Calibri</vt:lpstr>
      <vt:lpstr>Calibri Light</vt:lpstr>
      <vt:lpstr>Carlito</vt:lpstr>
      <vt:lpstr>Lucida Grande</vt:lpstr>
      <vt:lpstr>ThinLineVTI</vt:lpstr>
      <vt:lpstr>PowerPoint Presentation</vt:lpstr>
      <vt:lpstr>Background/Motivation</vt:lpstr>
      <vt:lpstr>Virtual machines are just C/C++ programs running on real Machines like X86</vt:lpstr>
      <vt:lpstr>Understand from bottom up perspective (Why)</vt:lpstr>
      <vt:lpstr>PowerPoint Presentation</vt:lpstr>
      <vt:lpstr>Learning through experiments</vt:lpstr>
      <vt:lpstr>Single writer for each location in memory Single reader for different location  can it print hello world ?   </vt:lpstr>
      <vt:lpstr>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 to be at hardware level</vt:lpstr>
      <vt:lpstr>Has to be at hardware level</vt:lpstr>
      <vt:lpstr>Coherent Memory</vt:lpstr>
      <vt:lpstr>Non Coherent Memory</vt:lpstr>
      <vt:lpstr>Store Buffer </vt:lpstr>
      <vt:lpstr>Store Buffer </vt:lpstr>
      <vt:lpstr>Memory Barriers</vt:lpstr>
      <vt:lpstr>Memory Barriers</vt:lpstr>
      <vt:lpstr>Moving up Stack to JAVA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Data-Oriented Design and C++</dc:title>
  <dc:creator>Mike Acton</dc:creator>
  <cp:lastModifiedBy>Perumalla, Joyce (10GC, Yr 10, BAS)</cp:lastModifiedBy>
  <cp:revision>37</cp:revision>
  <dcterms:created xsi:type="dcterms:W3CDTF">2014-09-09T04:56:48Z</dcterms:created>
  <dcterms:modified xsi:type="dcterms:W3CDTF">2022-09-28T20:38:31Z</dcterms:modified>
</cp:coreProperties>
</file>