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326" r:id="rId4"/>
    <p:sldId id="338" r:id="rId5"/>
    <p:sldId id="319" r:id="rId6"/>
    <p:sldId id="330" r:id="rId7"/>
    <p:sldId id="340" r:id="rId8"/>
    <p:sldId id="335" r:id="rId9"/>
    <p:sldId id="333" r:id="rId10"/>
    <p:sldId id="334" r:id="rId11"/>
    <p:sldId id="329" r:id="rId12"/>
    <p:sldId id="312" r:id="rId13"/>
    <p:sldId id="327" r:id="rId14"/>
    <p:sldId id="314" r:id="rId15"/>
    <p:sldId id="339" r:id="rId16"/>
  </p:sldIdLst>
  <p:sldSz cx="9144000" cy="5143500" type="screen16x9"/>
  <p:notesSz cx="6858000" cy="9144000"/>
  <p:embeddedFontLst>
    <p:embeddedFont>
      <p:font typeface="Barlow" pitchFamily="2" charset="77"/>
      <p:regular r:id="rId18"/>
    </p:embeddedFont>
    <p:embeddedFont>
      <p:font typeface="Didact Gothic" pitchFamily="2" charset="0"/>
      <p:regular r:id="rId19"/>
    </p:embeddedFon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Montserrat SemiBold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A0F32-2106-18AD-9AAD-69D26EBD1155}" v="10" dt="2024-06-05T00:48:39.979"/>
    <p1510:client id="{4E524890-EAD1-7946-E676-08458FF1EEC0}" v="210" dt="2024-06-06T01:31:48.376"/>
    <p1510:client id="{52D64928-0506-AAE5-9551-E24986A01791}" v="274" dt="2024-06-05T17:55:02.439"/>
    <p1510:client id="{57CD97F0-88FE-5349-4C0B-19840D685609}" v="3" dt="2024-06-05T01:22:44.058"/>
    <p1510:client id="{5C116B23-90E5-7D45-8C82-3E3E39D1B59C}" v="2" dt="2024-06-06T00:16:48.057"/>
    <p1510:client id="{8FAF67D8-7E78-C966-9C0F-933788F72F91}" v="932" dt="2024-06-05T15:38:38.786"/>
    <p1510:client id="{9A0C6370-A934-C11A-DB98-092774FFC3B4}" v="322" dt="2024-06-06T03:33:10.022"/>
    <p1510:client id="{C1338E4A-6B51-8E3C-0D79-74363E4C6DFB}" v="168" dt="2024-06-05T23:11:06.047"/>
    <p1510:client id="{F82E9669-5BB8-54E5-3438-CC78A5077557}" v="226" dt="2024-06-05T23:02:21.587"/>
  </p1510:revLst>
</p1510:revInfo>
</file>

<file path=ppt/tableStyles.xml><?xml version="1.0" encoding="utf-8"?>
<a:tblStyleLst xmlns:a="http://schemas.openxmlformats.org/drawingml/2006/main" def="{F5B80DB6-ADD1-4531-BD7D-5A3C98A62774}">
  <a:tblStyle styleId="{F5B80DB6-ADD1-4531-BD7D-5A3C98A627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F58FE-933E-4E12-BA28-1F1930DFF3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4E4EF0-F89E-4350-BC27-5FD7F513EDF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Montserrat"/>
            </a:rPr>
            <a:t>Technology Stack and Database Schema</a:t>
          </a:r>
        </a:p>
      </dgm:t>
    </dgm:pt>
    <dgm:pt modelId="{DE4BED0D-7996-4EEE-ABA7-A3D37A334F13}" type="parTrans" cxnId="{7530D9C0-BE1A-4DAD-A8C2-5A2F0997BC41}">
      <dgm:prSet/>
      <dgm:spPr/>
      <dgm:t>
        <a:bodyPr/>
        <a:lstStyle/>
        <a:p>
          <a:endParaRPr lang="en-US"/>
        </a:p>
      </dgm:t>
    </dgm:pt>
    <dgm:pt modelId="{6C00C5EA-5026-44D9-9583-D4C4E9008B59}" type="sibTrans" cxnId="{7530D9C0-BE1A-4DAD-A8C2-5A2F0997BC41}">
      <dgm:prSet/>
      <dgm:spPr/>
      <dgm:t>
        <a:bodyPr/>
        <a:lstStyle/>
        <a:p>
          <a:endParaRPr lang="en-US"/>
        </a:p>
      </dgm:t>
    </dgm:pt>
    <dgm:pt modelId="{236CBD66-3170-48A0-BDB9-9F04B78AFBA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Montserrat"/>
            </a:rPr>
            <a:t>Dashboard</a:t>
          </a:r>
        </a:p>
      </dgm:t>
    </dgm:pt>
    <dgm:pt modelId="{1C4540E1-628D-4595-B2BB-BC321E0FEE51}" type="parTrans" cxnId="{CC060835-A2D6-4EF4-A220-C19B7B60E1A4}">
      <dgm:prSet/>
      <dgm:spPr/>
      <dgm:t>
        <a:bodyPr/>
        <a:lstStyle/>
        <a:p>
          <a:endParaRPr lang="en-US"/>
        </a:p>
      </dgm:t>
    </dgm:pt>
    <dgm:pt modelId="{A0250EBE-7DAA-49DB-BCCB-0C0829BB9EC6}" type="sibTrans" cxnId="{CC060835-A2D6-4EF4-A220-C19B7B60E1A4}">
      <dgm:prSet/>
      <dgm:spPr/>
      <dgm:t>
        <a:bodyPr/>
        <a:lstStyle/>
        <a:p>
          <a:endParaRPr lang="en-US"/>
        </a:p>
      </dgm:t>
    </dgm:pt>
    <dgm:pt modelId="{E2E038B5-7E54-48A4-ABBB-961676DC9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Montserrat"/>
            </a:rPr>
            <a:t>Recommendations</a:t>
          </a:r>
          <a:endParaRPr lang="en-US"/>
        </a:p>
      </dgm:t>
    </dgm:pt>
    <dgm:pt modelId="{C18990F4-65D9-4D55-95CD-DF8B488D537C}" type="parTrans" cxnId="{B854E8BF-11DB-4D1E-BC39-C6AA2251D5F3}">
      <dgm:prSet/>
      <dgm:spPr/>
      <dgm:t>
        <a:bodyPr/>
        <a:lstStyle/>
        <a:p>
          <a:endParaRPr lang="en-US"/>
        </a:p>
      </dgm:t>
    </dgm:pt>
    <dgm:pt modelId="{1F783689-7DF5-47A6-974E-8170DAA71F10}" type="sibTrans" cxnId="{B854E8BF-11DB-4D1E-BC39-C6AA2251D5F3}">
      <dgm:prSet/>
      <dgm:spPr/>
      <dgm:t>
        <a:bodyPr/>
        <a:lstStyle/>
        <a:p>
          <a:endParaRPr lang="en-US"/>
        </a:p>
      </dgm:t>
    </dgm:pt>
    <dgm:pt modelId="{0E4F7627-4AD3-4D0A-85BB-EB1BACDADB8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Montserrat"/>
            </a:rPr>
            <a:t>Improvements and Links</a:t>
          </a:r>
          <a:endParaRPr lang="en-US"/>
        </a:p>
      </dgm:t>
    </dgm:pt>
    <dgm:pt modelId="{135F4A8E-EC9C-49AE-8938-A21ED2960A10}" type="parTrans" cxnId="{F6DABE3D-934A-467B-9C6D-81990560F424}">
      <dgm:prSet/>
      <dgm:spPr/>
      <dgm:t>
        <a:bodyPr/>
        <a:lstStyle/>
        <a:p>
          <a:endParaRPr lang="en-US"/>
        </a:p>
      </dgm:t>
    </dgm:pt>
    <dgm:pt modelId="{341B1000-5766-4597-893A-543126ABF901}" type="sibTrans" cxnId="{F6DABE3D-934A-467B-9C6D-81990560F424}">
      <dgm:prSet/>
      <dgm:spPr/>
      <dgm:t>
        <a:bodyPr/>
        <a:lstStyle/>
        <a:p>
          <a:endParaRPr lang="en-US"/>
        </a:p>
      </dgm:t>
    </dgm:pt>
    <dgm:pt modelId="{771CC8D3-D5D3-4F8D-9CFB-417985484CF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Montserrat"/>
            </a:rPr>
            <a:t>Key Benefits</a:t>
          </a:r>
        </a:p>
      </dgm:t>
    </dgm:pt>
    <dgm:pt modelId="{D30546DF-BF1E-4792-9ABE-26CF8B52DD33}" type="parTrans" cxnId="{3F6723D4-FFE0-4CB3-8305-416A98279BE2}">
      <dgm:prSet/>
      <dgm:spPr/>
      <dgm:t>
        <a:bodyPr/>
        <a:lstStyle/>
        <a:p>
          <a:endParaRPr lang="en-US"/>
        </a:p>
      </dgm:t>
    </dgm:pt>
    <dgm:pt modelId="{4230560F-490B-464E-8486-74F6D5CFA49D}" type="sibTrans" cxnId="{3F6723D4-FFE0-4CB3-8305-416A98279BE2}">
      <dgm:prSet/>
      <dgm:spPr/>
      <dgm:t>
        <a:bodyPr/>
        <a:lstStyle/>
        <a:p>
          <a:endParaRPr lang="en-US"/>
        </a:p>
      </dgm:t>
    </dgm:pt>
    <dgm:pt modelId="{C52DFBF5-722F-474B-8C37-B7C8BE390FEF}" type="pres">
      <dgm:prSet presAssocID="{4D2F58FE-933E-4E12-BA28-1F1930DFF342}" presName="root" presStyleCnt="0">
        <dgm:presLayoutVars>
          <dgm:dir/>
          <dgm:resizeHandles val="exact"/>
        </dgm:presLayoutVars>
      </dgm:prSet>
      <dgm:spPr/>
    </dgm:pt>
    <dgm:pt modelId="{03B9CB88-4F29-4607-B33A-C6F785933CF3}" type="pres">
      <dgm:prSet presAssocID="{E84E4EF0-F89E-4350-BC27-5FD7F513EDFB}" presName="compNode" presStyleCnt="0"/>
      <dgm:spPr/>
    </dgm:pt>
    <dgm:pt modelId="{23C9BCFB-46F4-402E-866C-E298543CF490}" type="pres">
      <dgm:prSet presAssocID="{E84E4EF0-F89E-4350-BC27-5FD7F513EDFB}" presName="bgRect" presStyleLbl="bgShp" presStyleIdx="0" presStyleCnt="5"/>
      <dgm:spPr/>
    </dgm:pt>
    <dgm:pt modelId="{64C9F33F-FF6E-4B3D-A667-55B03F545E4B}" type="pres">
      <dgm:prSet presAssocID="{E84E4EF0-F89E-4350-BC27-5FD7F513ED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DB8F22-5447-4CEA-9D1E-41BE344C4227}" type="pres">
      <dgm:prSet presAssocID="{E84E4EF0-F89E-4350-BC27-5FD7F513EDFB}" presName="spaceRect" presStyleCnt="0"/>
      <dgm:spPr/>
    </dgm:pt>
    <dgm:pt modelId="{01556844-6B77-42C3-AB7C-CDB05D579B34}" type="pres">
      <dgm:prSet presAssocID="{E84E4EF0-F89E-4350-BC27-5FD7F513EDFB}" presName="parTx" presStyleLbl="revTx" presStyleIdx="0" presStyleCnt="5">
        <dgm:presLayoutVars>
          <dgm:chMax val="0"/>
          <dgm:chPref val="0"/>
        </dgm:presLayoutVars>
      </dgm:prSet>
      <dgm:spPr/>
    </dgm:pt>
    <dgm:pt modelId="{040D1FE4-5E8B-48F7-A97B-00CAFDE98261}" type="pres">
      <dgm:prSet presAssocID="{6C00C5EA-5026-44D9-9583-D4C4E9008B59}" presName="sibTrans" presStyleCnt="0"/>
      <dgm:spPr/>
    </dgm:pt>
    <dgm:pt modelId="{058B6223-9274-4782-9A20-668B324254E2}" type="pres">
      <dgm:prSet presAssocID="{771CC8D3-D5D3-4F8D-9CFB-417985484CFA}" presName="compNode" presStyleCnt="0"/>
      <dgm:spPr/>
    </dgm:pt>
    <dgm:pt modelId="{14DF42D9-09D3-452C-9C4B-F8372A1AB51F}" type="pres">
      <dgm:prSet presAssocID="{771CC8D3-D5D3-4F8D-9CFB-417985484CFA}" presName="bgRect" presStyleLbl="bgShp" presStyleIdx="1" presStyleCnt="5"/>
      <dgm:spPr/>
    </dgm:pt>
    <dgm:pt modelId="{8BB8C5C5-8060-4218-AAFB-6D610483BA83}" type="pres">
      <dgm:prSet presAssocID="{771CC8D3-D5D3-4F8D-9CFB-417985484C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998513-6A54-4866-A6FE-9B0B15E1A2C7}" type="pres">
      <dgm:prSet presAssocID="{771CC8D3-D5D3-4F8D-9CFB-417985484CFA}" presName="spaceRect" presStyleCnt="0"/>
      <dgm:spPr/>
    </dgm:pt>
    <dgm:pt modelId="{9D496EA7-EDAF-47FD-A831-4F9CAA690789}" type="pres">
      <dgm:prSet presAssocID="{771CC8D3-D5D3-4F8D-9CFB-417985484CFA}" presName="parTx" presStyleLbl="revTx" presStyleIdx="1" presStyleCnt="5">
        <dgm:presLayoutVars>
          <dgm:chMax val="0"/>
          <dgm:chPref val="0"/>
        </dgm:presLayoutVars>
      </dgm:prSet>
      <dgm:spPr/>
    </dgm:pt>
    <dgm:pt modelId="{20078784-8360-4300-BC79-21A62D0F5573}" type="pres">
      <dgm:prSet presAssocID="{4230560F-490B-464E-8486-74F6D5CFA49D}" presName="sibTrans" presStyleCnt="0"/>
      <dgm:spPr/>
    </dgm:pt>
    <dgm:pt modelId="{5E7DA483-3A3F-47E6-BBEC-BC9C18E67E90}" type="pres">
      <dgm:prSet presAssocID="{236CBD66-3170-48A0-BDB9-9F04B78AFBAC}" presName="compNode" presStyleCnt="0"/>
      <dgm:spPr/>
    </dgm:pt>
    <dgm:pt modelId="{86E680A3-37E6-4EDD-AFDA-6B17918576FB}" type="pres">
      <dgm:prSet presAssocID="{236CBD66-3170-48A0-BDB9-9F04B78AFBAC}" presName="bgRect" presStyleLbl="bgShp" presStyleIdx="2" presStyleCnt="5"/>
      <dgm:spPr/>
    </dgm:pt>
    <dgm:pt modelId="{BD7E719D-352E-4E79-8C6A-2974F8BA9BD8}" type="pres">
      <dgm:prSet presAssocID="{236CBD66-3170-48A0-BDB9-9F04B78AFBAC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AA7B9B5-945F-4679-8D58-9288DA928338}" type="pres">
      <dgm:prSet presAssocID="{236CBD66-3170-48A0-BDB9-9F04B78AFBAC}" presName="spaceRect" presStyleCnt="0"/>
      <dgm:spPr/>
    </dgm:pt>
    <dgm:pt modelId="{325B2035-4739-450C-8568-A1CD6C932A19}" type="pres">
      <dgm:prSet presAssocID="{236CBD66-3170-48A0-BDB9-9F04B78AFBAC}" presName="parTx" presStyleLbl="revTx" presStyleIdx="2" presStyleCnt="5">
        <dgm:presLayoutVars>
          <dgm:chMax val="0"/>
          <dgm:chPref val="0"/>
        </dgm:presLayoutVars>
      </dgm:prSet>
      <dgm:spPr/>
    </dgm:pt>
    <dgm:pt modelId="{1FF80209-AB84-43A3-B336-32A0D2D8D3BF}" type="pres">
      <dgm:prSet presAssocID="{A0250EBE-7DAA-49DB-BCCB-0C0829BB9EC6}" presName="sibTrans" presStyleCnt="0"/>
      <dgm:spPr/>
    </dgm:pt>
    <dgm:pt modelId="{CD7968FA-1F74-491C-8093-7DF679DABE66}" type="pres">
      <dgm:prSet presAssocID="{E2E038B5-7E54-48A4-ABBB-961676DC9C7F}" presName="compNode" presStyleCnt="0"/>
      <dgm:spPr/>
    </dgm:pt>
    <dgm:pt modelId="{B5277982-8A8B-453E-8408-470D69CB47FD}" type="pres">
      <dgm:prSet presAssocID="{E2E038B5-7E54-48A4-ABBB-961676DC9C7F}" presName="bgRect" presStyleLbl="bgShp" presStyleIdx="3" presStyleCnt="5"/>
      <dgm:spPr/>
    </dgm:pt>
    <dgm:pt modelId="{AEBA5BFE-4FEC-4CEB-92AB-A87AD65A588E}" type="pres">
      <dgm:prSet presAssocID="{E2E038B5-7E54-48A4-ABBB-961676DC9C7F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73D4091-4C3F-4199-96AA-B84A57142421}" type="pres">
      <dgm:prSet presAssocID="{E2E038B5-7E54-48A4-ABBB-961676DC9C7F}" presName="spaceRect" presStyleCnt="0"/>
      <dgm:spPr/>
    </dgm:pt>
    <dgm:pt modelId="{B6BDFA67-B708-4670-ADE4-57588427C70C}" type="pres">
      <dgm:prSet presAssocID="{E2E038B5-7E54-48A4-ABBB-961676DC9C7F}" presName="parTx" presStyleLbl="revTx" presStyleIdx="3" presStyleCnt="5">
        <dgm:presLayoutVars>
          <dgm:chMax val="0"/>
          <dgm:chPref val="0"/>
        </dgm:presLayoutVars>
      </dgm:prSet>
      <dgm:spPr/>
    </dgm:pt>
    <dgm:pt modelId="{3ED97E2E-D8E3-4564-8CBF-77DE604B6BD4}" type="pres">
      <dgm:prSet presAssocID="{1F783689-7DF5-47A6-974E-8170DAA71F10}" presName="sibTrans" presStyleCnt="0"/>
      <dgm:spPr/>
    </dgm:pt>
    <dgm:pt modelId="{C8DDC568-D048-45B3-B505-2953CD275AFA}" type="pres">
      <dgm:prSet presAssocID="{0E4F7627-4AD3-4D0A-85BB-EB1BACDADB80}" presName="compNode" presStyleCnt="0"/>
      <dgm:spPr/>
    </dgm:pt>
    <dgm:pt modelId="{A567CAFF-2884-4D89-A334-797A4E549AD7}" type="pres">
      <dgm:prSet presAssocID="{0E4F7627-4AD3-4D0A-85BB-EB1BACDADB80}" presName="bgRect" presStyleLbl="bgShp" presStyleIdx="4" presStyleCnt="5"/>
      <dgm:spPr/>
    </dgm:pt>
    <dgm:pt modelId="{AC2D31E8-8797-44F4-8D15-E1DF5FBE520E}" type="pres">
      <dgm:prSet presAssocID="{0E4F7627-4AD3-4D0A-85BB-EB1BACDADB80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404DF11-12A1-42D1-B4C9-0C0F1F14CBA5}" type="pres">
      <dgm:prSet presAssocID="{0E4F7627-4AD3-4D0A-85BB-EB1BACDADB80}" presName="spaceRect" presStyleCnt="0"/>
      <dgm:spPr/>
    </dgm:pt>
    <dgm:pt modelId="{E727C35F-41AE-458D-97AF-2BA27D348FA6}" type="pres">
      <dgm:prSet presAssocID="{0E4F7627-4AD3-4D0A-85BB-EB1BACDADB8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C060835-A2D6-4EF4-A220-C19B7B60E1A4}" srcId="{4D2F58FE-933E-4E12-BA28-1F1930DFF342}" destId="{236CBD66-3170-48A0-BDB9-9F04B78AFBAC}" srcOrd="2" destOrd="0" parTransId="{1C4540E1-628D-4595-B2BB-BC321E0FEE51}" sibTransId="{A0250EBE-7DAA-49DB-BCCB-0C0829BB9EC6}"/>
    <dgm:cxn modelId="{F6DABE3D-934A-467B-9C6D-81990560F424}" srcId="{4D2F58FE-933E-4E12-BA28-1F1930DFF342}" destId="{0E4F7627-4AD3-4D0A-85BB-EB1BACDADB80}" srcOrd="4" destOrd="0" parTransId="{135F4A8E-EC9C-49AE-8938-A21ED2960A10}" sibTransId="{341B1000-5766-4597-893A-543126ABF901}"/>
    <dgm:cxn modelId="{42E8E542-38E1-4788-BD3D-3AB6B7CEBF55}" type="presOf" srcId="{4D2F58FE-933E-4E12-BA28-1F1930DFF342}" destId="{C52DFBF5-722F-474B-8C37-B7C8BE390FEF}" srcOrd="0" destOrd="0" presId="urn:microsoft.com/office/officeart/2018/2/layout/IconVerticalSolidList"/>
    <dgm:cxn modelId="{DE493C74-E3AD-4337-BB8F-7CEADBBC6FA5}" type="presOf" srcId="{771CC8D3-D5D3-4F8D-9CFB-417985484CFA}" destId="{9D496EA7-EDAF-47FD-A831-4F9CAA690789}" srcOrd="0" destOrd="0" presId="urn:microsoft.com/office/officeart/2018/2/layout/IconVerticalSolidList"/>
    <dgm:cxn modelId="{B854E8BF-11DB-4D1E-BC39-C6AA2251D5F3}" srcId="{4D2F58FE-933E-4E12-BA28-1F1930DFF342}" destId="{E2E038B5-7E54-48A4-ABBB-961676DC9C7F}" srcOrd="3" destOrd="0" parTransId="{C18990F4-65D9-4D55-95CD-DF8B488D537C}" sibTransId="{1F783689-7DF5-47A6-974E-8170DAA71F10}"/>
    <dgm:cxn modelId="{7530D9C0-BE1A-4DAD-A8C2-5A2F0997BC41}" srcId="{4D2F58FE-933E-4E12-BA28-1F1930DFF342}" destId="{E84E4EF0-F89E-4350-BC27-5FD7F513EDFB}" srcOrd="0" destOrd="0" parTransId="{DE4BED0D-7996-4EEE-ABA7-A3D37A334F13}" sibTransId="{6C00C5EA-5026-44D9-9583-D4C4E9008B59}"/>
    <dgm:cxn modelId="{BDAE17D2-8B4B-4652-82B0-CDE2B45792E1}" type="presOf" srcId="{E84E4EF0-F89E-4350-BC27-5FD7F513EDFB}" destId="{01556844-6B77-42C3-AB7C-CDB05D579B34}" srcOrd="0" destOrd="0" presId="urn:microsoft.com/office/officeart/2018/2/layout/IconVerticalSolidList"/>
    <dgm:cxn modelId="{3F6723D4-FFE0-4CB3-8305-416A98279BE2}" srcId="{4D2F58FE-933E-4E12-BA28-1F1930DFF342}" destId="{771CC8D3-D5D3-4F8D-9CFB-417985484CFA}" srcOrd="1" destOrd="0" parTransId="{D30546DF-BF1E-4792-9ABE-26CF8B52DD33}" sibTransId="{4230560F-490B-464E-8486-74F6D5CFA49D}"/>
    <dgm:cxn modelId="{6159BDDC-D644-4DB6-9BD0-4A2970921A34}" type="presOf" srcId="{0E4F7627-4AD3-4D0A-85BB-EB1BACDADB80}" destId="{E727C35F-41AE-458D-97AF-2BA27D348FA6}" srcOrd="0" destOrd="0" presId="urn:microsoft.com/office/officeart/2018/2/layout/IconVerticalSolidList"/>
    <dgm:cxn modelId="{442C35E3-6855-4AC9-BC65-24A2008D776D}" type="presOf" srcId="{236CBD66-3170-48A0-BDB9-9F04B78AFBAC}" destId="{325B2035-4739-450C-8568-A1CD6C932A19}" srcOrd="0" destOrd="0" presId="urn:microsoft.com/office/officeart/2018/2/layout/IconVerticalSolidList"/>
    <dgm:cxn modelId="{90D4ECE9-F3B6-4B73-8C6E-BB46AFCF31FB}" type="presOf" srcId="{E2E038B5-7E54-48A4-ABBB-961676DC9C7F}" destId="{B6BDFA67-B708-4670-ADE4-57588427C70C}" srcOrd="0" destOrd="0" presId="urn:microsoft.com/office/officeart/2018/2/layout/IconVerticalSolidList"/>
    <dgm:cxn modelId="{CF25D53B-3F61-4F16-B67B-E00F0EAC14EA}" type="presParOf" srcId="{C52DFBF5-722F-474B-8C37-B7C8BE390FEF}" destId="{03B9CB88-4F29-4607-B33A-C6F785933CF3}" srcOrd="0" destOrd="0" presId="urn:microsoft.com/office/officeart/2018/2/layout/IconVerticalSolidList"/>
    <dgm:cxn modelId="{CA5FEA9C-49FF-49A6-83CA-8F10CDABC5AB}" type="presParOf" srcId="{03B9CB88-4F29-4607-B33A-C6F785933CF3}" destId="{23C9BCFB-46F4-402E-866C-E298543CF490}" srcOrd="0" destOrd="0" presId="urn:microsoft.com/office/officeart/2018/2/layout/IconVerticalSolidList"/>
    <dgm:cxn modelId="{CED39401-8919-4287-8D3F-E373C8731D8F}" type="presParOf" srcId="{03B9CB88-4F29-4607-B33A-C6F785933CF3}" destId="{64C9F33F-FF6E-4B3D-A667-55B03F545E4B}" srcOrd="1" destOrd="0" presId="urn:microsoft.com/office/officeart/2018/2/layout/IconVerticalSolidList"/>
    <dgm:cxn modelId="{4CF343EC-C7E7-4CE7-95B5-039324ABE5FD}" type="presParOf" srcId="{03B9CB88-4F29-4607-B33A-C6F785933CF3}" destId="{A4DB8F22-5447-4CEA-9D1E-41BE344C4227}" srcOrd="2" destOrd="0" presId="urn:microsoft.com/office/officeart/2018/2/layout/IconVerticalSolidList"/>
    <dgm:cxn modelId="{32C14109-02C7-4C11-9020-58C863047051}" type="presParOf" srcId="{03B9CB88-4F29-4607-B33A-C6F785933CF3}" destId="{01556844-6B77-42C3-AB7C-CDB05D579B34}" srcOrd="3" destOrd="0" presId="urn:microsoft.com/office/officeart/2018/2/layout/IconVerticalSolidList"/>
    <dgm:cxn modelId="{ACDB5A75-5DDE-4ECE-9B9C-5565AED045A0}" type="presParOf" srcId="{C52DFBF5-722F-474B-8C37-B7C8BE390FEF}" destId="{040D1FE4-5E8B-48F7-A97B-00CAFDE98261}" srcOrd="1" destOrd="0" presId="urn:microsoft.com/office/officeart/2018/2/layout/IconVerticalSolidList"/>
    <dgm:cxn modelId="{23F84AC5-B55B-44DD-ACA3-C980EFF2BB01}" type="presParOf" srcId="{C52DFBF5-722F-474B-8C37-B7C8BE390FEF}" destId="{058B6223-9274-4782-9A20-668B324254E2}" srcOrd="2" destOrd="0" presId="urn:microsoft.com/office/officeart/2018/2/layout/IconVerticalSolidList"/>
    <dgm:cxn modelId="{8CC7425E-9384-4B4F-9108-41339456D7ED}" type="presParOf" srcId="{058B6223-9274-4782-9A20-668B324254E2}" destId="{14DF42D9-09D3-452C-9C4B-F8372A1AB51F}" srcOrd="0" destOrd="0" presId="urn:microsoft.com/office/officeart/2018/2/layout/IconVerticalSolidList"/>
    <dgm:cxn modelId="{235B9717-4CC1-4C1A-B0B0-ACC7101E4462}" type="presParOf" srcId="{058B6223-9274-4782-9A20-668B324254E2}" destId="{8BB8C5C5-8060-4218-AAFB-6D610483BA83}" srcOrd="1" destOrd="0" presId="urn:microsoft.com/office/officeart/2018/2/layout/IconVerticalSolidList"/>
    <dgm:cxn modelId="{7A96E297-8614-4D5F-AF56-DD548B7F9C53}" type="presParOf" srcId="{058B6223-9274-4782-9A20-668B324254E2}" destId="{42998513-6A54-4866-A6FE-9B0B15E1A2C7}" srcOrd="2" destOrd="0" presId="urn:microsoft.com/office/officeart/2018/2/layout/IconVerticalSolidList"/>
    <dgm:cxn modelId="{25E41F53-BA1B-42D2-97D9-7A55C57435D3}" type="presParOf" srcId="{058B6223-9274-4782-9A20-668B324254E2}" destId="{9D496EA7-EDAF-47FD-A831-4F9CAA690789}" srcOrd="3" destOrd="0" presId="urn:microsoft.com/office/officeart/2018/2/layout/IconVerticalSolidList"/>
    <dgm:cxn modelId="{9A15FA66-0EC0-4AD5-9B58-8E0D2EA4C162}" type="presParOf" srcId="{C52DFBF5-722F-474B-8C37-B7C8BE390FEF}" destId="{20078784-8360-4300-BC79-21A62D0F5573}" srcOrd="3" destOrd="0" presId="urn:microsoft.com/office/officeart/2018/2/layout/IconVerticalSolidList"/>
    <dgm:cxn modelId="{B4FBA968-2879-469F-BB35-BE7FA3DCBDB0}" type="presParOf" srcId="{C52DFBF5-722F-474B-8C37-B7C8BE390FEF}" destId="{5E7DA483-3A3F-47E6-BBEC-BC9C18E67E90}" srcOrd="4" destOrd="0" presId="urn:microsoft.com/office/officeart/2018/2/layout/IconVerticalSolidList"/>
    <dgm:cxn modelId="{2536EBDD-CE0F-49AD-8781-EF37F3171998}" type="presParOf" srcId="{5E7DA483-3A3F-47E6-BBEC-BC9C18E67E90}" destId="{86E680A3-37E6-4EDD-AFDA-6B17918576FB}" srcOrd="0" destOrd="0" presId="urn:microsoft.com/office/officeart/2018/2/layout/IconVerticalSolidList"/>
    <dgm:cxn modelId="{A4DE5A19-C844-45C8-B5E6-AF9C8E775C37}" type="presParOf" srcId="{5E7DA483-3A3F-47E6-BBEC-BC9C18E67E90}" destId="{BD7E719D-352E-4E79-8C6A-2974F8BA9BD8}" srcOrd="1" destOrd="0" presId="urn:microsoft.com/office/officeart/2018/2/layout/IconVerticalSolidList"/>
    <dgm:cxn modelId="{42B79E71-23F8-4B39-8B23-3B0C86CF5493}" type="presParOf" srcId="{5E7DA483-3A3F-47E6-BBEC-BC9C18E67E90}" destId="{CAA7B9B5-945F-4679-8D58-9288DA928338}" srcOrd="2" destOrd="0" presId="urn:microsoft.com/office/officeart/2018/2/layout/IconVerticalSolidList"/>
    <dgm:cxn modelId="{4C0D3065-1679-4C31-AC97-7C39934A8158}" type="presParOf" srcId="{5E7DA483-3A3F-47E6-BBEC-BC9C18E67E90}" destId="{325B2035-4739-450C-8568-A1CD6C932A19}" srcOrd="3" destOrd="0" presId="urn:microsoft.com/office/officeart/2018/2/layout/IconVerticalSolidList"/>
    <dgm:cxn modelId="{EC8754DC-87FE-4658-AC10-DADCBDB10548}" type="presParOf" srcId="{C52DFBF5-722F-474B-8C37-B7C8BE390FEF}" destId="{1FF80209-AB84-43A3-B336-32A0D2D8D3BF}" srcOrd="5" destOrd="0" presId="urn:microsoft.com/office/officeart/2018/2/layout/IconVerticalSolidList"/>
    <dgm:cxn modelId="{BCC85AF4-419F-461E-9514-C7E68A943001}" type="presParOf" srcId="{C52DFBF5-722F-474B-8C37-B7C8BE390FEF}" destId="{CD7968FA-1F74-491C-8093-7DF679DABE66}" srcOrd="6" destOrd="0" presId="urn:microsoft.com/office/officeart/2018/2/layout/IconVerticalSolidList"/>
    <dgm:cxn modelId="{EBC8826F-2289-41EB-BAC3-51591C98CB16}" type="presParOf" srcId="{CD7968FA-1F74-491C-8093-7DF679DABE66}" destId="{B5277982-8A8B-453E-8408-470D69CB47FD}" srcOrd="0" destOrd="0" presId="urn:microsoft.com/office/officeart/2018/2/layout/IconVerticalSolidList"/>
    <dgm:cxn modelId="{09C37B1C-F60B-4EE0-A5CE-4BF23CCB13E2}" type="presParOf" srcId="{CD7968FA-1F74-491C-8093-7DF679DABE66}" destId="{AEBA5BFE-4FEC-4CEB-92AB-A87AD65A588E}" srcOrd="1" destOrd="0" presId="urn:microsoft.com/office/officeart/2018/2/layout/IconVerticalSolidList"/>
    <dgm:cxn modelId="{FBE79C35-C8D9-4535-8E25-0D6893FD90D2}" type="presParOf" srcId="{CD7968FA-1F74-491C-8093-7DF679DABE66}" destId="{373D4091-4C3F-4199-96AA-B84A57142421}" srcOrd="2" destOrd="0" presId="urn:microsoft.com/office/officeart/2018/2/layout/IconVerticalSolidList"/>
    <dgm:cxn modelId="{6B6AF611-B0B3-4C1F-B195-3402052A7B56}" type="presParOf" srcId="{CD7968FA-1F74-491C-8093-7DF679DABE66}" destId="{B6BDFA67-B708-4670-ADE4-57588427C70C}" srcOrd="3" destOrd="0" presId="urn:microsoft.com/office/officeart/2018/2/layout/IconVerticalSolidList"/>
    <dgm:cxn modelId="{4591F482-B720-41AA-870C-2355F9BE4162}" type="presParOf" srcId="{C52DFBF5-722F-474B-8C37-B7C8BE390FEF}" destId="{3ED97E2E-D8E3-4564-8CBF-77DE604B6BD4}" srcOrd="7" destOrd="0" presId="urn:microsoft.com/office/officeart/2018/2/layout/IconVerticalSolidList"/>
    <dgm:cxn modelId="{0575C8D9-2CCD-422B-8A57-DEA76676FF52}" type="presParOf" srcId="{C52DFBF5-722F-474B-8C37-B7C8BE390FEF}" destId="{C8DDC568-D048-45B3-B505-2953CD275AFA}" srcOrd="8" destOrd="0" presId="urn:microsoft.com/office/officeart/2018/2/layout/IconVerticalSolidList"/>
    <dgm:cxn modelId="{79A3DD7B-6EEF-4F82-AB58-F609AEAAB1D1}" type="presParOf" srcId="{C8DDC568-D048-45B3-B505-2953CD275AFA}" destId="{A567CAFF-2884-4D89-A334-797A4E549AD7}" srcOrd="0" destOrd="0" presId="urn:microsoft.com/office/officeart/2018/2/layout/IconVerticalSolidList"/>
    <dgm:cxn modelId="{AD8F8CC0-95E6-41B2-907A-918A81DEDD24}" type="presParOf" srcId="{C8DDC568-D048-45B3-B505-2953CD275AFA}" destId="{AC2D31E8-8797-44F4-8D15-E1DF5FBE520E}" srcOrd="1" destOrd="0" presId="urn:microsoft.com/office/officeart/2018/2/layout/IconVerticalSolidList"/>
    <dgm:cxn modelId="{418FDFD9-3D68-479B-B70B-2ED9ED53D601}" type="presParOf" srcId="{C8DDC568-D048-45B3-B505-2953CD275AFA}" destId="{B404DF11-12A1-42D1-B4C9-0C0F1F14CBA5}" srcOrd="2" destOrd="0" presId="urn:microsoft.com/office/officeart/2018/2/layout/IconVerticalSolidList"/>
    <dgm:cxn modelId="{56CAAE6E-8D34-443D-9903-656127C17B1B}" type="presParOf" srcId="{C8DDC568-D048-45B3-B505-2953CD275AFA}" destId="{E727C35F-41AE-458D-97AF-2BA27D348F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BCFB-46F4-402E-866C-E298543CF490}">
      <dsp:nvSpPr>
        <dsp:cNvPr id="0" name=""/>
        <dsp:cNvSpPr/>
      </dsp:nvSpPr>
      <dsp:spPr>
        <a:xfrm>
          <a:off x="0" y="2669"/>
          <a:ext cx="8520600" cy="5685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9F33F-FF6E-4B3D-A667-55B03F545E4B}">
      <dsp:nvSpPr>
        <dsp:cNvPr id="0" name=""/>
        <dsp:cNvSpPr/>
      </dsp:nvSpPr>
      <dsp:spPr>
        <a:xfrm>
          <a:off x="171974" y="130583"/>
          <a:ext cx="312680" cy="312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56844-6B77-42C3-AB7C-CDB05D579B34}">
      <dsp:nvSpPr>
        <dsp:cNvPr id="0" name=""/>
        <dsp:cNvSpPr/>
      </dsp:nvSpPr>
      <dsp:spPr>
        <a:xfrm>
          <a:off x="656629" y="2669"/>
          <a:ext cx="7863970" cy="56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7" tIns="60167" rIns="60167" bIns="6016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/>
            </a:rPr>
            <a:t>Technology Stack and Database Schema</a:t>
          </a:r>
        </a:p>
      </dsp:txBody>
      <dsp:txXfrm>
        <a:off x="656629" y="2669"/>
        <a:ext cx="7863970" cy="568510"/>
      </dsp:txXfrm>
    </dsp:sp>
    <dsp:sp modelId="{14DF42D9-09D3-452C-9C4B-F8372A1AB51F}">
      <dsp:nvSpPr>
        <dsp:cNvPr id="0" name=""/>
        <dsp:cNvSpPr/>
      </dsp:nvSpPr>
      <dsp:spPr>
        <a:xfrm>
          <a:off x="0" y="713306"/>
          <a:ext cx="8520600" cy="5685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8C5C5-8060-4218-AAFB-6D610483BA83}">
      <dsp:nvSpPr>
        <dsp:cNvPr id="0" name=""/>
        <dsp:cNvSpPr/>
      </dsp:nvSpPr>
      <dsp:spPr>
        <a:xfrm>
          <a:off x="171974" y="841221"/>
          <a:ext cx="312680" cy="312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96EA7-EDAF-47FD-A831-4F9CAA690789}">
      <dsp:nvSpPr>
        <dsp:cNvPr id="0" name=""/>
        <dsp:cNvSpPr/>
      </dsp:nvSpPr>
      <dsp:spPr>
        <a:xfrm>
          <a:off x="656629" y="713306"/>
          <a:ext cx="7863970" cy="56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7" tIns="60167" rIns="60167" bIns="601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/>
            </a:rPr>
            <a:t>Key Benefits</a:t>
          </a:r>
        </a:p>
      </dsp:txBody>
      <dsp:txXfrm>
        <a:off x="656629" y="713306"/>
        <a:ext cx="7863970" cy="568510"/>
      </dsp:txXfrm>
    </dsp:sp>
    <dsp:sp modelId="{86E680A3-37E6-4EDD-AFDA-6B17918576FB}">
      <dsp:nvSpPr>
        <dsp:cNvPr id="0" name=""/>
        <dsp:cNvSpPr/>
      </dsp:nvSpPr>
      <dsp:spPr>
        <a:xfrm>
          <a:off x="0" y="1423944"/>
          <a:ext cx="8520600" cy="5685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E719D-352E-4E79-8C6A-2974F8BA9BD8}">
      <dsp:nvSpPr>
        <dsp:cNvPr id="0" name=""/>
        <dsp:cNvSpPr/>
      </dsp:nvSpPr>
      <dsp:spPr>
        <a:xfrm>
          <a:off x="171974" y="1551859"/>
          <a:ext cx="312680" cy="3126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B2035-4739-450C-8568-A1CD6C932A19}">
      <dsp:nvSpPr>
        <dsp:cNvPr id="0" name=""/>
        <dsp:cNvSpPr/>
      </dsp:nvSpPr>
      <dsp:spPr>
        <a:xfrm>
          <a:off x="656629" y="1423944"/>
          <a:ext cx="7863970" cy="56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7" tIns="60167" rIns="60167" bIns="601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/>
            </a:rPr>
            <a:t>Dashboard</a:t>
          </a:r>
        </a:p>
      </dsp:txBody>
      <dsp:txXfrm>
        <a:off x="656629" y="1423944"/>
        <a:ext cx="7863970" cy="568510"/>
      </dsp:txXfrm>
    </dsp:sp>
    <dsp:sp modelId="{B5277982-8A8B-453E-8408-470D69CB47FD}">
      <dsp:nvSpPr>
        <dsp:cNvPr id="0" name=""/>
        <dsp:cNvSpPr/>
      </dsp:nvSpPr>
      <dsp:spPr>
        <a:xfrm>
          <a:off x="0" y="2134582"/>
          <a:ext cx="8520600" cy="5685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A5BFE-4FEC-4CEB-92AB-A87AD65A588E}">
      <dsp:nvSpPr>
        <dsp:cNvPr id="0" name=""/>
        <dsp:cNvSpPr/>
      </dsp:nvSpPr>
      <dsp:spPr>
        <a:xfrm>
          <a:off x="171974" y="2262497"/>
          <a:ext cx="312680" cy="31268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DFA67-B708-4670-ADE4-57588427C70C}">
      <dsp:nvSpPr>
        <dsp:cNvPr id="0" name=""/>
        <dsp:cNvSpPr/>
      </dsp:nvSpPr>
      <dsp:spPr>
        <a:xfrm>
          <a:off x="656629" y="2134582"/>
          <a:ext cx="7863970" cy="56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7" tIns="60167" rIns="60167" bIns="601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/>
            </a:rPr>
            <a:t>Recommendations</a:t>
          </a:r>
          <a:endParaRPr lang="en-US" sz="1900" kern="1200"/>
        </a:p>
      </dsp:txBody>
      <dsp:txXfrm>
        <a:off x="656629" y="2134582"/>
        <a:ext cx="7863970" cy="568510"/>
      </dsp:txXfrm>
    </dsp:sp>
    <dsp:sp modelId="{A567CAFF-2884-4D89-A334-797A4E549AD7}">
      <dsp:nvSpPr>
        <dsp:cNvPr id="0" name=""/>
        <dsp:cNvSpPr/>
      </dsp:nvSpPr>
      <dsp:spPr>
        <a:xfrm>
          <a:off x="0" y="2845220"/>
          <a:ext cx="8520600" cy="5685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D31E8-8797-44F4-8D15-E1DF5FBE520E}">
      <dsp:nvSpPr>
        <dsp:cNvPr id="0" name=""/>
        <dsp:cNvSpPr/>
      </dsp:nvSpPr>
      <dsp:spPr>
        <a:xfrm>
          <a:off x="171974" y="2973135"/>
          <a:ext cx="312680" cy="31268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7C35F-41AE-458D-97AF-2BA27D348FA6}">
      <dsp:nvSpPr>
        <dsp:cNvPr id="0" name=""/>
        <dsp:cNvSpPr/>
      </dsp:nvSpPr>
      <dsp:spPr>
        <a:xfrm>
          <a:off x="656629" y="2845220"/>
          <a:ext cx="7863970" cy="56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7" tIns="60167" rIns="60167" bIns="6016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/>
            </a:rPr>
            <a:t>Improvements and Links</a:t>
          </a:r>
          <a:endParaRPr lang="en-US" sz="1900" kern="1200"/>
        </a:p>
      </dsp:txBody>
      <dsp:txXfrm>
        <a:off x="656629" y="2845220"/>
        <a:ext cx="7863970" cy="568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DAB1-6975-074E-A416-EBC6D5F3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E33A-DBDF-DB4F-80DC-6A2874FE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3618-E712-844F-B988-78007BE5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C78-67CE-CF41-94D6-ADA2A263E6A1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5FBB-0F4E-8B40-9085-200E3029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67D65-F641-1B44-9DF5-50793847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1238-854B-834E-80E2-9A5EBCFA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88" r:id="rId2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epository/docker/isaiaherb9264/reddit-charles-schwab/general" TargetMode="External"/><Relationship Id="rId2" Type="http://schemas.openxmlformats.org/officeDocument/2006/relationships/hyperlink" Target="http://ghttps/github.com/isaiaherb/reddit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7035743" cy="2085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  <a:cs typeface="Calibri Light"/>
              </a:rPr>
              <a:t>DU Senior Capstone: Reddit </a:t>
            </a:r>
            <a:r>
              <a:rPr lang="en">
                <a:solidFill>
                  <a:srgbClr val="003BA3"/>
                </a:solidFill>
                <a:cs typeface="Calibri Light"/>
              </a:rPr>
              <a:t>Analytics </a:t>
            </a:r>
            <a:endParaRPr lang="en-US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By: Isaiah Erb, Greg Marino, </a:t>
            </a:r>
            <a:r>
              <a:rPr lang="en" err="1"/>
              <a:t>Sondor</a:t>
            </a:r>
            <a:r>
              <a:rPr lang="en"/>
              <a:t> Bayarbat, Darlen Castro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ue square with white text&#10;&#10;Description automatically generated">
            <a:extLst>
              <a:ext uri="{FF2B5EF4-FFF2-40B4-BE49-F238E27FC236}">
                <a16:creationId xmlns:a16="http://schemas.microsoft.com/office/drawing/2014/main" id="{511010ED-96E9-7E82-0988-CC79DF7C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59" y="3901937"/>
            <a:ext cx="1155424" cy="1141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7A9E29F-95D9-D8EE-51DA-D62471F4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" y="0"/>
            <a:ext cx="91006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0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16F470-CDA8-EAC3-3285-149DE100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4"/>
            <a:ext cx="9144000" cy="51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5124-E105-6334-4458-D17CAEB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57" y="84553"/>
            <a:ext cx="7708200" cy="740400"/>
          </a:xfrm>
        </p:spPr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A4CC-1C7D-EDC0-CC6C-8139CF79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80" y="387474"/>
            <a:ext cx="6907309" cy="3371311"/>
          </a:xfrm>
        </p:spPr>
        <p:txBody>
          <a:bodyPr/>
          <a:lstStyle/>
          <a:p>
            <a:pPr marL="114300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solidFill>
                  <a:srgbClr val="000000"/>
                </a:solidFill>
                <a:cs typeface="Arial"/>
              </a:rPr>
              <a:t>Ask Me Anything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Ease tensions with retail traders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Receive feedback from existing customers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Attract future customers</a:t>
            </a:r>
          </a:p>
          <a:p>
            <a:r>
              <a:rPr lang="en-US">
                <a:solidFill>
                  <a:srgbClr val="000000"/>
                </a:solidFill>
                <a:cs typeface="Arial"/>
              </a:rPr>
              <a:t>Communities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r/</a:t>
            </a:r>
            <a:r>
              <a:rPr lang="en-US" err="1">
                <a:solidFill>
                  <a:srgbClr val="000000"/>
                </a:solidFill>
                <a:cs typeface="Arial"/>
              </a:rPr>
              <a:t>SuperStonk</a:t>
            </a:r>
            <a:r>
              <a:rPr lang="en-US">
                <a:solidFill>
                  <a:srgbClr val="000000"/>
                </a:solidFill>
                <a:cs typeface="Arial"/>
              </a:rPr>
              <a:t> and r/</a:t>
            </a:r>
            <a:r>
              <a:rPr lang="en-US" err="1">
                <a:solidFill>
                  <a:srgbClr val="000000"/>
                </a:solidFill>
                <a:cs typeface="Arial"/>
              </a:rPr>
              <a:t>wallstreetbets</a:t>
            </a:r>
            <a:r>
              <a:rPr lang="en-US">
                <a:solidFill>
                  <a:srgbClr val="000000"/>
                </a:solidFill>
                <a:cs typeface="Arial"/>
              </a:rPr>
              <a:t> - retail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r/Schwab and r/</a:t>
            </a:r>
            <a:r>
              <a:rPr lang="en-US" err="1">
                <a:solidFill>
                  <a:srgbClr val="000000"/>
                </a:solidFill>
                <a:cs typeface="Arial"/>
              </a:rPr>
              <a:t>thinkorswim</a:t>
            </a:r>
            <a:r>
              <a:rPr lang="en-US">
                <a:solidFill>
                  <a:srgbClr val="000000"/>
                </a:solidFill>
                <a:cs typeface="Arial"/>
              </a:rPr>
              <a:t> - customers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r/investing and r/</a:t>
            </a:r>
            <a:r>
              <a:rPr lang="en-US" err="1">
                <a:solidFill>
                  <a:srgbClr val="000000"/>
                </a:solidFill>
                <a:cs typeface="Arial"/>
              </a:rPr>
              <a:t>Bogleheads</a:t>
            </a:r>
            <a:r>
              <a:rPr lang="en-US">
                <a:solidFill>
                  <a:srgbClr val="000000"/>
                </a:solidFill>
                <a:cs typeface="Arial"/>
              </a:rPr>
              <a:t> - prospects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r/Schwaben and r/</a:t>
            </a:r>
            <a:r>
              <a:rPr lang="en-US" err="1">
                <a:solidFill>
                  <a:srgbClr val="000000"/>
                </a:solidFill>
                <a:cs typeface="Arial"/>
              </a:rPr>
              <a:t>PersonalFinanceCanada</a:t>
            </a:r>
            <a:r>
              <a:rPr lang="en-US">
                <a:solidFill>
                  <a:srgbClr val="000000"/>
                </a:solidFill>
                <a:cs typeface="Arial"/>
              </a:rPr>
              <a:t> - foreign </a:t>
            </a:r>
          </a:p>
        </p:txBody>
      </p:sp>
      <p:pic>
        <p:nvPicPr>
          <p:cNvPr id="4" name="Picture 3" descr="The best questions that Redditors asked me | Bill Gates">
            <a:extLst>
              <a:ext uri="{FF2B5EF4-FFF2-40B4-BE49-F238E27FC236}">
                <a16:creationId xmlns:a16="http://schemas.microsoft.com/office/drawing/2014/main" id="{DAACF522-95CB-59C7-ABB8-A529EEE7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3" y="823992"/>
            <a:ext cx="3097493" cy="14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776F-48DB-8CAF-9063-62FDBE4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05" y="187526"/>
            <a:ext cx="7708200" cy="647700"/>
          </a:xfrm>
        </p:spPr>
        <p:txBody>
          <a:bodyPr/>
          <a:lstStyle/>
          <a:p>
            <a:r>
              <a:rPr lang="en-US"/>
              <a:t>Improvements and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8E2CF-F4B8-3EBD-D61E-BC3987FE747D}"/>
              </a:ext>
            </a:extLst>
          </p:cNvPr>
          <p:cNvSpPr txBox="1"/>
          <p:nvPr/>
        </p:nvSpPr>
        <p:spPr>
          <a:xfrm>
            <a:off x="142601" y="834899"/>
            <a:ext cx="899338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Montserrat"/>
            </a:endParaRPr>
          </a:p>
          <a:p>
            <a:r>
              <a:rPr lang="en-US">
                <a:latin typeface="Montserrat"/>
              </a:rPr>
              <a:t>Power BI speed</a:t>
            </a:r>
          </a:p>
          <a:p>
            <a:pPr marL="285750" lvl="1" indent="-285750">
              <a:buFont typeface="Arial"/>
              <a:buChar char="•"/>
            </a:pPr>
            <a:r>
              <a:rPr lang="en-US">
                <a:latin typeface="Montserrat"/>
              </a:rPr>
              <a:t>Reducing dataset size</a:t>
            </a:r>
          </a:p>
          <a:p>
            <a:pPr marL="285750" lvl="1" indent="-285750">
              <a:buFont typeface="Arial"/>
              <a:buChar char="•"/>
            </a:pPr>
            <a:r>
              <a:rPr lang="en-US">
                <a:latin typeface="Montserrat"/>
              </a:rPr>
              <a:t>Switching to Tableau or </a:t>
            </a:r>
            <a:r>
              <a:rPr lang="en-US" err="1">
                <a:latin typeface="Montserrat"/>
              </a:rPr>
              <a:t>streamlit</a:t>
            </a:r>
            <a:endParaRPr lang="en-US">
              <a:latin typeface="Montserrat"/>
            </a:endParaRPr>
          </a:p>
          <a:p>
            <a:pPr lvl="1"/>
            <a:endParaRPr lang="en-US">
              <a:latin typeface="Montserrat"/>
            </a:endParaRPr>
          </a:p>
          <a:p>
            <a:pPr lvl="1"/>
            <a:r>
              <a:rPr lang="en-US">
                <a:latin typeface="Montserrat"/>
              </a:rPr>
              <a:t>Data collection</a:t>
            </a:r>
          </a:p>
          <a:p>
            <a:pPr marL="285750" lvl="1" indent="-285750">
              <a:buChar char="•"/>
            </a:pPr>
            <a:r>
              <a:rPr lang="en-US">
                <a:latin typeface="Montserrat"/>
              </a:rPr>
              <a:t>YouTube</a:t>
            </a:r>
          </a:p>
          <a:p>
            <a:pPr marL="285750" lvl="1" indent="-285750">
              <a:buChar char="•"/>
            </a:pPr>
            <a:r>
              <a:rPr lang="en-US">
                <a:latin typeface="Montserrat"/>
              </a:rPr>
              <a:t>Online Forums</a:t>
            </a:r>
          </a:p>
          <a:p>
            <a:pPr marL="285750" lvl="1" indent="-285750">
              <a:buFont typeface="Arial"/>
              <a:buChar char="•"/>
            </a:pPr>
            <a:r>
              <a:rPr lang="en-US">
                <a:latin typeface="Montserrat"/>
              </a:rPr>
              <a:t>NYT API</a:t>
            </a:r>
          </a:p>
          <a:p>
            <a:pPr marL="285750" lvl="1" indent="-285750">
              <a:buFont typeface="Arial"/>
              <a:buChar char="•"/>
            </a:pPr>
            <a:r>
              <a:rPr lang="en-US">
                <a:latin typeface="Montserrat"/>
              </a:rPr>
              <a:t>Social Media</a:t>
            </a:r>
          </a:p>
          <a:p>
            <a:pPr lvl="1"/>
            <a:endParaRPr lang="en-US">
              <a:latin typeface="Montserrat"/>
            </a:endParaRPr>
          </a:p>
          <a:p>
            <a:pPr lvl="1"/>
            <a:r>
              <a:rPr lang="en-US">
                <a:latin typeface="Montserrat"/>
              </a:rPr>
              <a:t>Translator for subreddit communities in different languages</a:t>
            </a:r>
          </a:p>
          <a:p>
            <a:pPr lvl="1"/>
            <a:endParaRPr lang="en-US">
              <a:latin typeface="Montserrat"/>
            </a:endParaRPr>
          </a:p>
          <a:p>
            <a:pPr lvl="1"/>
            <a:r>
              <a:rPr lang="en-US">
                <a:latin typeface="Montserrat"/>
              </a:rPr>
              <a:t>Links</a:t>
            </a:r>
          </a:p>
          <a:p>
            <a:pPr marL="285750" lvl="1" indent="-285750">
              <a:buChar char="•"/>
            </a:pPr>
            <a:r>
              <a:rPr lang="en-US">
                <a:latin typeface="Montserrat"/>
                <a:hlinkClick r:id="rId2"/>
              </a:rPr>
              <a:t>https://github.com/isaiaherb/reddit</a:t>
            </a:r>
            <a:endParaRPr lang="en-US">
              <a:latin typeface="Montserrat"/>
            </a:endParaRPr>
          </a:p>
          <a:p>
            <a:pPr marL="285750" lvl="1" indent="-285750">
              <a:buChar char="•"/>
            </a:pPr>
            <a:r>
              <a:rPr lang="en-US">
                <a:latin typeface="Montserrat"/>
                <a:hlinkClick r:id="rId3"/>
              </a:rPr>
              <a:t>https://hub.docker.com/repository/docker/isaiaherb9264/reddit-charles-schwab/general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5267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E9E0B0-3836-16CA-305F-B693490A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83938" y="1274014"/>
            <a:ext cx="6257362" cy="1828411"/>
          </a:xfrm>
        </p:spPr>
        <p:txBody>
          <a:bodyPr/>
          <a:lstStyle/>
          <a:p>
            <a:r>
              <a:rPr lang="en-US" sz="8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0478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9C7C-FF1F-D816-0D82-C8611487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Subreddit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5A7BB-2A83-BA95-AAF5-3620BBA45E05}"/>
              </a:ext>
            </a:extLst>
          </p:cNvPr>
          <p:cNvSpPr txBox="1"/>
          <p:nvPr/>
        </p:nvSpPr>
        <p:spPr>
          <a:xfrm>
            <a:off x="716181" y="1105617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Subreddits in our database: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Schwab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CharlesSchwab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FidelityInvestments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Robinhood</a:t>
            </a:r>
          </a:p>
          <a:p>
            <a:pPr marL="285750" indent="-285750">
              <a:buFont typeface="Calibri"/>
              <a:buChar char="-"/>
            </a:pPr>
            <a:r>
              <a:rPr lang="en-US" err="1"/>
              <a:t>Wallstreetbets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Bogleheads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Investing</a:t>
            </a:r>
          </a:p>
          <a:p>
            <a:pPr marL="285750" indent="-285750">
              <a:buFont typeface="Calibri"/>
              <a:buChar char="-"/>
            </a:pPr>
            <a:r>
              <a:rPr lang="en-US" err="1"/>
              <a:t>Algotrading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/>
              <a:t>Banking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StockMarket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Stocks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Tdameritrade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Thinkorswim </a:t>
            </a:r>
          </a:p>
        </p:txBody>
      </p:sp>
    </p:spTree>
    <p:extLst>
      <p:ext uri="{BB962C8B-B14F-4D97-AF65-F5344CB8AC3E}">
        <p14:creationId xmlns:p14="http://schemas.microsoft.com/office/powerpoint/2010/main" val="18619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lang="en-US"/>
          </a:p>
        </p:txBody>
      </p:sp>
      <p:graphicFrame>
        <p:nvGraphicFramePr>
          <p:cNvPr id="194" name="Google Shape;192;p31">
            <a:extLst>
              <a:ext uri="{FF2B5EF4-FFF2-40B4-BE49-F238E27FC236}">
                <a16:creationId xmlns:a16="http://schemas.microsoft.com/office/drawing/2014/main" id="{7A6A1E35-1404-4030-5462-6A4A2F4A5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841578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ABE7-089B-00C5-6C23-50995269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232507"/>
            <a:ext cx="7708200" cy="647700"/>
          </a:xfrm>
        </p:spPr>
        <p:txBody>
          <a:bodyPr/>
          <a:lstStyle/>
          <a:p>
            <a:r>
              <a:rPr lang="en-US"/>
              <a:t>Technology Stack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206869-150B-73AF-D86A-223AE66F1C58}"/>
              </a:ext>
            </a:extLst>
          </p:cNvPr>
          <p:cNvSpPr/>
          <p:nvPr/>
        </p:nvSpPr>
        <p:spPr>
          <a:xfrm>
            <a:off x="1115" y="879126"/>
            <a:ext cx="8620602" cy="38845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pache Airflow - Wikipedia">
            <a:extLst>
              <a:ext uri="{FF2B5EF4-FFF2-40B4-BE49-F238E27FC236}">
                <a16:creationId xmlns:a16="http://schemas.microsoft.com/office/drawing/2014/main" id="{A9607A78-6F30-8E5B-E07D-73C5F7C9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72" y="1286207"/>
            <a:ext cx="1828800" cy="723900"/>
          </a:xfrm>
          <a:prstGeom prst="rect">
            <a:avLst/>
          </a:prstGeom>
        </p:spPr>
      </p:pic>
      <p:sp>
        <p:nvSpPr>
          <p:cNvPr id="10" name="Cross 22">
            <a:extLst>
              <a:ext uri="{FF2B5EF4-FFF2-40B4-BE49-F238E27FC236}">
                <a16:creationId xmlns:a16="http://schemas.microsoft.com/office/drawing/2014/main" id="{2317D435-908D-9597-C84D-5DACAA800E29}"/>
              </a:ext>
            </a:extLst>
          </p:cNvPr>
          <p:cNvSpPr/>
          <p:nvPr/>
        </p:nvSpPr>
        <p:spPr>
          <a:xfrm>
            <a:off x="4657811" y="1350152"/>
            <a:ext cx="564177" cy="49823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docker&quot; Icon - Download for free – Iconduck">
            <a:extLst>
              <a:ext uri="{FF2B5EF4-FFF2-40B4-BE49-F238E27FC236}">
                <a16:creationId xmlns:a16="http://schemas.microsoft.com/office/drawing/2014/main" id="{76105122-BF52-997D-DEB2-F05E1155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784" y="1129995"/>
            <a:ext cx="1133475" cy="933450"/>
          </a:xfrm>
          <a:prstGeom prst="rect">
            <a:avLst/>
          </a:prstGeom>
        </p:spPr>
      </p:pic>
      <p:pic>
        <p:nvPicPr>
          <p:cNvPr id="14" name="Picture 13" descr="A purple and grey logo&#10;&#10;Description automatically generated">
            <a:extLst>
              <a:ext uri="{FF2B5EF4-FFF2-40B4-BE49-F238E27FC236}">
                <a16:creationId xmlns:a16="http://schemas.microsoft.com/office/drawing/2014/main" id="{1A8D8F9B-FF54-C61F-C231-5C859A756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0" y="2130739"/>
            <a:ext cx="1300758" cy="1017390"/>
          </a:xfrm>
          <a:prstGeom prst="rect">
            <a:avLst/>
          </a:prstGeom>
        </p:spPr>
      </p:pic>
      <p:pic>
        <p:nvPicPr>
          <p:cNvPr id="16" name="Picture 15" descr="A logo with a red circle&#10;&#10;Description automatically generated">
            <a:extLst>
              <a:ext uri="{FF2B5EF4-FFF2-40B4-BE49-F238E27FC236}">
                <a16:creationId xmlns:a16="http://schemas.microsoft.com/office/drawing/2014/main" id="{4BE730BB-2409-7EB5-329D-8CFAB995C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69" y="3328244"/>
            <a:ext cx="1704975" cy="66734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320608-B049-F54D-3633-F6DD378B3BB4}"/>
              </a:ext>
            </a:extLst>
          </p:cNvPr>
          <p:cNvSpPr/>
          <p:nvPr/>
        </p:nvSpPr>
        <p:spPr>
          <a:xfrm>
            <a:off x="1753437" y="2940804"/>
            <a:ext cx="530083" cy="3004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0D8E6D1-0419-7F3D-9FD0-1DF4C0B36AA8}"/>
              </a:ext>
            </a:extLst>
          </p:cNvPr>
          <p:cNvSpPr/>
          <p:nvPr/>
        </p:nvSpPr>
        <p:spPr>
          <a:xfrm>
            <a:off x="2569339" y="2441153"/>
            <a:ext cx="4015613" cy="187821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 descr="Ayarlar Dişli · Pixabay'da ücretsiz vektör grafik">
            <a:extLst>
              <a:ext uri="{FF2B5EF4-FFF2-40B4-BE49-F238E27FC236}">
                <a16:creationId xmlns:a16="http://schemas.microsoft.com/office/drawing/2014/main" id="{D77AAB33-966A-A728-0689-C482C945F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123" y="3235678"/>
            <a:ext cx="638175" cy="658416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A839F044-D7DA-78FB-EB52-E8A54E287112}"/>
              </a:ext>
            </a:extLst>
          </p:cNvPr>
          <p:cNvSpPr/>
          <p:nvPr/>
        </p:nvSpPr>
        <p:spPr>
          <a:xfrm>
            <a:off x="3412439" y="3481937"/>
            <a:ext cx="342559" cy="2557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pic>
        <p:nvPicPr>
          <p:cNvPr id="26" name="Picture 25" descr="File:Python-logo-notext.svg - Wikipedia">
            <a:extLst>
              <a:ext uri="{FF2B5EF4-FFF2-40B4-BE49-F238E27FC236}">
                <a16:creationId xmlns:a16="http://schemas.microsoft.com/office/drawing/2014/main" id="{06E95F6E-56BD-4614-BB8B-1E8FC5993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985" y="3283640"/>
            <a:ext cx="748309" cy="755453"/>
          </a:xfrm>
          <a:prstGeom prst="rect">
            <a:avLst/>
          </a:prstGeom>
        </p:spPr>
      </p:pic>
      <p:pic>
        <p:nvPicPr>
          <p:cNvPr id="28" name="Graphic 48" descr="Microsoft Sql Server Logo Vector SVG Icon - SVG Repo">
            <a:extLst>
              <a:ext uri="{FF2B5EF4-FFF2-40B4-BE49-F238E27FC236}">
                <a16:creationId xmlns:a16="http://schemas.microsoft.com/office/drawing/2014/main" id="{A4F0CD4B-EB41-3129-3461-45080887AB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6447" y="3100419"/>
            <a:ext cx="921659" cy="933283"/>
          </a:xfrm>
          <a:prstGeom prst="rect">
            <a:avLst/>
          </a:prstGeom>
        </p:spPr>
      </p:pic>
      <p:pic>
        <p:nvPicPr>
          <p:cNvPr id="30" name="Picture 29" descr="Microsoft Power BI - Website Of NCS">
            <a:extLst>
              <a:ext uri="{FF2B5EF4-FFF2-40B4-BE49-F238E27FC236}">
                <a16:creationId xmlns:a16="http://schemas.microsoft.com/office/drawing/2014/main" id="{CBA7B50E-D73D-FE81-28E8-35C14F6EC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8229" y="2538800"/>
            <a:ext cx="2218135" cy="1221583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E4D6EBFC-D6C2-9904-E9E4-F16F33F57BDC}"/>
              </a:ext>
            </a:extLst>
          </p:cNvPr>
          <p:cNvSpPr/>
          <p:nvPr/>
        </p:nvSpPr>
        <p:spPr>
          <a:xfrm>
            <a:off x="4876908" y="3481936"/>
            <a:ext cx="342559" cy="2557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E00ED08-E8F2-0068-D9C1-4A75B072AEFD}"/>
              </a:ext>
            </a:extLst>
          </p:cNvPr>
          <p:cNvSpPr/>
          <p:nvPr/>
        </p:nvSpPr>
        <p:spPr>
          <a:xfrm>
            <a:off x="6691924" y="3094068"/>
            <a:ext cx="440786" cy="3807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C5A242-B355-D8AB-567A-64088D4DF622}"/>
              </a:ext>
            </a:extLst>
          </p:cNvPr>
          <p:cNvSpPr txBox="1"/>
          <p:nvPr/>
        </p:nvSpPr>
        <p:spPr>
          <a:xfrm>
            <a:off x="2817984" y="2813546"/>
            <a:ext cx="9422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Montserrat"/>
              </a:rPr>
              <a:t>Extract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FD7613-41DE-E8AA-1067-8ABC1DE8D16B}"/>
              </a:ext>
            </a:extLst>
          </p:cNvPr>
          <p:cNvSpPr txBox="1"/>
          <p:nvPr/>
        </p:nvSpPr>
        <p:spPr>
          <a:xfrm>
            <a:off x="3898477" y="2840335"/>
            <a:ext cx="11565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ontserrat"/>
              </a:rPr>
              <a:t>Transform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87D1A7-C63E-18E7-9F26-BDCB6D2150E9}"/>
              </a:ext>
            </a:extLst>
          </p:cNvPr>
          <p:cNvSpPr txBox="1"/>
          <p:nvPr/>
        </p:nvSpPr>
        <p:spPr>
          <a:xfrm>
            <a:off x="5541538" y="2840334"/>
            <a:ext cx="11565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ontserra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423126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ABE7-089B-00C5-6C23-50995269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232507"/>
            <a:ext cx="7708200" cy="647700"/>
          </a:xfrm>
        </p:spPr>
        <p:txBody>
          <a:bodyPr/>
          <a:lstStyle/>
          <a:p>
            <a:r>
              <a:rPr lang="en-US"/>
              <a:t>Database Schema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DEEA2A-DA9F-8E9C-B3E6-D6787095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74" y="1076067"/>
            <a:ext cx="5654202" cy="38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A28-B733-6C6B-9276-92AD334E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515BA-DCE9-371D-3E85-E3B6DC8DE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614" y="1286946"/>
            <a:ext cx="7109930" cy="3372124"/>
          </a:xfrm>
        </p:spPr>
        <p:txBody>
          <a:bodyPr/>
          <a:lstStyle/>
          <a:p>
            <a:r>
              <a:rPr lang="en-US"/>
              <a:t>SQL Server database 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13 subreddits, 200k+ submissions and comments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Update existing database and load in new subreddits with Python</a:t>
            </a:r>
          </a:p>
          <a:p>
            <a:r>
              <a:rPr lang="en-US"/>
              <a:t>Sentiment Analysis</a:t>
            </a: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VADER lexicon</a:t>
            </a:r>
          </a:p>
          <a:p>
            <a:pPr lvl="1">
              <a:buFont typeface="Courier New"/>
              <a:buChar char="o"/>
            </a:pPr>
            <a:r>
              <a:rPr lang="en-US" err="1">
                <a:solidFill>
                  <a:srgbClr val="000000"/>
                </a:solidFill>
              </a:rPr>
              <a:t>FinBERT</a:t>
            </a:r>
            <a:r>
              <a:rPr lang="en-US">
                <a:solidFill>
                  <a:srgbClr val="000000"/>
                </a:solidFill>
              </a:rPr>
              <a:t> (Google)</a:t>
            </a:r>
          </a:p>
          <a:p>
            <a:endParaRPr lang="en-US"/>
          </a:p>
          <a:p>
            <a:r>
              <a:rPr lang="en-US"/>
              <a:t>Power BI (drill-through, search, filtering, hovering)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hand with a check mark and a gold medal&#10;&#10;Description automatically generated">
            <a:extLst>
              <a:ext uri="{FF2B5EF4-FFF2-40B4-BE49-F238E27FC236}">
                <a16:creationId xmlns:a16="http://schemas.microsoft.com/office/drawing/2014/main" id="{773B9615-9526-DD41-2926-0FC9F948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34" y="497785"/>
            <a:ext cx="1522344" cy="15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0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869F4A4C-19C1-285E-A5C8-35188D10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" y="0"/>
            <a:ext cx="91006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D80F139E-D640-9746-416A-8F049B77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5" y="1"/>
            <a:ext cx="91524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9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FF77303-67E0-2432-5153-16D920C80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261"/>
            <a:ext cx="9144000" cy="5140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41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CE22BE-8FF4-BBAB-1292-17D2130C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" y="0"/>
            <a:ext cx="91099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91357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On-screen Show (16:9)</PresentationFormat>
  <Paragraphs>66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Barlow</vt:lpstr>
      <vt:lpstr>Courier New</vt:lpstr>
      <vt:lpstr>Calibri Light</vt:lpstr>
      <vt:lpstr>Didact Gothic</vt:lpstr>
      <vt:lpstr>Quicksand Medium</vt:lpstr>
      <vt:lpstr>Arial</vt:lpstr>
      <vt:lpstr>Montserrat</vt:lpstr>
      <vt:lpstr>Inter</vt:lpstr>
      <vt:lpstr>Montserrat SemiBold</vt:lpstr>
      <vt:lpstr>Fira Sans Extra Condensed Medium</vt:lpstr>
      <vt:lpstr>Management Consulting Toolkit by Slidesgo</vt:lpstr>
      <vt:lpstr>DU Senior Capstone: Reddit Analytics </vt:lpstr>
      <vt:lpstr>Agenda</vt:lpstr>
      <vt:lpstr>Technology Stack</vt:lpstr>
      <vt:lpstr>Database Schema</vt:lpstr>
      <vt:lpstr>Key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Improvements and Links</vt:lpstr>
      <vt:lpstr>PowerPoint Presentation</vt:lpstr>
      <vt:lpstr>Subreddit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Senior Capstone: Reddit Analytics </dc:title>
  <cp:lastModifiedBy>Isaiah Erb</cp:lastModifiedBy>
  <cp:revision>35</cp:revision>
  <dcterms:modified xsi:type="dcterms:W3CDTF">2024-07-09T16:39:56Z</dcterms:modified>
</cp:coreProperties>
</file>