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Buenard"/>
      <p:regular r:id="rId13"/>
      <p:bold r:id="rId14"/>
    </p:embeddedFon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  <p:embeddedFont>
      <p:font typeface="Maven Pro Regular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Regular-bold.fntdata"/><Relationship Id="rId13" Type="http://schemas.openxmlformats.org/officeDocument/2006/relationships/font" Target="fonts/Buenard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font" Target="fonts/Buenard-bold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dd4500a6e_0_1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dd4500a6e_0_1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dd4500a6e_0_1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dd4500a6e_0_1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dd4500a6e_0_1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dd4500a6e_0_1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dd4500a6e_0_1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dd4500a6e_0_1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dd4500a6e_0_1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dd4500a6e_0_1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dd4500a6e_0_1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dd4500a6e_0_1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904050" y="1609350"/>
            <a:ext cx="7335900" cy="20811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580000" dist="952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TRANSITIONING OUR </a:t>
            </a:r>
            <a:endParaRPr sz="4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CORPS IT INFRASTRUCTURE </a:t>
            </a:r>
            <a:endParaRPr sz="4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TO THE CLOUD</a:t>
            </a:r>
            <a:endParaRPr sz="4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556050" y="528225"/>
            <a:ext cx="3282900" cy="6441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580000" dist="952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OUR OBJECTIVE</a:t>
            </a:r>
            <a:r>
              <a:rPr lang="en" sz="23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:</a:t>
            </a:r>
            <a:endParaRPr sz="23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283" name="Google Shape;283;p14"/>
          <p:cNvSpPr txBox="1"/>
          <p:nvPr/>
        </p:nvSpPr>
        <p:spPr>
          <a:xfrm>
            <a:off x="556050" y="1320375"/>
            <a:ext cx="4807200" cy="32865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720000" dist="285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Due to our primary facility being closed due to health restrictions and the increasing demand in our popular streaming services, our corps IT team has developed a plan to </a:t>
            </a:r>
            <a:r>
              <a:rPr b="1" lang="en" sz="1300">
                <a:highlight>
                  <a:srgbClr val="FFF2CC"/>
                </a:highlight>
              </a:rPr>
              <a:t>transition all of our corps IT infrastructure services and capabilities off premises, and on to the cloud.</a:t>
            </a:r>
            <a:endParaRPr b="1" sz="1300">
              <a:highlight>
                <a:srgbClr val="FFF2CC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This transition will allow us to increase our workload and operational capacity for the foreseeable future, all while maintaining in compliance with current and future health restrictions</a:t>
            </a:r>
            <a:r>
              <a:rPr b="1" lang="en" sz="1300">
                <a:solidFill>
                  <a:srgbClr val="FFFFFF"/>
                </a:solidFill>
              </a:rPr>
              <a:t>.</a:t>
            </a:r>
            <a:endParaRPr b="1" sz="1300">
              <a:solidFill>
                <a:srgbClr val="FFFFFF"/>
              </a:solidFill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309" y="1434925"/>
            <a:ext cx="3049666" cy="22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/>
        </p:nvSpPr>
        <p:spPr>
          <a:xfrm>
            <a:off x="556050" y="528225"/>
            <a:ext cx="3582600" cy="6441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580000" dist="952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OUR SOLUTION:</a:t>
            </a:r>
            <a:endParaRPr sz="23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556050" y="1351550"/>
            <a:ext cx="4062300" cy="36174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720000" dist="285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Our solution to transition to the cloud will allow us to remain competitive in the content streaming market as well as </a:t>
            </a:r>
            <a:r>
              <a:rPr b="1" lang="en" sz="1300">
                <a:highlight>
                  <a:srgbClr val="FFF2CC"/>
                </a:highlight>
              </a:rPr>
              <a:t>continue to provide our customers with the level of service they expect.</a:t>
            </a:r>
            <a:endParaRPr b="1" sz="1300"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Our solution to adopting a cloud Infrastructure-as-a-Service will not only </a:t>
            </a:r>
            <a:r>
              <a:rPr b="1" lang="en" sz="1300">
                <a:highlight>
                  <a:srgbClr val="FFF2CC"/>
                </a:highlight>
              </a:rPr>
              <a:t>bolster our IT productivity, but will decrease overall cost and </a:t>
            </a:r>
            <a:r>
              <a:rPr b="1" lang="en" sz="1300">
                <a:highlight>
                  <a:srgbClr val="FFF2CC"/>
                </a:highlight>
              </a:rPr>
              <a:t>maintenance</a:t>
            </a:r>
            <a:r>
              <a:rPr b="1" lang="en" sz="1300">
                <a:highlight>
                  <a:srgbClr val="FFF2CC"/>
                </a:highlight>
              </a:rPr>
              <a:t>, information security, but also increase availability.</a:t>
            </a:r>
            <a:endParaRPr b="1" sz="1300">
              <a:highlight>
                <a:srgbClr val="FFF2CC"/>
              </a:highlight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 rotWithShape="1">
          <a:blip r:embed="rId3">
            <a:alphaModFix/>
          </a:blip>
          <a:srcRect b="2489" l="1934" r="-651" t="2489"/>
          <a:stretch/>
        </p:blipFill>
        <p:spPr>
          <a:xfrm>
            <a:off x="5061200" y="1367113"/>
            <a:ext cx="3409174" cy="24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396" y="1404946"/>
            <a:ext cx="4639626" cy="20185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2580001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/>
        </p:nvSpPr>
        <p:spPr>
          <a:xfrm>
            <a:off x="556050" y="528225"/>
            <a:ext cx="5627700" cy="6441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580000" dist="952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CLOUD COMPUTING BENEFITS/RISKS:</a:t>
            </a:r>
            <a:endParaRPr sz="23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1066150" y="1296575"/>
            <a:ext cx="8031900" cy="17682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720000" dist="285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BENEFITS:</a:t>
            </a:r>
            <a:endParaRPr b="1"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b="1" lang="en" sz="1300">
                <a:solidFill>
                  <a:srgbClr val="FFFFFF"/>
                </a:solidFill>
              </a:rPr>
              <a:t>Scalable environments</a:t>
            </a:r>
            <a:endParaRPr b="1"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b="1" lang="en" sz="1300">
                <a:solidFill>
                  <a:srgbClr val="FFFFFF"/>
                </a:solidFill>
              </a:rPr>
              <a:t>On-Demand IT Infrastructure Capabilities</a:t>
            </a:r>
            <a:endParaRPr b="1"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 sz="1300">
                <a:highlight>
                  <a:srgbClr val="FFF2CC"/>
                </a:highlight>
              </a:rPr>
              <a:t>Lower capital costs</a:t>
            </a:r>
            <a:endParaRPr b="1" sz="1300">
              <a:highlight>
                <a:srgbClr val="FFF2CC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 sz="1300">
                <a:highlight>
                  <a:srgbClr val="FFF2CC"/>
                </a:highlight>
              </a:rPr>
              <a:t>Lower IT Operating costs</a:t>
            </a:r>
            <a:endParaRPr b="1" sz="1300">
              <a:highlight>
                <a:srgbClr val="FFF2CC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b="1" lang="en" sz="1300">
                <a:solidFill>
                  <a:srgbClr val="FFFFFF"/>
                </a:solidFill>
              </a:rPr>
              <a:t>Provider installation</a:t>
            </a:r>
            <a:endParaRPr b="1"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b="1" lang="en" sz="1300">
                <a:solidFill>
                  <a:srgbClr val="FFFFFF"/>
                </a:solidFill>
              </a:rPr>
              <a:t>IT Optimization</a:t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  <a:latin typeface="Buenard"/>
              <a:ea typeface="Buenard"/>
              <a:cs typeface="Buenard"/>
              <a:sym typeface="Buenard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1066150" y="2932525"/>
            <a:ext cx="8031900" cy="17682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720000" dist="285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RISKS</a:t>
            </a:r>
            <a:r>
              <a:rPr b="1" lang="en" sz="1300">
                <a:solidFill>
                  <a:srgbClr val="FFFFFF"/>
                </a:solidFill>
              </a:rPr>
              <a:t>:</a:t>
            </a:r>
            <a:endParaRPr b="1"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 sz="1300">
                <a:highlight>
                  <a:srgbClr val="FFF2CC"/>
                </a:highlight>
              </a:rPr>
              <a:t>Multi-tenant security risks</a:t>
            </a:r>
            <a:endParaRPr b="1" sz="1300">
              <a:highlight>
                <a:srgbClr val="FFF2CC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b="1" lang="en" sz="1300">
                <a:solidFill>
                  <a:srgbClr val="FFFFFF"/>
                </a:solidFill>
              </a:rPr>
              <a:t>Confidential data privacy</a:t>
            </a:r>
            <a:endParaRPr b="1"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b="1" lang="en" sz="1300">
                <a:solidFill>
                  <a:srgbClr val="FFFFFF"/>
                </a:solidFill>
              </a:rPr>
              <a:t>Compliance and Regulation Management</a:t>
            </a:r>
            <a:endParaRPr b="1"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b="1" lang="en" sz="1300">
                <a:solidFill>
                  <a:srgbClr val="FFFFFF"/>
                </a:solidFill>
              </a:rPr>
              <a:t>Availability risks</a:t>
            </a:r>
            <a:endParaRPr b="1"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 sz="1300">
                <a:highlight>
                  <a:srgbClr val="FFF2CC"/>
                </a:highlight>
              </a:rPr>
              <a:t>Severe Provider Dependency</a:t>
            </a:r>
            <a:endParaRPr b="1" sz="1300"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  <a:latin typeface="Buenard"/>
              <a:ea typeface="Buenard"/>
              <a:cs typeface="Buenard"/>
              <a:sym typeface="Buenard"/>
            </a:endParaRPr>
          </a:p>
        </p:txBody>
      </p:sp>
      <p:pic>
        <p:nvPicPr>
          <p:cNvPr id="304" name="Google Shape;304;p17"/>
          <p:cNvPicPr preferRelativeResize="0"/>
          <p:nvPr/>
        </p:nvPicPr>
        <p:blipFill rotWithShape="1">
          <a:blip r:embed="rId3">
            <a:alphaModFix/>
          </a:blip>
          <a:srcRect b="0" l="0" r="11253" t="0"/>
          <a:stretch/>
        </p:blipFill>
        <p:spPr>
          <a:xfrm>
            <a:off x="5176775" y="1887400"/>
            <a:ext cx="3612699" cy="19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/>
        </p:nvSpPr>
        <p:spPr>
          <a:xfrm>
            <a:off x="556050" y="528225"/>
            <a:ext cx="4330800" cy="7599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580000" dist="952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OUR PLANNED MITIGATIONS FOR RISK:</a:t>
            </a:r>
            <a:endParaRPr sz="23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310" name="Google Shape;310;p18"/>
          <p:cNvSpPr txBox="1"/>
          <p:nvPr/>
        </p:nvSpPr>
        <p:spPr>
          <a:xfrm>
            <a:off x="556050" y="1385225"/>
            <a:ext cx="8031900" cy="3358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720000" dist="285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RISKS:</a:t>
            </a:r>
            <a:endParaRPr b="1"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 sz="1300">
                <a:highlight>
                  <a:srgbClr val="FFF2CC"/>
                </a:highlight>
              </a:rPr>
              <a:t>Multi-tenant security risks</a:t>
            </a:r>
            <a:endParaRPr b="1" sz="1300">
              <a:highlight>
                <a:srgbClr val="FFF2CC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Our Solution: Purchase single-tenant servers</a:t>
            </a:r>
            <a:endParaRPr b="1" sz="13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highlight>
                <a:srgbClr val="FFF2CC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b="1" lang="en" sz="1300">
                <a:solidFill>
                  <a:srgbClr val="FFFFFF"/>
                </a:solidFill>
              </a:rPr>
              <a:t>Confidential data privacy</a:t>
            </a:r>
            <a:endParaRPr b="1" sz="1300">
              <a:highlight>
                <a:srgbClr val="FFF2CC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Our Solution: IAM and Privacy configurations</a:t>
            </a:r>
            <a:endParaRPr b="1" sz="13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b="1" lang="en" sz="1300">
                <a:solidFill>
                  <a:srgbClr val="FFFFFF"/>
                </a:solidFill>
              </a:rPr>
              <a:t>Compliance and Regulation Management</a:t>
            </a:r>
            <a:endParaRPr b="1" sz="1300">
              <a:highlight>
                <a:srgbClr val="FFF2CC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Our Solution: Internal compliance assessment, frequent external compliance audits</a:t>
            </a:r>
            <a:endParaRPr b="1" sz="13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b="1" lang="en" sz="1300">
                <a:solidFill>
                  <a:srgbClr val="FFFFFF"/>
                </a:solidFill>
              </a:rPr>
              <a:t>Availability risks</a:t>
            </a:r>
            <a:endParaRPr b="1" sz="1300">
              <a:highlight>
                <a:srgbClr val="FFF2CC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Our Solution: Multiple AZ within each region</a:t>
            </a:r>
            <a:endParaRPr b="1" sz="13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 sz="1300">
                <a:highlight>
                  <a:srgbClr val="FFF2CC"/>
                </a:highlight>
              </a:rPr>
              <a:t>Severe Provider Dependency</a:t>
            </a:r>
            <a:endParaRPr b="1" sz="1300">
              <a:highlight>
                <a:srgbClr val="FFF2CC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Our Solution: In-depth vendor onboarding and risk evaluation</a:t>
            </a:r>
            <a:endParaRPr b="1" sz="1300"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  <a:latin typeface="Buenard"/>
              <a:ea typeface="Buenard"/>
              <a:cs typeface="Buenard"/>
              <a:sym typeface="Buenard"/>
            </a:endParaRPr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800" y="671625"/>
            <a:ext cx="2646150" cy="17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/>
        </p:nvSpPr>
        <p:spPr>
          <a:xfrm>
            <a:off x="556050" y="528225"/>
            <a:ext cx="5419200" cy="6441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580000" dist="952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BUDGET OUTLOOK:</a:t>
            </a:r>
            <a:endParaRPr sz="23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