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Buenard"/>
      <p:regular r:id="rId12"/>
      <p:bold r:id="rId13"/>
    </p:embeddedFon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ivSVvNOhi09vCt6UrXenDNQAZ/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Buenard-bold.fntdata"/><Relationship Id="rId12" Type="http://schemas.openxmlformats.org/officeDocument/2006/relationships/font" Target="fonts/Buenar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9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9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9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9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9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9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9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9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9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9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9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9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9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9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9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9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9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9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9"/>
          <p:cNvGrpSpPr/>
          <p:nvPr/>
        </p:nvGrpSpPr>
        <p:grpSpPr>
          <a:xfrm>
            <a:off x="5043503" y="0"/>
            <a:ext cx="3814072" cy="3839101"/>
            <a:chOff x="5043503" y="0"/>
            <a:chExt cx="3814072" cy="3839101"/>
          </a:xfrm>
        </p:grpSpPr>
        <p:sp>
          <p:nvSpPr>
            <p:cNvPr id="30" name="Google Shape;30;p9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9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9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9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9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9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9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9"/>
            <p:cNvGrpSpPr/>
            <p:nvPr/>
          </p:nvGrpSpPr>
          <p:grpSpPr>
            <a:xfrm>
              <a:off x="7952721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9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9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9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9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9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18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267" name="Google Shape;267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p18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270" name="Google Shape;270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0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51" name="Google Shape;51;p10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52" name="Google Shape;52;p1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1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0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0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" name="Google Shape;56;p10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57" name="Google Shape;57;p1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1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10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0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0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" name="Google Shape;62;p10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63" name="Google Shape;63;p1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10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0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" name="Google Shape;67;p10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68" name="Google Shape;68;p1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0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0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Google Shape;71;p10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72" name="Google Shape;72;p10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0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0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0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0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" name="Google Shape;77;p10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78" name="Google Shape;78;p1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0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0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0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" name="Google Shape;82;p10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83" name="Google Shape;83;p10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0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0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" name="Google Shape;86;p10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87" name="Google Shape;87;p10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0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0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0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" name="Google Shape;92;p10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93" name="Google Shape;93;p10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0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0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0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" name="Google Shape;97;p10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98" name="Google Shape;98;p1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0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0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" name="Google Shape;102;p10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03" name="Google Shape;103;p10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0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0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" name="Google Shape;106;p10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07" name="Google Shape;107;p10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0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0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" name="Google Shape;111;p10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112" name="Google Shape;112;p10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0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0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" name="Google Shape;116;p10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117" name="Google Shape;117;p10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0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0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0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10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23" name="Google Shape;123;p10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0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0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0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7" name="Google Shape;127;p10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128" name="Google Shape;128;p1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10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0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" name="Google Shape;131;p10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132" name="Google Shape;132;p10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0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10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10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6" name="Google Shape;136;p10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137" name="Google Shape;137;p10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0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10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10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2" name="Google Shape;142;p10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143" name="Google Shape;143;p10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0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0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0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7" name="Google Shape;147;p10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148" name="Google Shape;148;p1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10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0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1" name="Google Shape;151;p10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152" name="Google Shape;152;p10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0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10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0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0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" name="Google Shape;157;p10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158" name="Google Shape;158;p1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0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10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0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" name="Google Shape;162;p10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163" name="Google Shape;163;p10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0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0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0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" name="Google Shape;167;p10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168" name="Google Shape;168;p1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0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1" name="Google Shape;171;p10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172" name="Google Shape;172;p10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0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0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6" name="Google Shape;176;p10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10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8" name="Google Shape;178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1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181" name="Google Shape;181;p1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182" name="Google Shape;182;p11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85" name="Google Shape;185;p11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11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89" name="Google Shape;189;p11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3" name="Google Shape;193;p11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194" name="Google Shape;194;p11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95" name="Google Shape;195;p11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7" name="Google Shape;197;p11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98" name="Google Shape;198;p11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11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1" name="Google Shape;201;p1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202" name="Google Shape;202;p11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11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11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" name="Google Shape;206;p11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207" name="Google Shape;207;p11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2" name="Google Shape;212;p1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3" name="Google Shape;213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1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16" name="Google Shape;216;p1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p1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0" name="Google Shape;220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1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23" name="Google Shape;223;p1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6" name="Google Shape;226;p13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7" name="Google Shape;227;p13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8" name="Google Shape;228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31" name="Google Shape;231;p1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4" name="Google Shape;234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1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37" name="Google Shape;237;p1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15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0" name="Google Shape;240;p15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1" name="Google Shape;241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16"/>
          <p:cNvGrpSpPr/>
          <p:nvPr/>
        </p:nvGrpSpPr>
        <p:grpSpPr>
          <a:xfrm>
            <a:off x="6866714" y="1256"/>
            <a:ext cx="2267379" cy="2601741"/>
            <a:chOff x="6790514" y="1256"/>
            <a:chExt cx="2267379" cy="2601741"/>
          </a:xfrm>
        </p:grpSpPr>
        <p:grpSp>
          <p:nvGrpSpPr>
            <p:cNvPr id="244" name="Google Shape;244;p16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245" name="Google Shape;245;p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6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8" name="Google Shape;248;p16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249" name="Google Shape;249;p16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16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2" name="Google Shape;252;p16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253" name="Google Shape;253;p16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16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55" name="Google Shape;255;p16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59" name="Google Shape;259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17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2" name="Google Shape;262;p17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3" name="Google Shape;263;p17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4" name="Google Shape;264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/>
        </p:nvSpPr>
        <p:spPr>
          <a:xfrm>
            <a:off x="904050" y="1609350"/>
            <a:ext cx="7335900" cy="20811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2580000" dist="952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TRANSITIONING OUR </a:t>
            </a:r>
            <a:endParaRPr b="1" i="0" sz="40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CORPS IT INFRASTRUCTURE </a:t>
            </a:r>
            <a:endParaRPr b="1" i="0" sz="40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TO THE CLOUD</a:t>
            </a:r>
            <a:endParaRPr b="1" i="0" sz="40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"/>
          <p:cNvSpPr txBox="1"/>
          <p:nvPr/>
        </p:nvSpPr>
        <p:spPr>
          <a:xfrm>
            <a:off x="556050" y="528225"/>
            <a:ext cx="3282900" cy="6441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2580000" dist="952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OUR OBJECTIVE</a:t>
            </a:r>
            <a:r>
              <a:rPr b="0" i="0" lang="en" sz="2300" u="none" cap="none" strike="noStrike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:</a:t>
            </a:r>
            <a:endParaRPr b="0" i="0" sz="23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3" name="Google Shape;283;p2"/>
          <p:cNvSpPr txBox="1"/>
          <p:nvPr/>
        </p:nvSpPr>
        <p:spPr>
          <a:xfrm>
            <a:off x="556050" y="1320375"/>
            <a:ext cx="4807200" cy="32865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3720000" dist="28575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Due to our primary facility being closed due to health restrictions and the increasing demand in our popular streaming services, our corps IT team has developed a plan to </a:t>
            </a:r>
            <a:r>
              <a:rPr b="1" i="0" lang="en" sz="1300" u="none" cap="none" strike="noStrike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transition all of our corps IT infrastructure services and capabilities off premises, and on to the cloud.</a:t>
            </a:r>
            <a:endParaRPr b="1" i="0" sz="1300" u="none" cap="none" strike="noStrike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transition will allow us to increase our workload and operational capacity for the foreseeable future, all while maintaining in compliance with current and future health restrictions.</a:t>
            </a:r>
            <a:endParaRPr b="1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2309" y="1434925"/>
            <a:ext cx="3049666" cy="22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"/>
          <p:cNvSpPr txBox="1"/>
          <p:nvPr/>
        </p:nvSpPr>
        <p:spPr>
          <a:xfrm>
            <a:off x="556050" y="528225"/>
            <a:ext cx="3582600" cy="6441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2580000" dist="952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OUR SOLUTION</a:t>
            </a:r>
            <a:r>
              <a:rPr b="0" i="0" lang="en" sz="2300" u="none" cap="none" strike="noStrike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:</a:t>
            </a:r>
            <a:endParaRPr b="0" i="0" sz="23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90" name="Google Shape;290;p3"/>
          <p:cNvSpPr txBox="1"/>
          <p:nvPr/>
        </p:nvSpPr>
        <p:spPr>
          <a:xfrm>
            <a:off x="556050" y="1351550"/>
            <a:ext cx="4062300" cy="36174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3720000" dist="28575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solution to transition to the cloud will allow us to remain competitive in the content streaming market as well as </a:t>
            </a:r>
            <a:r>
              <a:rPr b="1" i="0" lang="en" sz="1300" u="none" cap="none" strike="noStrike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continue to provide our customers with the level of service they expect.</a:t>
            </a:r>
            <a:endParaRPr b="1" i="0" sz="1300" u="none" cap="none" strike="noStrike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solution to adopting a cloud Infrastructure-as-a-Service will not only </a:t>
            </a:r>
            <a:r>
              <a:rPr b="1" i="0" lang="en" sz="1300" u="none" cap="none" strike="noStrike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bolster our IT productivity, but will decrease overall cost and maintenance, information security, but also increase availability.</a:t>
            </a:r>
            <a:endParaRPr b="1" i="0" sz="1300" u="none" cap="none" strike="noStrike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3"/>
          <p:cNvPicPr preferRelativeResize="0"/>
          <p:nvPr/>
        </p:nvPicPr>
        <p:blipFill rotWithShape="1">
          <a:blip r:embed="rId3">
            <a:alphaModFix/>
          </a:blip>
          <a:srcRect b="2488" l="1934" r="-651" t="2489"/>
          <a:stretch/>
        </p:blipFill>
        <p:spPr>
          <a:xfrm>
            <a:off x="5061200" y="1367113"/>
            <a:ext cx="3409174" cy="240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2396" y="1404946"/>
            <a:ext cx="4639626" cy="201850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2580001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"/>
          <p:cNvSpPr txBox="1"/>
          <p:nvPr/>
        </p:nvSpPr>
        <p:spPr>
          <a:xfrm>
            <a:off x="556050" y="528225"/>
            <a:ext cx="5627700" cy="6441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2580000" dist="952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CLOUD COMPUTING BENEFITS/RISKS</a:t>
            </a:r>
            <a:r>
              <a:rPr b="0" i="0" lang="en" sz="2300" u="none" cap="none" strike="noStrike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:</a:t>
            </a:r>
            <a:endParaRPr b="0" i="0" sz="23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02" name="Google Shape;302;p5"/>
          <p:cNvSpPr txBox="1"/>
          <p:nvPr/>
        </p:nvSpPr>
        <p:spPr>
          <a:xfrm>
            <a:off x="1066150" y="1296575"/>
            <a:ext cx="8031900" cy="17682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3720000" dist="28575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BENEFITS:</a:t>
            </a:r>
            <a:endParaRPr b="1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b="1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Scalable environments</a:t>
            </a:r>
            <a:endParaRPr b="1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b="1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On-Demand IT Infrastructure Capabilities</a:t>
            </a:r>
            <a:endParaRPr b="1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1" i="0" lang="en" sz="1300" u="none" cap="none" strike="noStrike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Lower capital costs</a:t>
            </a:r>
            <a:endParaRPr b="1" i="0" sz="1300" u="none" cap="none" strike="noStrike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1" i="0" lang="en" sz="1300" u="none" cap="none" strike="noStrike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Lower IT Operating costs</a:t>
            </a:r>
            <a:endParaRPr b="1" i="0" sz="1300" u="none" cap="none" strike="noStrike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b="1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Provider installation</a:t>
            </a:r>
            <a:endParaRPr b="1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b="1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Optimization</a:t>
            </a:r>
            <a:endParaRPr b="1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FFFFFF"/>
              </a:solidFill>
              <a:latin typeface="Buenard"/>
              <a:ea typeface="Buenard"/>
              <a:cs typeface="Buenard"/>
              <a:sym typeface="Buenard"/>
            </a:endParaRPr>
          </a:p>
        </p:txBody>
      </p:sp>
      <p:sp>
        <p:nvSpPr>
          <p:cNvPr id="303" name="Google Shape;303;p5"/>
          <p:cNvSpPr txBox="1"/>
          <p:nvPr/>
        </p:nvSpPr>
        <p:spPr>
          <a:xfrm>
            <a:off x="1066150" y="2932525"/>
            <a:ext cx="8031900" cy="17682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3720000" dist="28575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RISKS:</a:t>
            </a:r>
            <a:endParaRPr b="1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1" i="0" lang="en" sz="1300" u="none" cap="none" strike="noStrike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Multi-tenant security risks</a:t>
            </a:r>
            <a:endParaRPr b="1" i="0" sz="1300" u="none" cap="none" strike="noStrike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b="1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Confidential data privacy</a:t>
            </a:r>
            <a:endParaRPr b="1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b="1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Compliance and Regulation Management</a:t>
            </a:r>
            <a:endParaRPr b="1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b="1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Availability risks</a:t>
            </a:r>
            <a:endParaRPr b="1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1" i="0" lang="en" sz="1300" u="none" cap="none" strike="noStrike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Severe Provider Dependency</a:t>
            </a:r>
            <a:endParaRPr b="1" i="0" sz="1300" u="none" cap="none" strike="noStrike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FFFFFF"/>
              </a:solidFill>
              <a:latin typeface="Buenard"/>
              <a:ea typeface="Buenard"/>
              <a:cs typeface="Buenard"/>
              <a:sym typeface="Buenard"/>
            </a:endParaRPr>
          </a:p>
        </p:txBody>
      </p:sp>
      <p:pic>
        <p:nvPicPr>
          <p:cNvPr id="304" name="Google Shape;304;p5"/>
          <p:cNvPicPr preferRelativeResize="0"/>
          <p:nvPr/>
        </p:nvPicPr>
        <p:blipFill rotWithShape="1">
          <a:blip r:embed="rId3">
            <a:alphaModFix/>
          </a:blip>
          <a:srcRect b="0" l="0" r="11252" t="0"/>
          <a:stretch/>
        </p:blipFill>
        <p:spPr>
          <a:xfrm>
            <a:off x="5176775" y="1887400"/>
            <a:ext cx="3612699" cy="19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"/>
          <p:cNvSpPr txBox="1"/>
          <p:nvPr/>
        </p:nvSpPr>
        <p:spPr>
          <a:xfrm>
            <a:off x="556050" y="528225"/>
            <a:ext cx="4330800" cy="7599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2580000" dist="952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OUR PLANNED MITIGATIONS FOR RISK</a:t>
            </a:r>
            <a:r>
              <a:rPr b="0" i="0" lang="en" sz="2300" u="none" cap="none" strike="noStrike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:</a:t>
            </a:r>
            <a:endParaRPr b="0" i="0" sz="23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10" name="Google Shape;310;p6"/>
          <p:cNvSpPr txBox="1"/>
          <p:nvPr/>
        </p:nvSpPr>
        <p:spPr>
          <a:xfrm>
            <a:off x="556050" y="1385225"/>
            <a:ext cx="8031900" cy="3358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3720000" dist="28575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RISKS:</a:t>
            </a:r>
            <a:endParaRPr b="1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1" i="0" lang="en" sz="1300" u="none" cap="none" strike="noStrike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Multi-tenant security risks</a:t>
            </a:r>
            <a:endParaRPr b="1" i="0" sz="1300" u="none" cap="none" strike="noStrike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Solution: Purchase single-tenant servers</a:t>
            </a:r>
            <a:endParaRPr b="1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b="1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Confidential data privacy</a:t>
            </a:r>
            <a:endParaRPr b="1" i="0" sz="1300" u="none" cap="none" strike="noStrike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Solution: IAM and Privacy configurations</a:t>
            </a:r>
            <a:endParaRPr b="1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b="1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Compliance and Regulation Management</a:t>
            </a:r>
            <a:endParaRPr b="1" i="0" sz="1300" u="none" cap="none" strike="noStrike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Solution: Internal compliance assessment, frequent external compliance audits</a:t>
            </a:r>
            <a:endParaRPr b="1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b="1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Availability risks</a:t>
            </a:r>
            <a:endParaRPr b="1" i="0" sz="1300" u="none" cap="none" strike="noStrike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Solution: Multiple AZ within each region</a:t>
            </a:r>
            <a:endParaRPr b="1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1" i="0" lang="en" sz="1300" u="none" cap="none" strike="noStrike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Severe Provider Dependency</a:t>
            </a:r>
            <a:endParaRPr b="1" i="0" sz="1300" u="none" cap="none" strike="noStrike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Solution: In-depth vendor onboarding and risk evaluation</a:t>
            </a:r>
            <a:endParaRPr b="1" i="0" sz="1300" u="none" cap="none" strike="noStrike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FFFFFF"/>
              </a:solidFill>
              <a:latin typeface="Buenard"/>
              <a:ea typeface="Buenard"/>
              <a:cs typeface="Buenard"/>
              <a:sym typeface="Buenard"/>
            </a:endParaRPr>
          </a:p>
        </p:txBody>
      </p:sp>
      <p:pic>
        <p:nvPicPr>
          <p:cNvPr id="311" name="Google Shape;31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2800" y="671625"/>
            <a:ext cx="2646150" cy="176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