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f1fbbc2b1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gef1fbbc2b1_1_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2e635d7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gf2e635d7ad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f1fbbc2b1_1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gef1fbbc2b1_1_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f1fbbc2b1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gef1fbbc2b1_1_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f1fbbc2b1_1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gef1fbbc2b1_1_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2e635d7ad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f2e635d7ad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19d0e067d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gf19d0e067d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f238d6ee5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gef238d6ee5_0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19d0e067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gf19d0e067d_0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19d0e067d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gf19d0e067d_0_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19d0e067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f19d0e067d_0_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bg>
      <p:bgPr>
        <a:solidFill>
          <a:srgbClr val="262626"/>
        </a:solidFill>
      </p:bgPr>
    </p:bg>
    <p:spTree>
      <p:nvGrpSpPr>
        <p:cNvPr id="54" name="Shape 54"/>
        <p:cNvGrpSpPr/>
        <p:nvPr/>
      </p:nvGrpSpPr>
      <p:grpSpPr>
        <a:xfrm>
          <a:off x="0" y="0"/>
          <a:ext cx="0" cy="0"/>
          <a:chOff x="0" y="0"/>
          <a:chExt cx="0" cy="0"/>
        </a:xfrm>
      </p:grpSpPr>
      <p:grpSp>
        <p:nvGrpSpPr>
          <p:cNvPr id="55" name="Google Shape;55;p14"/>
          <p:cNvGrpSpPr/>
          <p:nvPr/>
        </p:nvGrpSpPr>
        <p:grpSpPr>
          <a:xfrm>
            <a:off x="633413" y="-648891"/>
            <a:ext cx="733425" cy="2368154"/>
            <a:chOff x="0" y="0"/>
            <a:chExt cx="977900" cy="3157538"/>
          </a:xfrm>
        </p:grpSpPr>
        <p:sp>
          <p:nvSpPr>
            <p:cNvPr id="56" name="Google Shape;56;p14"/>
            <p:cNvSpPr/>
            <p:nvPr/>
          </p:nvSpPr>
          <p:spPr>
            <a:xfrm>
              <a:off x="0" y="0"/>
              <a:ext cx="977900" cy="3157538"/>
            </a:xfrm>
            <a:prstGeom prst="rect">
              <a:avLst/>
            </a:prstGeom>
            <a:solidFill>
              <a:srgbClr val="99000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tab-rgb.eps" id="57" name="Google Shape;57;p14"/>
            <p:cNvPicPr preferRelativeResize="0"/>
            <p:nvPr/>
          </p:nvPicPr>
          <p:blipFill rotWithShape="1">
            <a:blip r:embed="rId2">
              <a:alphaModFix/>
            </a:blip>
            <a:srcRect b="0" l="0" r="0" t="0"/>
            <a:stretch/>
          </p:blipFill>
          <p:spPr>
            <a:xfrm>
              <a:off x="162887" y="2169600"/>
              <a:ext cx="652125" cy="827963"/>
            </a:xfrm>
            <a:prstGeom prst="rect">
              <a:avLst/>
            </a:prstGeom>
            <a:noFill/>
            <a:ln>
              <a:noFill/>
            </a:ln>
          </p:spPr>
        </p:pic>
      </p:grpSp>
      <p:sp>
        <p:nvSpPr>
          <p:cNvPr id="58" name="Google Shape;58;p14"/>
          <p:cNvSpPr txBox="1"/>
          <p:nvPr>
            <p:ph idx="12" type="sldNum"/>
          </p:nvPr>
        </p:nvSpPr>
        <p:spPr>
          <a:xfrm>
            <a:off x="4419600" y="4629150"/>
            <a:ext cx="2133600" cy="276226"/>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98989"/>
              </a:buClr>
              <a:buSzPts val="900"/>
              <a:buFont typeface="Calibri"/>
              <a:buNone/>
              <a:defRPr sz="900">
                <a:solidFill>
                  <a:srgbClr val="898989"/>
                </a:solidFill>
              </a:defRPr>
            </a:lvl1pPr>
            <a:lvl2pPr indent="0" lvl="1" marL="0" algn="r">
              <a:lnSpc>
                <a:spcPct val="100000"/>
              </a:lnSpc>
              <a:spcBef>
                <a:spcPts val="0"/>
              </a:spcBef>
              <a:spcAft>
                <a:spcPts val="0"/>
              </a:spcAft>
              <a:buClr>
                <a:srgbClr val="898989"/>
              </a:buClr>
              <a:buSzPts val="900"/>
              <a:buFont typeface="Calibri"/>
              <a:buNone/>
              <a:defRPr sz="900">
                <a:solidFill>
                  <a:srgbClr val="898989"/>
                </a:solidFill>
              </a:defRPr>
            </a:lvl2pPr>
            <a:lvl3pPr indent="0" lvl="2" marL="0" algn="r">
              <a:lnSpc>
                <a:spcPct val="100000"/>
              </a:lnSpc>
              <a:spcBef>
                <a:spcPts val="0"/>
              </a:spcBef>
              <a:spcAft>
                <a:spcPts val="0"/>
              </a:spcAft>
              <a:buClr>
                <a:srgbClr val="898989"/>
              </a:buClr>
              <a:buSzPts val="900"/>
              <a:buFont typeface="Calibri"/>
              <a:buNone/>
              <a:defRPr sz="900">
                <a:solidFill>
                  <a:srgbClr val="898989"/>
                </a:solidFill>
              </a:defRPr>
            </a:lvl3pPr>
            <a:lvl4pPr indent="0" lvl="3" marL="0" algn="r">
              <a:lnSpc>
                <a:spcPct val="100000"/>
              </a:lnSpc>
              <a:spcBef>
                <a:spcPts val="0"/>
              </a:spcBef>
              <a:spcAft>
                <a:spcPts val="0"/>
              </a:spcAft>
              <a:buClr>
                <a:srgbClr val="898989"/>
              </a:buClr>
              <a:buSzPts val="900"/>
              <a:buFont typeface="Calibri"/>
              <a:buNone/>
              <a:defRPr sz="900">
                <a:solidFill>
                  <a:srgbClr val="898989"/>
                </a:solidFill>
              </a:defRPr>
            </a:lvl4pPr>
            <a:lvl5pPr indent="0" lvl="4" marL="0" algn="r">
              <a:lnSpc>
                <a:spcPct val="100000"/>
              </a:lnSpc>
              <a:spcBef>
                <a:spcPts val="0"/>
              </a:spcBef>
              <a:spcAft>
                <a:spcPts val="0"/>
              </a:spcAft>
              <a:buClr>
                <a:srgbClr val="898989"/>
              </a:buClr>
              <a:buSzPts val="900"/>
              <a:buFont typeface="Calibri"/>
              <a:buNone/>
              <a:defRPr sz="900">
                <a:solidFill>
                  <a:srgbClr val="898989"/>
                </a:solidFill>
              </a:defRPr>
            </a:lvl5pPr>
            <a:lvl6pPr indent="0" lvl="5" marL="0" algn="r">
              <a:lnSpc>
                <a:spcPct val="100000"/>
              </a:lnSpc>
              <a:spcBef>
                <a:spcPts val="0"/>
              </a:spcBef>
              <a:spcAft>
                <a:spcPts val="0"/>
              </a:spcAft>
              <a:buClr>
                <a:srgbClr val="898989"/>
              </a:buClr>
              <a:buSzPts val="900"/>
              <a:buFont typeface="Calibri"/>
              <a:buNone/>
              <a:defRPr sz="900">
                <a:solidFill>
                  <a:srgbClr val="898989"/>
                </a:solidFill>
              </a:defRPr>
            </a:lvl6pPr>
            <a:lvl7pPr indent="0" lvl="6" marL="0" algn="r">
              <a:lnSpc>
                <a:spcPct val="100000"/>
              </a:lnSpc>
              <a:spcBef>
                <a:spcPts val="0"/>
              </a:spcBef>
              <a:spcAft>
                <a:spcPts val="0"/>
              </a:spcAft>
              <a:buClr>
                <a:srgbClr val="898989"/>
              </a:buClr>
              <a:buSzPts val="900"/>
              <a:buFont typeface="Calibri"/>
              <a:buNone/>
              <a:defRPr sz="900">
                <a:solidFill>
                  <a:srgbClr val="898989"/>
                </a:solidFill>
              </a:defRPr>
            </a:lvl7pPr>
            <a:lvl8pPr indent="0" lvl="7" marL="0" algn="r">
              <a:lnSpc>
                <a:spcPct val="100000"/>
              </a:lnSpc>
              <a:spcBef>
                <a:spcPts val="0"/>
              </a:spcBef>
              <a:spcAft>
                <a:spcPts val="0"/>
              </a:spcAft>
              <a:buClr>
                <a:srgbClr val="898989"/>
              </a:buClr>
              <a:buSzPts val="900"/>
              <a:buFont typeface="Calibri"/>
              <a:buNone/>
              <a:defRPr sz="900">
                <a:solidFill>
                  <a:srgbClr val="898989"/>
                </a:solidFill>
              </a:defRPr>
            </a:lvl8pPr>
            <a:lvl9pPr indent="0" lvl="8" marL="0" algn="r">
              <a:lnSpc>
                <a:spcPct val="100000"/>
              </a:lnSpc>
              <a:spcBef>
                <a:spcPts val="0"/>
              </a:spcBef>
              <a:spcAft>
                <a:spcPts val="0"/>
              </a:spcAft>
              <a:buClr>
                <a:srgbClr val="898989"/>
              </a:buClr>
              <a:buSzPts val="900"/>
              <a:buFont typeface="Calibri"/>
              <a:buNone/>
              <a:defRPr sz="900">
                <a:solidFill>
                  <a:srgbClr val="89898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59" name="Shape 59"/>
        <p:cNvGrpSpPr/>
        <p:nvPr/>
      </p:nvGrpSpPr>
      <p:grpSpPr>
        <a:xfrm>
          <a:off x="0" y="0"/>
          <a:ext cx="0" cy="0"/>
          <a:chOff x="0" y="0"/>
          <a:chExt cx="0" cy="0"/>
        </a:xfrm>
      </p:grpSpPr>
      <p:sp>
        <p:nvSpPr>
          <p:cNvPr id="60" name="Google Shape;60;p15"/>
          <p:cNvSpPr/>
          <p:nvPr/>
        </p:nvSpPr>
        <p:spPr>
          <a:xfrm>
            <a:off x="0" y="486965"/>
            <a:ext cx="82153" cy="386954"/>
          </a:xfrm>
          <a:prstGeom prst="rect">
            <a:avLst/>
          </a:prstGeom>
          <a:solidFill>
            <a:srgbClr val="99000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61" name="Google Shape;61;p15"/>
          <p:cNvGrpSpPr/>
          <p:nvPr/>
        </p:nvGrpSpPr>
        <p:grpSpPr>
          <a:xfrm>
            <a:off x="635794" y="4661297"/>
            <a:ext cx="386954" cy="528638"/>
            <a:chOff x="0" y="0"/>
            <a:chExt cx="515938" cy="704850"/>
          </a:xfrm>
        </p:grpSpPr>
        <p:sp>
          <p:nvSpPr>
            <p:cNvPr id="62" name="Google Shape;62;p15"/>
            <p:cNvSpPr/>
            <p:nvPr/>
          </p:nvSpPr>
          <p:spPr>
            <a:xfrm>
              <a:off x="0" y="0"/>
              <a:ext cx="515938" cy="704850"/>
            </a:xfrm>
            <a:prstGeom prst="rect">
              <a:avLst/>
            </a:prstGeom>
            <a:solidFill>
              <a:srgbClr val="990000"/>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tab-rgb.eps" id="63" name="Google Shape;63;p15"/>
            <p:cNvPicPr preferRelativeResize="0"/>
            <p:nvPr/>
          </p:nvPicPr>
          <p:blipFill rotWithShape="1">
            <a:blip r:embed="rId2">
              <a:alphaModFix/>
            </a:blip>
            <a:srcRect b="0" l="0" r="0" t="0"/>
            <a:stretch/>
          </p:blipFill>
          <p:spPr>
            <a:xfrm>
              <a:off x="85939" y="87074"/>
              <a:ext cx="344060" cy="436699"/>
            </a:xfrm>
            <a:prstGeom prst="rect">
              <a:avLst/>
            </a:prstGeom>
            <a:noFill/>
            <a:ln>
              <a:noFill/>
            </a:ln>
          </p:spPr>
        </p:pic>
      </p:grpSp>
      <p:sp>
        <p:nvSpPr>
          <p:cNvPr id="64" name="Google Shape;64;p15"/>
          <p:cNvSpPr txBox="1"/>
          <p:nvPr>
            <p:ph idx="12" type="sldNum"/>
          </p:nvPr>
        </p:nvSpPr>
        <p:spPr>
          <a:xfrm>
            <a:off x="4419600" y="4629150"/>
            <a:ext cx="2133600" cy="276226"/>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98989"/>
              </a:buClr>
              <a:buSzPts val="900"/>
              <a:buFont typeface="Calibri"/>
              <a:buNone/>
              <a:defRPr sz="900">
                <a:solidFill>
                  <a:srgbClr val="898989"/>
                </a:solidFill>
              </a:defRPr>
            </a:lvl1pPr>
            <a:lvl2pPr indent="0" lvl="1" marL="0" algn="r">
              <a:lnSpc>
                <a:spcPct val="100000"/>
              </a:lnSpc>
              <a:spcBef>
                <a:spcPts val="0"/>
              </a:spcBef>
              <a:spcAft>
                <a:spcPts val="0"/>
              </a:spcAft>
              <a:buClr>
                <a:srgbClr val="898989"/>
              </a:buClr>
              <a:buSzPts val="900"/>
              <a:buFont typeface="Calibri"/>
              <a:buNone/>
              <a:defRPr sz="900">
                <a:solidFill>
                  <a:srgbClr val="898989"/>
                </a:solidFill>
              </a:defRPr>
            </a:lvl2pPr>
            <a:lvl3pPr indent="0" lvl="2" marL="0" algn="r">
              <a:lnSpc>
                <a:spcPct val="100000"/>
              </a:lnSpc>
              <a:spcBef>
                <a:spcPts val="0"/>
              </a:spcBef>
              <a:spcAft>
                <a:spcPts val="0"/>
              </a:spcAft>
              <a:buClr>
                <a:srgbClr val="898989"/>
              </a:buClr>
              <a:buSzPts val="900"/>
              <a:buFont typeface="Calibri"/>
              <a:buNone/>
              <a:defRPr sz="900">
                <a:solidFill>
                  <a:srgbClr val="898989"/>
                </a:solidFill>
              </a:defRPr>
            </a:lvl3pPr>
            <a:lvl4pPr indent="0" lvl="3" marL="0" algn="r">
              <a:lnSpc>
                <a:spcPct val="100000"/>
              </a:lnSpc>
              <a:spcBef>
                <a:spcPts val="0"/>
              </a:spcBef>
              <a:spcAft>
                <a:spcPts val="0"/>
              </a:spcAft>
              <a:buClr>
                <a:srgbClr val="898989"/>
              </a:buClr>
              <a:buSzPts val="900"/>
              <a:buFont typeface="Calibri"/>
              <a:buNone/>
              <a:defRPr sz="900">
                <a:solidFill>
                  <a:srgbClr val="898989"/>
                </a:solidFill>
              </a:defRPr>
            </a:lvl4pPr>
            <a:lvl5pPr indent="0" lvl="4" marL="0" algn="r">
              <a:lnSpc>
                <a:spcPct val="100000"/>
              </a:lnSpc>
              <a:spcBef>
                <a:spcPts val="0"/>
              </a:spcBef>
              <a:spcAft>
                <a:spcPts val="0"/>
              </a:spcAft>
              <a:buClr>
                <a:srgbClr val="898989"/>
              </a:buClr>
              <a:buSzPts val="900"/>
              <a:buFont typeface="Calibri"/>
              <a:buNone/>
              <a:defRPr sz="900">
                <a:solidFill>
                  <a:srgbClr val="898989"/>
                </a:solidFill>
              </a:defRPr>
            </a:lvl5pPr>
            <a:lvl6pPr indent="0" lvl="5" marL="0" algn="r">
              <a:lnSpc>
                <a:spcPct val="100000"/>
              </a:lnSpc>
              <a:spcBef>
                <a:spcPts val="0"/>
              </a:spcBef>
              <a:spcAft>
                <a:spcPts val="0"/>
              </a:spcAft>
              <a:buClr>
                <a:srgbClr val="898989"/>
              </a:buClr>
              <a:buSzPts val="900"/>
              <a:buFont typeface="Calibri"/>
              <a:buNone/>
              <a:defRPr sz="900">
                <a:solidFill>
                  <a:srgbClr val="898989"/>
                </a:solidFill>
              </a:defRPr>
            </a:lvl6pPr>
            <a:lvl7pPr indent="0" lvl="6" marL="0" algn="r">
              <a:lnSpc>
                <a:spcPct val="100000"/>
              </a:lnSpc>
              <a:spcBef>
                <a:spcPts val="0"/>
              </a:spcBef>
              <a:spcAft>
                <a:spcPts val="0"/>
              </a:spcAft>
              <a:buClr>
                <a:srgbClr val="898989"/>
              </a:buClr>
              <a:buSzPts val="900"/>
              <a:buFont typeface="Calibri"/>
              <a:buNone/>
              <a:defRPr sz="900">
                <a:solidFill>
                  <a:srgbClr val="898989"/>
                </a:solidFill>
              </a:defRPr>
            </a:lvl7pPr>
            <a:lvl8pPr indent="0" lvl="7" marL="0" algn="r">
              <a:lnSpc>
                <a:spcPct val="100000"/>
              </a:lnSpc>
              <a:spcBef>
                <a:spcPts val="0"/>
              </a:spcBef>
              <a:spcAft>
                <a:spcPts val="0"/>
              </a:spcAft>
              <a:buClr>
                <a:srgbClr val="898989"/>
              </a:buClr>
              <a:buSzPts val="900"/>
              <a:buFont typeface="Calibri"/>
              <a:buNone/>
              <a:defRPr sz="900">
                <a:solidFill>
                  <a:srgbClr val="898989"/>
                </a:solidFill>
              </a:defRPr>
            </a:lvl8pPr>
            <a:lvl9pPr indent="0" lvl="8" marL="0" algn="r">
              <a:lnSpc>
                <a:spcPct val="100000"/>
              </a:lnSpc>
              <a:spcBef>
                <a:spcPts val="0"/>
              </a:spcBef>
              <a:spcAft>
                <a:spcPts val="0"/>
              </a:spcAft>
              <a:buClr>
                <a:srgbClr val="898989"/>
              </a:buClr>
              <a:buSzPts val="900"/>
              <a:buFont typeface="Calibri"/>
              <a:buNone/>
              <a:defRPr sz="900">
                <a:solidFill>
                  <a:srgbClr val="89898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2">
    <p:spTree>
      <p:nvGrpSpPr>
        <p:cNvPr id="65" name="Shape 65"/>
        <p:cNvGrpSpPr/>
        <p:nvPr/>
      </p:nvGrpSpPr>
      <p:grpSpPr>
        <a:xfrm>
          <a:off x="0" y="0"/>
          <a:ext cx="0" cy="0"/>
          <a:chOff x="0" y="0"/>
          <a:chExt cx="0" cy="0"/>
        </a:xfrm>
      </p:grpSpPr>
      <p:sp>
        <p:nvSpPr>
          <p:cNvPr id="66" name="Google Shape;66;p16"/>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67" name="Google Shape;67;p16"/>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8" name="Google Shape;68;p16"/>
          <p:cNvSpPr txBox="1"/>
          <p:nvPr>
            <p:ph idx="12" type="sldNum"/>
          </p:nvPr>
        </p:nvSpPr>
        <p:spPr>
          <a:xfrm>
            <a:off x="8321382" y="4811070"/>
            <a:ext cx="193968" cy="186229"/>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98989"/>
              </a:buClr>
              <a:buSzPts val="900"/>
              <a:buFont typeface="Calibri"/>
              <a:buNone/>
              <a:defRPr sz="900">
                <a:solidFill>
                  <a:srgbClr val="898989"/>
                </a:solidFill>
              </a:defRPr>
            </a:lvl1pPr>
            <a:lvl2pPr indent="0" lvl="1" marL="0" algn="r">
              <a:lnSpc>
                <a:spcPct val="100000"/>
              </a:lnSpc>
              <a:spcBef>
                <a:spcPts val="0"/>
              </a:spcBef>
              <a:spcAft>
                <a:spcPts val="0"/>
              </a:spcAft>
              <a:buClr>
                <a:srgbClr val="898989"/>
              </a:buClr>
              <a:buSzPts val="900"/>
              <a:buFont typeface="Calibri"/>
              <a:buNone/>
              <a:defRPr sz="900">
                <a:solidFill>
                  <a:srgbClr val="898989"/>
                </a:solidFill>
              </a:defRPr>
            </a:lvl2pPr>
            <a:lvl3pPr indent="0" lvl="2" marL="0" algn="r">
              <a:lnSpc>
                <a:spcPct val="100000"/>
              </a:lnSpc>
              <a:spcBef>
                <a:spcPts val="0"/>
              </a:spcBef>
              <a:spcAft>
                <a:spcPts val="0"/>
              </a:spcAft>
              <a:buClr>
                <a:srgbClr val="898989"/>
              </a:buClr>
              <a:buSzPts val="900"/>
              <a:buFont typeface="Calibri"/>
              <a:buNone/>
              <a:defRPr sz="900">
                <a:solidFill>
                  <a:srgbClr val="898989"/>
                </a:solidFill>
              </a:defRPr>
            </a:lvl3pPr>
            <a:lvl4pPr indent="0" lvl="3" marL="0" algn="r">
              <a:lnSpc>
                <a:spcPct val="100000"/>
              </a:lnSpc>
              <a:spcBef>
                <a:spcPts val="0"/>
              </a:spcBef>
              <a:spcAft>
                <a:spcPts val="0"/>
              </a:spcAft>
              <a:buClr>
                <a:srgbClr val="898989"/>
              </a:buClr>
              <a:buSzPts val="900"/>
              <a:buFont typeface="Calibri"/>
              <a:buNone/>
              <a:defRPr sz="900">
                <a:solidFill>
                  <a:srgbClr val="898989"/>
                </a:solidFill>
              </a:defRPr>
            </a:lvl4pPr>
            <a:lvl5pPr indent="0" lvl="4" marL="0" algn="r">
              <a:lnSpc>
                <a:spcPct val="100000"/>
              </a:lnSpc>
              <a:spcBef>
                <a:spcPts val="0"/>
              </a:spcBef>
              <a:spcAft>
                <a:spcPts val="0"/>
              </a:spcAft>
              <a:buClr>
                <a:srgbClr val="898989"/>
              </a:buClr>
              <a:buSzPts val="900"/>
              <a:buFont typeface="Calibri"/>
              <a:buNone/>
              <a:defRPr sz="900">
                <a:solidFill>
                  <a:srgbClr val="898989"/>
                </a:solidFill>
              </a:defRPr>
            </a:lvl5pPr>
            <a:lvl6pPr indent="0" lvl="5" marL="0" algn="r">
              <a:lnSpc>
                <a:spcPct val="100000"/>
              </a:lnSpc>
              <a:spcBef>
                <a:spcPts val="0"/>
              </a:spcBef>
              <a:spcAft>
                <a:spcPts val="0"/>
              </a:spcAft>
              <a:buClr>
                <a:srgbClr val="898989"/>
              </a:buClr>
              <a:buSzPts val="900"/>
              <a:buFont typeface="Calibri"/>
              <a:buNone/>
              <a:defRPr sz="900">
                <a:solidFill>
                  <a:srgbClr val="898989"/>
                </a:solidFill>
              </a:defRPr>
            </a:lvl6pPr>
            <a:lvl7pPr indent="0" lvl="6" marL="0" algn="r">
              <a:lnSpc>
                <a:spcPct val="100000"/>
              </a:lnSpc>
              <a:spcBef>
                <a:spcPts val="0"/>
              </a:spcBef>
              <a:spcAft>
                <a:spcPts val="0"/>
              </a:spcAft>
              <a:buClr>
                <a:srgbClr val="898989"/>
              </a:buClr>
              <a:buSzPts val="900"/>
              <a:buFont typeface="Calibri"/>
              <a:buNone/>
              <a:defRPr sz="900">
                <a:solidFill>
                  <a:srgbClr val="898989"/>
                </a:solidFill>
              </a:defRPr>
            </a:lvl7pPr>
            <a:lvl8pPr indent="0" lvl="7" marL="0" algn="r">
              <a:lnSpc>
                <a:spcPct val="100000"/>
              </a:lnSpc>
              <a:spcBef>
                <a:spcPts val="0"/>
              </a:spcBef>
              <a:spcAft>
                <a:spcPts val="0"/>
              </a:spcAft>
              <a:buClr>
                <a:srgbClr val="898989"/>
              </a:buClr>
              <a:buSzPts val="900"/>
              <a:buFont typeface="Calibri"/>
              <a:buNone/>
              <a:defRPr sz="900">
                <a:solidFill>
                  <a:srgbClr val="898989"/>
                </a:solidFill>
              </a:defRPr>
            </a:lvl8pPr>
            <a:lvl9pPr indent="0" lvl="8" marL="0" algn="r">
              <a:lnSpc>
                <a:spcPct val="100000"/>
              </a:lnSpc>
              <a:spcBef>
                <a:spcPts val="0"/>
              </a:spcBef>
              <a:spcAft>
                <a:spcPts val="0"/>
              </a:spcAft>
              <a:buClr>
                <a:srgbClr val="898989"/>
              </a:buClr>
              <a:buSzPts val="900"/>
              <a:buFont typeface="Calibri"/>
              <a:buNone/>
              <a:defRPr sz="900">
                <a:solidFill>
                  <a:srgbClr val="89898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rmAutofit/>
          </a:bodyPr>
          <a:lstStyle>
            <a:lvl1pPr lvl="0"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34275" spcFirstLastPara="1" rIns="34275" wrap="square" tIns="34275">
            <a:normAutofit/>
          </a:bodyPr>
          <a:lstStyle>
            <a:lvl1pPr indent="-361950" lvl="0" marL="457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53" name="Google Shape;53;p13"/>
          <p:cNvSpPr txBox="1"/>
          <p:nvPr>
            <p:ph idx="12" type="sldNum"/>
          </p:nvPr>
        </p:nvSpPr>
        <p:spPr>
          <a:xfrm>
            <a:off x="8321382" y="4811070"/>
            <a:ext cx="193968" cy="186229"/>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17"/>
          <p:cNvSpPr txBox="1"/>
          <p:nvPr>
            <p:ph idx="4294967295" type="title"/>
          </p:nvPr>
        </p:nvSpPr>
        <p:spPr>
          <a:xfrm>
            <a:off x="704850" y="2101453"/>
            <a:ext cx="7734301" cy="72509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lang="en" sz="3000">
                <a:solidFill>
                  <a:schemeClr val="dk1"/>
                </a:solidFill>
                <a:latin typeface="Arial"/>
                <a:ea typeface="Arial"/>
                <a:cs typeface="Arial"/>
                <a:sym typeface="Arial"/>
              </a:rPr>
              <a:t>CSCI-P 532 Object Oriented Software Development </a:t>
            </a:r>
            <a:r>
              <a:rPr b="1" lang="en" sz="3000">
                <a:solidFill>
                  <a:schemeClr val="dk1"/>
                </a:solidFill>
                <a:latin typeface="Arial"/>
                <a:ea typeface="Arial"/>
                <a:cs typeface="Arial"/>
                <a:sym typeface="Arial"/>
              </a:rPr>
              <a:t>Assignment 4</a:t>
            </a:r>
            <a:endParaRPr b="1" sz="3000">
              <a:solidFill>
                <a:schemeClr val="dk1"/>
              </a:solidFill>
              <a:latin typeface="Arial"/>
              <a:ea typeface="Arial"/>
              <a:cs typeface="Arial"/>
              <a:sym typeface="Arial"/>
            </a:endParaRPr>
          </a:p>
        </p:txBody>
      </p:sp>
      <p:sp>
        <p:nvSpPr>
          <p:cNvPr id="74" name="Google Shape;74;p17"/>
          <p:cNvSpPr txBox="1"/>
          <p:nvPr>
            <p:ph idx="4294967295" type="body"/>
          </p:nvPr>
        </p:nvSpPr>
        <p:spPr>
          <a:xfrm>
            <a:off x="531019" y="4710113"/>
            <a:ext cx="7734300" cy="277416"/>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A6A6A6"/>
              </a:buClr>
              <a:buSzPts val="1100"/>
              <a:buFont typeface="Arial"/>
              <a:buNone/>
            </a:pPr>
            <a:r>
              <a:rPr b="1" lang="en" sz="1100">
                <a:solidFill>
                  <a:srgbClr val="A6A6A6"/>
                </a:solidFill>
                <a:latin typeface="Arial"/>
                <a:ea typeface="Arial"/>
                <a:cs typeface="Arial"/>
                <a:sym typeface="Arial"/>
              </a:rPr>
              <a:t>INDIANA UNIVERSITY BLOOMINGTON</a:t>
            </a:r>
            <a:endParaRPr sz="1100"/>
          </a:p>
        </p:txBody>
      </p:sp>
      <p:sp>
        <p:nvSpPr>
          <p:cNvPr id="75" name="Google Shape;75;p17"/>
          <p:cNvSpPr txBox="1"/>
          <p:nvPr/>
        </p:nvSpPr>
        <p:spPr>
          <a:xfrm>
            <a:off x="7524970" y="102853"/>
            <a:ext cx="1498800" cy="812400"/>
          </a:xfrm>
          <a:prstGeom prst="rect">
            <a:avLst/>
          </a:prstGeom>
          <a:noFill/>
          <a:ln>
            <a:noFill/>
          </a:ln>
        </p:spPr>
        <p:txBody>
          <a:bodyPr anchorCtr="0" anchor="ctr" bIns="45700" lIns="45700" spcFirstLastPara="1" rIns="45700" wrap="square" tIns="45700">
            <a:normAutofit/>
          </a:bodyPr>
          <a:lstStyle/>
          <a:p>
            <a:pPr indent="0" lvl="0" marL="0" marR="0" rtl="0" algn="r">
              <a:lnSpc>
                <a:spcPct val="100000"/>
              </a:lnSpc>
              <a:spcBef>
                <a:spcPts val="0"/>
              </a:spcBef>
              <a:spcAft>
                <a:spcPts val="0"/>
              </a:spcAft>
              <a:buClr>
                <a:srgbClr val="A6A6A6"/>
              </a:buClr>
              <a:buSzPts val="1100"/>
              <a:buFont typeface="Arial"/>
              <a:buNone/>
            </a:pPr>
            <a:r>
              <a:rPr b="0" i="0" lang="en" sz="1100" u="none" cap="none" strike="noStrike">
                <a:solidFill>
                  <a:srgbClr val="A6A6A6"/>
                </a:solidFill>
                <a:latin typeface="Arial"/>
                <a:ea typeface="Arial"/>
                <a:cs typeface="Arial"/>
                <a:sym typeface="Arial"/>
              </a:rPr>
              <a:t>Luddy School of Informatics, Computing, and Engineering</a:t>
            </a:r>
            <a:endParaRPr sz="1100"/>
          </a:p>
        </p:txBody>
      </p:sp>
      <p:sp>
        <p:nvSpPr>
          <p:cNvPr id="76" name="Google Shape;76;p17"/>
          <p:cNvSpPr txBox="1"/>
          <p:nvPr/>
        </p:nvSpPr>
        <p:spPr>
          <a:xfrm>
            <a:off x="1965150" y="3206163"/>
            <a:ext cx="5213700" cy="393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203"/>
              <a:buFont typeface="Calibri"/>
              <a:buNone/>
            </a:pPr>
            <a:r>
              <a:rPr b="0" i="0" lang="en" sz="2587" u="none" cap="none" strike="noStrike">
                <a:solidFill>
                  <a:schemeClr val="dk1"/>
                </a:solidFill>
                <a:latin typeface="Calibri"/>
                <a:ea typeface="Calibri"/>
                <a:cs typeface="Calibri"/>
                <a:sym typeface="Calibri"/>
              </a:rPr>
              <a:t>Group </a:t>
            </a:r>
            <a:r>
              <a:rPr lang="en" sz="2587">
                <a:solidFill>
                  <a:schemeClr val="dk1"/>
                </a:solidFill>
                <a:latin typeface="Calibri"/>
                <a:ea typeface="Calibri"/>
                <a:cs typeface="Calibri"/>
                <a:sym typeface="Calibri"/>
              </a:rPr>
              <a:t>3</a:t>
            </a:r>
            <a:r>
              <a:rPr b="0" i="0" lang="en" sz="2587" u="none" cap="none" strike="noStrike">
                <a:solidFill>
                  <a:schemeClr val="dk1"/>
                </a:solidFill>
                <a:latin typeface="Calibri"/>
                <a:ea typeface="Calibri"/>
                <a:cs typeface="Calibri"/>
                <a:sym typeface="Calibri"/>
              </a:rPr>
              <a:t>: </a:t>
            </a:r>
            <a:r>
              <a:rPr b="1" i="0" lang="en" sz="2587" u="none" cap="none" strike="noStrike">
                <a:solidFill>
                  <a:schemeClr val="dk1"/>
                </a:solidFill>
                <a:latin typeface="Calibri"/>
                <a:ea typeface="Calibri"/>
                <a:cs typeface="Calibri"/>
                <a:sym typeface="Calibri"/>
              </a:rPr>
              <a:t> </a:t>
            </a:r>
            <a:r>
              <a:rPr lang="en" sz="2587">
                <a:solidFill>
                  <a:schemeClr val="dk1"/>
                </a:solidFill>
                <a:latin typeface="Calibri"/>
                <a:ea typeface="Calibri"/>
                <a:cs typeface="Calibri"/>
                <a:sym typeface="Calibri"/>
              </a:rPr>
              <a:t>Isaiah Sherfick, Snehal Patare, Satin Jain, Raghunadham G </a:t>
            </a:r>
            <a:endParaRPr b="0" i="0" sz="2587" u="none" cap="none" strike="noStrike">
              <a:solidFill>
                <a:schemeClr val="dk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26"/>
          <p:cNvSpPr txBox="1"/>
          <p:nvPr>
            <p:ph idx="4294967295" type="title"/>
          </p:nvPr>
        </p:nvSpPr>
        <p:spPr>
          <a:xfrm>
            <a:off x="525065" y="464344"/>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Teamwork</a:t>
            </a:r>
            <a:endParaRPr sz="1100"/>
          </a:p>
        </p:txBody>
      </p:sp>
      <p:sp>
        <p:nvSpPr>
          <p:cNvPr id="165" name="Google Shape;165;p26"/>
          <p:cNvSpPr txBox="1"/>
          <p:nvPr/>
        </p:nvSpPr>
        <p:spPr>
          <a:xfrm>
            <a:off x="701725" y="1287200"/>
            <a:ext cx="8063100" cy="17547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Week 1: research MVC, discuss architecture, begin work on create game context, save/load</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Week 2: Isaiah-&gt;model/strategies/save+load, Raghu-&gt;controller/commands, Satin-&gt;PlayView, Snehal-&gt;CreateView</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 where we can during the week, but midterms and work obligations leave little time for serious progress</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LayoutManager monolith, Raghu lends aid on increasingly demanding frontend, Isaiah finishes backend</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Other roadblocks go here</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 hour weekend marathon -&gt; ship the final product</a:t>
            </a:r>
            <a:endParaRPr sz="1200">
              <a:solidFill>
                <a:schemeClr val="dk1"/>
              </a:solidFill>
              <a:latin typeface="Calibri"/>
              <a:ea typeface="Calibri"/>
              <a:cs typeface="Calibri"/>
              <a:sym typeface="Calibri"/>
            </a:endParaRPr>
          </a:p>
        </p:txBody>
      </p:sp>
      <p:pic>
        <p:nvPicPr>
          <p:cNvPr id="166" name="Google Shape;166;p26"/>
          <p:cNvPicPr preferRelativeResize="0"/>
          <p:nvPr/>
        </p:nvPicPr>
        <p:blipFill rotWithShape="1">
          <a:blip r:embed="rId3">
            <a:alphaModFix/>
          </a:blip>
          <a:srcRect b="24418" l="20542" r="17526" t="10604"/>
          <a:stretch/>
        </p:blipFill>
        <p:spPr>
          <a:xfrm>
            <a:off x="5473775" y="2957325"/>
            <a:ext cx="3428150" cy="20231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27"/>
          <p:cNvSpPr txBox="1"/>
          <p:nvPr>
            <p:ph idx="4294967295" type="title"/>
          </p:nvPr>
        </p:nvSpPr>
        <p:spPr>
          <a:xfrm>
            <a:off x="525065" y="464344"/>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solidFill>
                  <a:srgbClr val="404041"/>
                </a:solidFill>
                <a:latin typeface="Arial"/>
                <a:ea typeface="Arial"/>
                <a:cs typeface="Arial"/>
                <a:sym typeface="Arial"/>
              </a:rPr>
              <a:t>Thank you!</a:t>
            </a:r>
            <a:endParaRPr sz="1100"/>
          </a:p>
        </p:txBody>
      </p:sp>
      <p:sp>
        <p:nvSpPr>
          <p:cNvPr id="172" name="Google Shape;172;p27"/>
          <p:cNvSpPr txBox="1"/>
          <p:nvPr/>
        </p:nvSpPr>
        <p:spPr>
          <a:xfrm>
            <a:off x="580205" y="1646928"/>
            <a:ext cx="7983600" cy="3117000"/>
          </a:xfrm>
          <a:prstGeom prst="rect">
            <a:avLst/>
          </a:prstGeom>
          <a:noFill/>
          <a:ln>
            <a:noFill/>
          </a:ln>
        </p:spPr>
        <p:txBody>
          <a:bodyPr anchorCtr="0" anchor="t" bIns="34275" lIns="34275" spcFirstLastPara="1" rIns="34275" wrap="square" tIns="34275">
            <a:spAutoFit/>
          </a:bodyPr>
          <a:lstStyle/>
          <a:p>
            <a:pPr indent="457200" lvl="0" marL="2743200" marR="0" rtl="0" algn="l">
              <a:lnSpc>
                <a:spcPct val="100000"/>
              </a:lnSpc>
              <a:spcBef>
                <a:spcPts val="0"/>
              </a:spcBef>
              <a:spcAft>
                <a:spcPts val="0"/>
              </a:spcAft>
              <a:buClr>
                <a:srgbClr val="404041"/>
              </a:buClr>
              <a:buSzPts val="2400"/>
              <a:buFont typeface="Arial"/>
              <a:buNone/>
            </a:pPr>
            <a:r>
              <a:rPr b="0" i="0" lang="en" sz="2400" u="none" cap="none" strike="noStrike">
                <a:solidFill>
                  <a:srgbClr val="404041"/>
                </a:solidFill>
                <a:latin typeface="Arial"/>
                <a:ea typeface="Arial"/>
                <a:cs typeface="Arial"/>
                <a:sym typeface="Arial"/>
              </a:rPr>
              <a:t>Questions?</a:t>
            </a:r>
            <a:endParaRPr sz="1100"/>
          </a:p>
          <a:p>
            <a:pPr indent="0" lvl="0" marL="0" marR="0" rtl="0" algn="l">
              <a:lnSpc>
                <a:spcPct val="100000"/>
              </a:lnSpc>
              <a:spcBef>
                <a:spcPts val="0"/>
              </a:spcBef>
              <a:spcAft>
                <a:spcPts val="0"/>
              </a:spcAft>
              <a:buClr>
                <a:srgbClr val="404041"/>
              </a:buClr>
              <a:buSzPts val="2400"/>
              <a:buFont typeface="Arial"/>
              <a:buNone/>
            </a:pPr>
            <a:r>
              <a:t/>
            </a:r>
            <a:endParaRPr b="0" i="0" sz="2400" u="none" cap="none" strike="noStrike">
              <a:solidFill>
                <a:srgbClr val="404041"/>
              </a:solidFill>
              <a:latin typeface="Arial"/>
              <a:ea typeface="Arial"/>
              <a:cs typeface="Arial"/>
              <a:sym typeface="Arial"/>
            </a:endParaRPr>
          </a:p>
          <a:p>
            <a:pPr indent="457200" lvl="0" marL="2743200" marR="0" rtl="0" algn="l">
              <a:lnSpc>
                <a:spcPct val="100000"/>
              </a:lnSpc>
              <a:spcBef>
                <a:spcPts val="0"/>
              </a:spcBef>
              <a:spcAft>
                <a:spcPts val="0"/>
              </a:spcAft>
              <a:buClr>
                <a:srgbClr val="404041"/>
              </a:buClr>
              <a:buSzPts val="2400"/>
              <a:buFont typeface="Arial"/>
              <a:buNone/>
            </a:pPr>
            <a:r>
              <a:rPr b="0" i="0" lang="en" sz="2400" u="none" cap="none" strike="noStrike">
                <a:solidFill>
                  <a:srgbClr val="404041"/>
                </a:solidFill>
                <a:latin typeface="Arial"/>
                <a:ea typeface="Arial"/>
                <a:cs typeface="Arial"/>
                <a:sym typeface="Arial"/>
              </a:rPr>
              <a:t>Comments?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40404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40404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40404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40404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40404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40404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8"/>
          <p:cNvSpPr txBox="1"/>
          <p:nvPr>
            <p:ph idx="4294967295" type="title"/>
          </p:nvPr>
        </p:nvSpPr>
        <p:spPr>
          <a:xfrm>
            <a:off x="533390" y="2181819"/>
            <a:ext cx="8077200" cy="7800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404041"/>
              </a:buClr>
              <a:buSzPts val="3000"/>
              <a:buFont typeface="Arial"/>
              <a:buNone/>
            </a:pPr>
            <a:r>
              <a:rPr b="1" lang="en" sz="7200">
                <a:latin typeface="Arial"/>
                <a:ea typeface="Arial"/>
                <a:cs typeface="Arial"/>
                <a:sym typeface="Arial"/>
              </a:rPr>
              <a:t>Demo</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9"/>
          <p:cNvSpPr txBox="1"/>
          <p:nvPr>
            <p:ph idx="4294967295" type="title"/>
          </p:nvPr>
        </p:nvSpPr>
        <p:spPr>
          <a:xfrm>
            <a:off x="525065" y="276244"/>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Key Components</a:t>
            </a:r>
            <a:endParaRPr sz="1100"/>
          </a:p>
        </p:txBody>
      </p:sp>
      <p:sp>
        <p:nvSpPr>
          <p:cNvPr id="87" name="Google Shape;87;p19"/>
          <p:cNvSpPr txBox="1"/>
          <p:nvPr/>
        </p:nvSpPr>
        <p:spPr>
          <a:xfrm>
            <a:off x="581550" y="999125"/>
            <a:ext cx="7980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Two separate MVC contexts for creating and playing games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Versatile and extensible Sprite class which encapsulates all game objects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GIMP-inspired multi-window view for game creation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Multi-window view for game playing with metabuttons in a separate window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Subscene for strategy buttons with animation.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Game design more realistic.</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Combinable EventStrategies which can be chained for each Sprite, allowing for significantly more complex behaviors with each additional EventStrategy class added to the system</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Custom CollisionStrategies for each sprite which can be altered for every individual sprite in the game</a:t>
            </a:r>
            <a:endParaRPr>
              <a:latin typeface="Calibri"/>
              <a:ea typeface="Calibri"/>
              <a:cs typeface="Calibri"/>
              <a:sym typeface="Calibri"/>
            </a:endParaRPr>
          </a:p>
        </p:txBody>
      </p:sp>
      <p:pic>
        <p:nvPicPr>
          <p:cNvPr id="88" name="Google Shape;88;p19"/>
          <p:cNvPicPr preferRelativeResize="0"/>
          <p:nvPr/>
        </p:nvPicPr>
        <p:blipFill>
          <a:blip r:embed="rId3">
            <a:alphaModFix/>
          </a:blip>
          <a:stretch>
            <a:fillRect/>
          </a:stretch>
        </p:blipFill>
        <p:spPr>
          <a:xfrm>
            <a:off x="2428650" y="3123125"/>
            <a:ext cx="4130125" cy="2470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20"/>
          <p:cNvSpPr txBox="1"/>
          <p:nvPr>
            <p:ph idx="4294967295" type="title"/>
          </p:nvPr>
        </p:nvSpPr>
        <p:spPr>
          <a:xfrm>
            <a:off x="424590" y="332094"/>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Architecture</a:t>
            </a:r>
            <a:endParaRPr sz="1100"/>
          </a:p>
        </p:txBody>
      </p:sp>
      <p:sp>
        <p:nvSpPr>
          <p:cNvPr id="94" name="Google Shape;94;p20"/>
          <p:cNvSpPr txBox="1"/>
          <p:nvPr/>
        </p:nvSpPr>
        <p:spPr>
          <a:xfrm>
            <a:off x="3428400" y="294350"/>
            <a:ext cx="228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libri"/>
                <a:ea typeface="Calibri"/>
                <a:cs typeface="Calibri"/>
                <a:sym typeface="Calibri"/>
              </a:rPr>
              <a:t>Create Game Context</a:t>
            </a:r>
            <a:endParaRPr b="1" sz="1800">
              <a:latin typeface="Calibri"/>
              <a:ea typeface="Calibri"/>
              <a:cs typeface="Calibri"/>
              <a:sym typeface="Calibri"/>
            </a:endParaRPr>
          </a:p>
        </p:txBody>
      </p:sp>
      <p:sp>
        <p:nvSpPr>
          <p:cNvPr id="95" name="Google Shape;95;p20"/>
          <p:cNvSpPr/>
          <p:nvPr/>
        </p:nvSpPr>
        <p:spPr>
          <a:xfrm>
            <a:off x="473400" y="1160925"/>
            <a:ext cx="2404200" cy="21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a:p>
            <a:pPr indent="0" lvl="0" marL="0" rtl="0" algn="l">
              <a:spcBef>
                <a:spcPts val="0"/>
              </a:spcBef>
              <a:spcAft>
                <a:spcPts val="0"/>
              </a:spcAft>
              <a:buNone/>
            </a:pPr>
            <a:r>
              <a:rPr lang="en" sz="1100"/>
              <a:t>SaveAndLoadManager</a:t>
            </a:r>
            <a:endParaRPr sz="1100"/>
          </a:p>
          <a:p>
            <a:pPr indent="0" lvl="0" marL="0" rtl="0" algn="l">
              <a:spcBef>
                <a:spcPts val="0"/>
              </a:spcBef>
              <a:spcAft>
                <a:spcPts val="0"/>
              </a:spcAft>
              <a:buNone/>
            </a:pPr>
            <a:r>
              <a:rPr lang="en" sz="1100"/>
              <a:t>SpriteMaster</a:t>
            </a:r>
            <a:endParaRPr sz="1100"/>
          </a:p>
          <a:p>
            <a:pPr indent="0" lvl="0" marL="0" rtl="0" algn="l">
              <a:spcBef>
                <a:spcPts val="0"/>
              </a:spcBef>
              <a:spcAft>
                <a:spcPts val="0"/>
              </a:spcAft>
              <a:buNone/>
            </a:pPr>
            <a:r>
              <a:rPr lang="en" sz="1100"/>
              <a:t>ArrayList&lt;View&gt; views;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p20"/>
          <p:cNvSpPr/>
          <p:nvPr/>
        </p:nvSpPr>
        <p:spPr>
          <a:xfrm>
            <a:off x="6467000" y="1160925"/>
            <a:ext cx="2404200" cy="21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rPr lang="en"/>
              <a:t>View</a:t>
            </a:r>
            <a:endParaRPr/>
          </a:p>
          <a:p>
            <a:pPr indent="0" lvl="0" marL="0" rtl="0" algn="l">
              <a:spcBef>
                <a:spcPts val="0"/>
              </a:spcBef>
              <a:spcAft>
                <a:spcPts val="0"/>
              </a:spcAft>
              <a:buNone/>
            </a:pPr>
            <a:r>
              <a:rPr lang="en" sz="1100"/>
              <a:t>Layable - add , remove</a:t>
            </a:r>
            <a:endParaRPr sz="1100"/>
          </a:p>
          <a:p>
            <a:pPr indent="0" lvl="0" marL="0" rtl="0" algn="l">
              <a:spcBef>
                <a:spcPts val="0"/>
              </a:spcBef>
              <a:spcAft>
                <a:spcPts val="0"/>
              </a:spcAft>
              <a:buNone/>
            </a:pPr>
            <a:r>
              <a:rPr lang="en" sz="1100"/>
              <a:t>Location</a:t>
            </a:r>
            <a:endParaRPr sz="1100"/>
          </a:p>
          <a:p>
            <a:pPr indent="0" lvl="0" marL="0" rtl="0" algn="l">
              <a:spcBef>
                <a:spcPts val="0"/>
              </a:spcBef>
              <a:spcAft>
                <a:spcPts val="0"/>
              </a:spcAft>
              <a:buNone/>
            </a:pPr>
            <a:r>
              <a:rPr lang="en" sz="1100"/>
              <a:t>Layout Manager </a:t>
            </a:r>
            <a:endParaRPr sz="1100"/>
          </a:p>
          <a:p>
            <a:pPr indent="0" lvl="0" marL="0" rtl="0" algn="l">
              <a:spcBef>
                <a:spcPts val="0"/>
              </a:spcBef>
              <a:spcAft>
                <a:spcPts val="0"/>
              </a:spcAft>
              <a:buNone/>
            </a:pPr>
            <a:r>
              <a:rPr lang="en" sz="1100"/>
              <a:t>Layable class for each objects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20"/>
          <p:cNvSpPr/>
          <p:nvPr/>
        </p:nvSpPr>
        <p:spPr>
          <a:xfrm>
            <a:off x="3428400" y="1160925"/>
            <a:ext cx="2404200" cy="21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CommandInvoker</a:t>
            </a:r>
            <a:endParaRPr sz="1100"/>
          </a:p>
          <a:p>
            <a:pPr indent="0" lvl="0" marL="0" rtl="0" algn="l">
              <a:spcBef>
                <a:spcPts val="0"/>
              </a:spcBef>
              <a:spcAft>
                <a:spcPts val="0"/>
              </a:spcAft>
              <a:buNone/>
            </a:pPr>
            <a:r>
              <a:rPr lang="en" sz="1100"/>
              <a:t>add(Sprite) -&gt; command</a:t>
            </a:r>
            <a:endParaRPr sz="1100"/>
          </a:p>
          <a:p>
            <a:pPr indent="0" lvl="0" marL="0" rtl="0" algn="l">
              <a:spcBef>
                <a:spcPts val="0"/>
              </a:spcBef>
              <a:spcAft>
                <a:spcPts val="0"/>
              </a:spcAft>
              <a:buNone/>
            </a:pPr>
            <a:r>
              <a:rPr lang="en" sz="1100"/>
              <a:t>remove(Sprite) -&gt; command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cxnSp>
        <p:nvCxnSpPr>
          <p:cNvPr id="98" name="Google Shape;98;p20"/>
          <p:cNvCxnSpPr>
            <a:stCxn id="96" idx="1"/>
            <a:endCxn id="97" idx="3"/>
          </p:cNvCxnSpPr>
          <p:nvPr/>
        </p:nvCxnSpPr>
        <p:spPr>
          <a:xfrm rot="10800000">
            <a:off x="5832500" y="2241825"/>
            <a:ext cx="6345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20"/>
          <p:cNvCxnSpPr>
            <a:stCxn id="97" idx="1"/>
            <a:endCxn id="95" idx="3"/>
          </p:cNvCxnSpPr>
          <p:nvPr/>
        </p:nvCxnSpPr>
        <p:spPr>
          <a:xfrm rot="10800000">
            <a:off x="2877600" y="2241825"/>
            <a:ext cx="550800" cy="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20"/>
          <p:cNvSpPr txBox="1"/>
          <p:nvPr/>
        </p:nvSpPr>
        <p:spPr>
          <a:xfrm>
            <a:off x="6019275" y="2126900"/>
            <a:ext cx="4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r/w</a:t>
            </a:r>
            <a:endParaRPr>
              <a:latin typeface="Calibri"/>
              <a:ea typeface="Calibri"/>
              <a:cs typeface="Calibri"/>
              <a:sym typeface="Calibri"/>
            </a:endParaRPr>
          </a:p>
        </p:txBody>
      </p:sp>
      <p:sp>
        <p:nvSpPr>
          <p:cNvPr id="101" name="Google Shape;101;p20"/>
          <p:cNvSpPr txBox="1"/>
          <p:nvPr/>
        </p:nvSpPr>
        <p:spPr>
          <a:xfrm>
            <a:off x="2940150" y="2286775"/>
            <a:ext cx="4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r/w</a:t>
            </a:r>
            <a:endParaRPr>
              <a:latin typeface="Calibri"/>
              <a:ea typeface="Calibri"/>
              <a:cs typeface="Calibri"/>
              <a:sym typeface="Calibri"/>
            </a:endParaRPr>
          </a:p>
        </p:txBody>
      </p:sp>
      <p:cxnSp>
        <p:nvCxnSpPr>
          <p:cNvPr id="102" name="Google Shape;102;p20"/>
          <p:cNvCxnSpPr>
            <a:stCxn id="96" idx="2"/>
          </p:cNvCxnSpPr>
          <p:nvPr/>
        </p:nvCxnSpPr>
        <p:spPr>
          <a:xfrm rot="5400000">
            <a:off x="5669150" y="2295975"/>
            <a:ext cx="973200" cy="3026700"/>
          </a:xfrm>
          <a:prstGeom prst="curvedConnector2">
            <a:avLst/>
          </a:prstGeom>
          <a:noFill/>
          <a:ln cap="flat" cmpd="sng" w="9525">
            <a:solidFill>
              <a:schemeClr val="dk2"/>
            </a:solidFill>
            <a:prstDash val="solid"/>
            <a:round/>
            <a:headEnd len="med" w="med" type="none"/>
            <a:tailEnd len="med" w="med" type="none"/>
          </a:ln>
        </p:spPr>
      </p:cxnSp>
      <p:cxnSp>
        <p:nvCxnSpPr>
          <p:cNvPr id="103" name="Google Shape;103;p20"/>
          <p:cNvCxnSpPr>
            <a:endCxn id="95" idx="2"/>
          </p:cNvCxnSpPr>
          <p:nvPr/>
        </p:nvCxnSpPr>
        <p:spPr>
          <a:xfrm rot="10800000">
            <a:off x="1675500" y="3322725"/>
            <a:ext cx="2967600" cy="973200"/>
          </a:xfrm>
          <a:prstGeom prst="curvedConnector2">
            <a:avLst/>
          </a:prstGeom>
          <a:noFill/>
          <a:ln cap="flat" cmpd="sng" w="9525">
            <a:solidFill>
              <a:schemeClr val="dk2"/>
            </a:solidFill>
            <a:prstDash val="solid"/>
            <a:round/>
            <a:headEnd len="med" w="med" type="none"/>
            <a:tailEnd len="med" w="med" type="none"/>
          </a:ln>
        </p:spPr>
      </p:cxnSp>
      <p:sp>
        <p:nvSpPr>
          <p:cNvPr id="104" name="Google Shape;104;p20"/>
          <p:cNvSpPr txBox="1"/>
          <p:nvPr/>
        </p:nvSpPr>
        <p:spPr>
          <a:xfrm>
            <a:off x="4355300" y="4183850"/>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read-only</a:t>
            </a:r>
            <a:endParaRPr>
              <a:latin typeface="Calibri"/>
              <a:ea typeface="Calibri"/>
              <a:cs typeface="Calibri"/>
              <a:sym typeface="Calibri"/>
            </a:endParaRPr>
          </a:p>
        </p:txBody>
      </p:sp>
      <p:cxnSp>
        <p:nvCxnSpPr>
          <p:cNvPr id="105" name="Google Shape;105;p20"/>
          <p:cNvCxnSpPr>
            <a:stCxn id="95" idx="2"/>
          </p:cNvCxnSpPr>
          <p:nvPr/>
        </p:nvCxnSpPr>
        <p:spPr>
          <a:xfrm flipH="1">
            <a:off x="1564500" y="3322725"/>
            <a:ext cx="111000" cy="213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20"/>
          <p:cNvCxnSpPr>
            <a:stCxn id="95" idx="2"/>
          </p:cNvCxnSpPr>
          <p:nvPr/>
        </p:nvCxnSpPr>
        <p:spPr>
          <a:xfrm>
            <a:off x="1675500" y="3322725"/>
            <a:ext cx="184200" cy="146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1"/>
          <p:cNvSpPr txBox="1"/>
          <p:nvPr>
            <p:ph idx="4294967295" type="title"/>
          </p:nvPr>
        </p:nvSpPr>
        <p:spPr>
          <a:xfrm>
            <a:off x="424590" y="332094"/>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Architecture</a:t>
            </a:r>
            <a:endParaRPr sz="1100"/>
          </a:p>
        </p:txBody>
      </p:sp>
      <p:sp>
        <p:nvSpPr>
          <p:cNvPr id="112" name="Google Shape;112;p21"/>
          <p:cNvSpPr txBox="1"/>
          <p:nvPr/>
        </p:nvSpPr>
        <p:spPr>
          <a:xfrm>
            <a:off x="3428400" y="294350"/>
            <a:ext cx="228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libri"/>
                <a:ea typeface="Calibri"/>
                <a:cs typeface="Calibri"/>
                <a:sym typeface="Calibri"/>
              </a:rPr>
              <a:t>Play</a:t>
            </a:r>
            <a:r>
              <a:rPr b="1" lang="en" sz="1800">
                <a:latin typeface="Calibri"/>
                <a:ea typeface="Calibri"/>
                <a:cs typeface="Calibri"/>
                <a:sym typeface="Calibri"/>
              </a:rPr>
              <a:t> Game Context</a:t>
            </a:r>
            <a:endParaRPr b="1" sz="1800">
              <a:latin typeface="Calibri"/>
              <a:ea typeface="Calibri"/>
              <a:cs typeface="Calibri"/>
              <a:sym typeface="Calibri"/>
            </a:endParaRPr>
          </a:p>
        </p:txBody>
      </p:sp>
      <p:sp>
        <p:nvSpPr>
          <p:cNvPr id="113" name="Google Shape;113;p21"/>
          <p:cNvSpPr/>
          <p:nvPr/>
        </p:nvSpPr>
        <p:spPr>
          <a:xfrm>
            <a:off x="473400" y="1160925"/>
            <a:ext cx="2404200" cy="21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a:t>SpriteMaster</a:t>
            </a:r>
            <a:endParaRPr sz="1100"/>
          </a:p>
          <a:p>
            <a:pPr indent="0" lvl="0" marL="0" rtl="0" algn="l">
              <a:spcBef>
                <a:spcPts val="0"/>
              </a:spcBef>
              <a:spcAft>
                <a:spcPts val="0"/>
              </a:spcAft>
              <a:buNone/>
            </a:pPr>
            <a:r>
              <a:rPr lang="en" sz="1100"/>
              <a:t>ArrayList&lt;View&gt; views;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1"/>
          <p:cNvSpPr/>
          <p:nvPr/>
        </p:nvSpPr>
        <p:spPr>
          <a:xfrm>
            <a:off x="6467000" y="1160925"/>
            <a:ext cx="2404200" cy="21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rPr lang="en"/>
              <a:t>View</a:t>
            </a:r>
            <a:endParaRPr/>
          </a:p>
          <a:p>
            <a:pPr indent="0" lvl="0" marL="0" rtl="0" algn="l">
              <a:spcBef>
                <a:spcPts val="0"/>
              </a:spcBef>
              <a:spcAft>
                <a:spcPts val="0"/>
              </a:spcAft>
              <a:buNone/>
            </a:pPr>
            <a:r>
              <a:rPr lang="en" sz="1100"/>
              <a:t>Meta-buttons</a:t>
            </a:r>
            <a:endParaRPr sz="1100"/>
          </a:p>
          <a:p>
            <a:pPr indent="0" lvl="0" marL="0" rtl="0" algn="l">
              <a:spcBef>
                <a:spcPts val="0"/>
              </a:spcBef>
              <a:spcAft>
                <a:spcPts val="0"/>
              </a:spcAft>
              <a:buNone/>
            </a:pPr>
            <a:r>
              <a:rPr lang="en" sz="1100"/>
              <a:t>GameCanvas</a:t>
            </a:r>
            <a:endParaRPr sz="1100"/>
          </a:p>
          <a:p>
            <a:pPr indent="0" lvl="0" marL="0" rtl="0" algn="l">
              <a:spcBef>
                <a:spcPts val="0"/>
              </a:spcBef>
              <a:spcAft>
                <a:spcPts val="0"/>
              </a:spcAft>
              <a:buNone/>
            </a:pPr>
            <a:r>
              <a:rPr lang="en" sz="1100"/>
              <a:t>KeyListener -&gt; notifies Controller.eventHandler</a:t>
            </a:r>
            <a:endParaRPr sz="1100"/>
          </a:p>
          <a:p>
            <a:pPr indent="0" lvl="0" marL="0" rtl="0" algn="l">
              <a:spcBef>
                <a:spcPts val="0"/>
              </a:spcBef>
              <a:spcAft>
                <a:spcPts val="0"/>
              </a:spcAft>
              <a:buNone/>
            </a:pPr>
            <a:r>
              <a:rPr lang="en" sz="1100"/>
              <a:t>MouseListener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
        <p:nvSpPr>
          <p:cNvPr id="115" name="Google Shape;115;p21"/>
          <p:cNvSpPr/>
          <p:nvPr/>
        </p:nvSpPr>
        <p:spPr>
          <a:xfrm>
            <a:off x="3428400" y="1160925"/>
            <a:ext cx="2404200" cy="216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GameClock</a:t>
            </a:r>
            <a:endParaRPr sz="1100"/>
          </a:p>
          <a:p>
            <a:pPr indent="0" lvl="0" marL="0" rtl="0" algn="l">
              <a:spcBef>
                <a:spcPts val="0"/>
              </a:spcBef>
              <a:spcAft>
                <a:spcPts val="0"/>
              </a:spcAft>
              <a:buNone/>
            </a:pPr>
            <a:r>
              <a:rPr lang="en" sz="1100"/>
              <a:t>CollisionDetector</a:t>
            </a:r>
            <a:endParaRPr sz="1100"/>
          </a:p>
          <a:p>
            <a:pPr indent="0" lvl="0" marL="0" rtl="0" algn="l">
              <a:spcBef>
                <a:spcPts val="0"/>
              </a:spcBef>
              <a:spcAft>
                <a:spcPts val="0"/>
              </a:spcAft>
              <a:buNone/>
            </a:pPr>
            <a:r>
              <a:rPr lang="en" sz="1100"/>
              <a:t>CommandInvoker</a:t>
            </a:r>
            <a:endParaRPr sz="1100"/>
          </a:p>
          <a:p>
            <a:pPr indent="0" lvl="0" marL="0" rtl="0" algn="l">
              <a:spcBef>
                <a:spcPts val="0"/>
              </a:spcBef>
              <a:spcAft>
                <a:spcPts val="0"/>
              </a:spcAft>
              <a:buNone/>
            </a:pPr>
            <a:r>
              <a:rPr lang="en" sz="1100"/>
              <a:t>EventHandler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cxnSp>
        <p:nvCxnSpPr>
          <p:cNvPr id="116" name="Google Shape;116;p21"/>
          <p:cNvCxnSpPr>
            <a:stCxn id="114" idx="1"/>
            <a:endCxn id="115" idx="3"/>
          </p:cNvCxnSpPr>
          <p:nvPr/>
        </p:nvCxnSpPr>
        <p:spPr>
          <a:xfrm rot="10800000">
            <a:off x="5832500" y="2241825"/>
            <a:ext cx="634500" cy="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1"/>
          <p:cNvCxnSpPr>
            <a:stCxn id="115" idx="1"/>
            <a:endCxn id="113" idx="3"/>
          </p:cNvCxnSpPr>
          <p:nvPr/>
        </p:nvCxnSpPr>
        <p:spPr>
          <a:xfrm rot="10800000">
            <a:off x="2877600" y="2241825"/>
            <a:ext cx="550800" cy="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21"/>
          <p:cNvSpPr txBox="1"/>
          <p:nvPr/>
        </p:nvSpPr>
        <p:spPr>
          <a:xfrm>
            <a:off x="6019275" y="2126900"/>
            <a:ext cx="4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r/w</a:t>
            </a:r>
            <a:endParaRPr>
              <a:latin typeface="Calibri"/>
              <a:ea typeface="Calibri"/>
              <a:cs typeface="Calibri"/>
              <a:sym typeface="Calibri"/>
            </a:endParaRPr>
          </a:p>
        </p:txBody>
      </p:sp>
      <p:sp>
        <p:nvSpPr>
          <p:cNvPr id="119" name="Google Shape;119;p21"/>
          <p:cNvSpPr txBox="1"/>
          <p:nvPr/>
        </p:nvSpPr>
        <p:spPr>
          <a:xfrm>
            <a:off x="2940150" y="2286775"/>
            <a:ext cx="40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r/w</a:t>
            </a:r>
            <a:endParaRPr>
              <a:latin typeface="Calibri"/>
              <a:ea typeface="Calibri"/>
              <a:cs typeface="Calibri"/>
              <a:sym typeface="Calibri"/>
            </a:endParaRPr>
          </a:p>
        </p:txBody>
      </p:sp>
      <p:cxnSp>
        <p:nvCxnSpPr>
          <p:cNvPr id="120" name="Google Shape;120;p21"/>
          <p:cNvCxnSpPr>
            <a:stCxn id="114" idx="2"/>
          </p:cNvCxnSpPr>
          <p:nvPr/>
        </p:nvCxnSpPr>
        <p:spPr>
          <a:xfrm rot="5400000">
            <a:off x="5669150" y="2295975"/>
            <a:ext cx="973200" cy="3026700"/>
          </a:xfrm>
          <a:prstGeom prst="curvedConnector2">
            <a:avLst/>
          </a:prstGeom>
          <a:noFill/>
          <a:ln cap="flat" cmpd="sng" w="9525">
            <a:solidFill>
              <a:schemeClr val="dk2"/>
            </a:solidFill>
            <a:prstDash val="solid"/>
            <a:round/>
            <a:headEnd len="med" w="med" type="none"/>
            <a:tailEnd len="med" w="med" type="none"/>
          </a:ln>
        </p:spPr>
      </p:cxnSp>
      <p:cxnSp>
        <p:nvCxnSpPr>
          <p:cNvPr id="121" name="Google Shape;121;p21"/>
          <p:cNvCxnSpPr>
            <a:endCxn id="113" idx="2"/>
          </p:cNvCxnSpPr>
          <p:nvPr/>
        </p:nvCxnSpPr>
        <p:spPr>
          <a:xfrm rot="10800000">
            <a:off x="1675500" y="3322725"/>
            <a:ext cx="2967600" cy="973200"/>
          </a:xfrm>
          <a:prstGeom prst="curvedConnector2">
            <a:avLst/>
          </a:prstGeom>
          <a:noFill/>
          <a:ln cap="flat" cmpd="sng" w="9525">
            <a:solidFill>
              <a:schemeClr val="dk2"/>
            </a:solidFill>
            <a:prstDash val="solid"/>
            <a:round/>
            <a:headEnd len="med" w="med" type="none"/>
            <a:tailEnd len="med" w="med" type="none"/>
          </a:ln>
        </p:spPr>
      </p:cxnSp>
      <p:sp>
        <p:nvSpPr>
          <p:cNvPr id="122" name="Google Shape;122;p21"/>
          <p:cNvSpPr txBox="1"/>
          <p:nvPr/>
        </p:nvSpPr>
        <p:spPr>
          <a:xfrm>
            <a:off x="4355300" y="4183850"/>
            <a:ext cx="4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read-only</a:t>
            </a:r>
            <a:endParaRPr>
              <a:latin typeface="Calibri"/>
              <a:ea typeface="Calibri"/>
              <a:cs typeface="Calibri"/>
              <a:sym typeface="Calibri"/>
            </a:endParaRPr>
          </a:p>
        </p:txBody>
      </p:sp>
      <p:cxnSp>
        <p:nvCxnSpPr>
          <p:cNvPr id="123" name="Google Shape;123;p21"/>
          <p:cNvCxnSpPr>
            <a:stCxn id="113" idx="2"/>
          </p:cNvCxnSpPr>
          <p:nvPr/>
        </p:nvCxnSpPr>
        <p:spPr>
          <a:xfrm flipH="1">
            <a:off x="1564500" y="3322725"/>
            <a:ext cx="111000" cy="2133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21"/>
          <p:cNvCxnSpPr>
            <a:stCxn id="113" idx="2"/>
          </p:cNvCxnSpPr>
          <p:nvPr/>
        </p:nvCxnSpPr>
        <p:spPr>
          <a:xfrm>
            <a:off x="1675500" y="3322725"/>
            <a:ext cx="184200" cy="146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5685047" y="0"/>
            <a:ext cx="4451679" cy="5143500"/>
          </a:xfrm>
          <a:prstGeom prst="rect">
            <a:avLst/>
          </a:prstGeom>
          <a:noFill/>
          <a:ln>
            <a:noFill/>
          </a:ln>
        </p:spPr>
      </p:pic>
      <p:sp>
        <p:nvSpPr>
          <p:cNvPr id="130" name="Google Shape;130;p22"/>
          <p:cNvSpPr txBox="1"/>
          <p:nvPr>
            <p:ph idx="4294967295" type="title"/>
          </p:nvPr>
        </p:nvSpPr>
        <p:spPr>
          <a:xfrm>
            <a:off x="473240" y="380919"/>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Architecture</a:t>
            </a:r>
            <a:endParaRPr sz="1100"/>
          </a:p>
        </p:txBody>
      </p:sp>
      <p:sp>
        <p:nvSpPr>
          <p:cNvPr id="131" name="Google Shape;131;p22"/>
          <p:cNvSpPr txBox="1"/>
          <p:nvPr/>
        </p:nvSpPr>
        <p:spPr>
          <a:xfrm>
            <a:off x="3428400" y="294350"/>
            <a:ext cx="228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libri"/>
                <a:ea typeface="Calibri"/>
                <a:cs typeface="Calibri"/>
                <a:sym typeface="Calibri"/>
              </a:rPr>
              <a:t>The Almighty Sprite</a:t>
            </a:r>
            <a:endParaRPr b="1" sz="1800">
              <a:latin typeface="Calibri"/>
              <a:ea typeface="Calibri"/>
              <a:cs typeface="Calibri"/>
              <a:sym typeface="Calibri"/>
            </a:endParaRPr>
          </a:p>
        </p:txBody>
      </p:sp>
      <p:pic>
        <p:nvPicPr>
          <p:cNvPr id="132" name="Google Shape;132;p22"/>
          <p:cNvPicPr preferRelativeResize="0"/>
          <p:nvPr/>
        </p:nvPicPr>
        <p:blipFill rotWithShape="1">
          <a:blip r:embed="rId4">
            <a:alphaModFix/>
          </a:blip>
          <a:srcRect b="0" l="11692" r="16395" t="19788"/>
          <a:stretch/>
        </p:blipFill>
        <p:spPr>
          <a:xfrm>
            <a:off x="5685050" y="3388900"/>
            <a:ext cx="3458950" cy="2612925"/>
          </a:xfrm>
          <a:prstGeom prst="rect">
            <a:avLst/>
          </a:prstGeom>
          <a:noFill/>
          <a:ln>
            <a:noFill/>
          </a:ln>
        </p:spPr>
      </p:pic>
      <p:pic>
        <p:nvPicPr>
          <p:cNvPr id="133" name="Google Shape;133;p22"/>
          <p:cNvPicPr preferRelativeResize="0"/>
          <p:nvPr/>
        </p:nvPicPr>
        <p:blipFill>
          <a:blip r:embed="rId5">
            <a:alphaModFix/>
          </a:blip>
          <a:stretch>
            <a:fillRect/>
          </a:stretch>
        </p:blipFill>
        <p:spPr>
          <a:xfrm>
            <a:off x="6107203" y="839000"/>
            <a:ext cx="2935822" cy="3148876"/>
          </a:xfrm>
          <a:prstGeom prst="rect">
            <a:avLst/>
          </a:prstGeom>
          <a:noFill/>
          <a:ln>
            <a:noFill/>
          </a:ln>
        </p:spPr>
      </p:pic>
      <p:sp>
        <p:nvSpPr>
          <p:cNvPr id="134" name="Google Shape;134;p22"/>
          <p:cNvSpPr txBox="1"/>
          <p:nvPr/>
        </p:nvSpPr>
        <p:spPr>
          <a:xfrm>
            <a:off x="344400" y="1115550"/>
            <a:ext cx="5016300" cy="3016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Key to our design: the Sprite class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EVERYTHING in the user’s game is a Sprite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Sprites have the following member variables:</a:t>
            </a:r>
            <a:endParaRPr>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int spriteId - used for restoring relationships between sprites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ShapeStrategy - encapsulates sprite’s graphical representation</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Sound - can store a </a:t>
            </a:r>
            <a:r>
              <a:rPr lang="en" sz="1200">
                <a:latin typeface="Calibri"/>
                <a:ea typeface="Calibri"/>
                <a:cs typeface="Calibri"/>
                <a:sym typeface="Calibri"/>
              </a:rPr>
              <a:t>sound</a:t>
            </a:r>
            <a:r>
              <a:rPr lang="en" sz="1200">
                <a:latin typeface="Calibri"/>
                <a:ea typeface="Calibri"/>
                <a:cs typeface="Calibri"/>
                <a:sym typeface="Calibri"/>
              </a:rPr>
              <a:t> in the sprite for explosions </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HitBox - used for collision</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EventStrategyLinkedList -- more shortly</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CustomCollisionMap -- more shortly</a:t>
            </a:r>
            <a:endParaRPr sz="12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As you can see, Sprites are comprised of many different strategies and data structures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allows Sprite to be an extremely powerful class that is capable of representing whatever game objects the user wants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4400"/>
                                        <p:tgtEl>
                                          <p:spTgt spid="1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23"/>
          <p:cNvSpPr txBox="1"/>
          <p:nvPr>
            <p:ph idx="4294967295" type="title"/>
          </p:nvPr>
        </p:nvSpPr>
        <p:spPr>
          <a:xfrm>
            <a:off x="473240" y="380919"/>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Architecture</a:t>
            </a:r>
            <a:endParaRPr sz="1100"/>
          </a:p>
        </p:txBody>
      </p:sp>
      <p:sp>
        <p:nvSpPr>
          <p:cNvPr id="140" name="Google Shape;140;p23"/>
          <p:cNvSpPr txBox="1"/>
          <p:nvPr/>
        </p:nvSpPr>
        <p:spPr>
          <a:xfrm>
            <a:off x="3428400" y="294350"/>
            <a:ext cx="228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libri"/>
                <a:ea typeface="Calibri"/>
                <a:cs typeface="Calibri"/>
                <a:sym typeface="Calibri"/>
              </a:rPr>
              <a:t>The Almighty Sprite: Event Strategies</a:t>
            </a:r>
            <a:endParaRPr b="1" sz="1800">
              <a:latin typeface="Calibri"/>
              <a:ea typeface="Calibri"/>
              <a:cs typeface="Calibri"/>
              <a:sym typeface="Calibri"/>
            </a:endParaRPr>
          </a:p>
        </p:txBody>
      </p:sp>
      <p:sp>
        <p:nvSpPr>
          <p:cNvPr id="141" name="Google Shape;141;p23"/>
          <p:cNvSpPr txBox="1"/>
          <p:nvPr/>
        </p:nvSpPr>
        <p:spPr>
          <a:xfrm>
            <a:off x="4065375" y="1160925"/>
            <a:ext cx="50163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Event Strategies are how our sprites are able to behave in different, increasingly complex ways.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Each Sprite contains a linked list of EventStrategies which orders EventStrategies in the order they will be processed.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allows for compounded behaviors such as Pac-Man’s movement, but also leaves room for simple behaviors like a Pong paddle or a ball.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true beauty of our system is that most simple games can be made possible through the </a:t>
            </a:r>
            <a:r>
              <a:rPr lang="en">
                <a:latin typeface="Calibri"/>
                <a:ea typeface="Calibri"/>
                <a:cs typeface="Calibri"/>
                <a:sym typeface="Calibri"/>
              </a:rPr>
              <a:t>addition</a:t>
            </a:r>
            <a:r>
              <a:rPr lang="en">
                <a:latin typeface="Calibri"/>
                <a:ea typeface="Calibri"/>
                <a:cs typeface="Calibri"/>
                <a:sym typeface="Calibri"/>
              </a:rPr>
              <a:t> of only a handful of specialized EventStrategies.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While we have provided a handful of general EventStrategies with the base game maker </a:t>
            </a:r>
            <a:r>
              <a:rPr lang="en">
                <a:latin typeface="Calibri"/>
                <a:ea typeface="Calibri"/>
                <a:cs typeface="Calibri"/>
                <a:sym typeface="Calibri"/>
              </a:rPr>
              <a:t>package, the user can simply inject any number of custom EventStrategy classes to our system and accomplish arbitrarily complex behaviors in an infinitely scalable capacity.</a:t>
            </a:r>
            <a:endParaRPr>
              <a:latin typeface="Calibri"/>
              <a:ea typeface="Calibri"/>
              <a:cs typeface="Calibri"/>
              <a:sym typeface="Calibri"/>
            </a:endParaRPr>
          </a:p>
        </p:txBody>
      </p:sp>
      <p:pic>
        <p:nvPicPr>
          <p:cNvPr id="142" name="Google Shape;142;p23"/>
          <p:cNvPicPr preferRelativeResize="0"/>
          <p:nvPr/>
        </p:nvPicPr>
        <p:blipFill rotWithShape="1">
          <a:blip r:embed="rId3">
            <a:alphaModFix/>
          </a:blip>
          <a:srcRect b="60251" l="0" r="0" t="0"/>
          <a:stretch/>
        </p:blipFill>
        <p:spPr>
          <a:xfrm>
            <a:off x="0" y="1160925"/>
            <a:ext cx="4237950" cy="1812725"/>
          </a:xfrm>
          <a:prstGeom prst="rect">
            <a:avLst/>
          </a:prstGeom>
          <a:noFill/>
          <a:ln>
            <a:noFill/>
          </a:ln>
        </p:spPr>
      </p:pic>
      <p:pic>
        <p:nvPicPr>
          <p:cNvPr id="143" name="Google Shape;143;p23"/>
          <p:cNvPicPr preferRelativeResize="0"/>
          <p:nvPr/>
        </p:nvPicPr>
        <p:blipFill>
          <a:blip r:embed="rId4">
            <a:alphaModFix/>
          </a:blip>
          <a:stretch>
            <a:fillRect/>
          </a:stretch>
        </p:blipFill>
        <p:spPr>
          <a:xfrm>
            <a:off x="1415975" y="2973650"/>
            <a:ext cx="2316825" cy="223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4"/>
          <p:cNvSpPr txBox="1"/>
          <p:nvPr>
            <p:ph idx="4294967295" type="title"/>
          </p:nvPr>
        </p:nvSpPr>
        <p:spPr>
          <a:xfrm>
            <a:off x="473240" y="380919"/>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Architecture</a:t>
            </a:r>
            <a:endParaRPr sz="1100"/>
          </a:p>
        </p:txBody>
      </p:sp>
      <p:sp>
        <p:nvSpPr>
          <p:cNvPr id="149" name="Google Shape;149;p24"/>
          <p:cNvSpPr txBox="1"/>
          <p:nvPr/>
        </p:nvSpPr>
        <p:spPr>
          <a:xfrm>
            <a:off x="3428400" y="294350"/>
            <a:ext cx="228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libri"/>
                <a:ea typeface="Calibri"/>
                <a:cs typeface="Calibri"/>
                <a:sym typeface="Calibri"/>
              </a:rPr>
              <a:t>The Almighty Sprite: Custom Collisions</a:t>
            </a:r>
            <a:endParaRPr b="1" sz="1800">
              <a:latin typeface="Calibri"/>
              <a:ea typeface="Calibri"/>
              <a:cs typeface="Calibri"/>
              <a:sym typeface="Calibri"/>
            </a:endParaRPr>
          </a:p>
        </p:txBody>
      </p:sp>
      <p:sp>
        <p:nvSpPr>
          <p:cNvPr id="150" name="Google Shape;150;p24"/>
          <p:cNvSpPr txBox="1"/>
          <p:nvPr/>
        </p:nvSpPr>
        <p:spPr>
          <a:xfrm>
            <a:off x="344400" y="1115550"/>
            <a:ext cx="5016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Custom Collisions allow our Sprites to have customizable collision behaviors for each and every </a:t>
            </a:r>
            <a:r>
              <a:rPr lang="en">
                <a:latin typeface="Calibri"/>
                <a:ea typeface="Calibri"/>
                <a:cs typeface="Calibri"/>
                <a:sym typeface="Calibri"/>
              </a:rPr>
              <a:t>other Sprite in the user’s game -- not restricted to “classes” of Sprites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Accomplished with a HashMap between spriteIds and CollisionStrategies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On a collision, the detected sprites each are passed each other’s spriteId, and they check their collision rules to see if they have a custom collision for that sprite. Ex: Bowling</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If no special rule is present, the sprite’s default collision behavior is employed. By default, this is the NoCollisionStrategy behavior (Null Object).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But wait… How are these relationships preserved through saves and loads?</a:t>
            </a:r>
            <a:endParaRPr>
              <a:latin typeface="Calibri"/>
              <a:ea typeface="Calibri"/>
              <a:cs typeface="Calibri"/>
              <a:sym typeface="Calibri"/>
            </a:endParaRPr>
          </a:p>
        </p:txBody>
      </p:sp>
      <p:pic>
        <p:nvPicPr>
          <p:cNvPr id="151" name="Google Shape;151;p24"/>
          <p:cNvPicPr preferRelativeResize="0"/>
          <p:nvPr/>
        </p:nvPicPr>
        <p:blipFill rotWithShape="1">
          <a:blip r:embed="rId3">
            <a:alphaModFix/>
          </a:blip>
          <a:srcRect b="0" l="44678" r="0" t="0"/>
          <a:stretch/>
        </p:blipFill>
        <p:spPr>
          <a:xfrm>
            <a:off x="6375447" y="1820550"/>
            <a:ext cx="2768550" cy="3322950"/>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256800" y="1976726"/>
            <a:ext cx="4828800" cy="3219200"/>
          </a:xfrm>
          <a:prstGeom prst="rect">
            <a:avLst/>
          </a:prstGeom>
          <a:noFill/>
          <a:ln>
            <a:noFill/>
          </a:ln>
        </p:spPr>
      </p:pic>
      <p:sp>
        <p:nvSpPr>
          <p:cNvPr id="157" name="Google Shape;157;p25"/>
          <p:cNvSpPr txBox="1"/>
          <p:nvPr>
            <p:ph idx="4294967295" type="title"/>
          </p:nvPr>
        </p:nvSpPr>
        <p:spPr>
          <a:xfrm>
            <a:off x="473240" y="380919"/>
            <a:ext cx="8197500" cy="7800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404041"/>
              </a:buClr>
              <a:buSzPts val="3000"/>
              <a:buFont typeface="Arial"/>
              <a:buNone/>
            </a:pPr>
            <a:r>
              <a:rPr b="1" lang="en" sz="3000">
                <a:latin typeface="Arial"/>
                <a:ea typeface="Arial"/>
                <a:cs typeface="Arial"/>
                <a:sym typeface="Arial"/>
              </a:rPr>
              <a:t>Architecture</a:t>
            </a:r>
            <a:endParaRPr sz="1100"/>
          </a:p>
        </p:txBody>
      </p:sp>
      <p:sp>
        <p:nvSpPr>
          <p:cNvPr id="158" name="Google Shape;158;p25"/>
          <p:cNvSpPr txBox="1"/>
          <p:nvPr/>
        </p:nvSpPr>
        <p:spPr>
          <a:xfrm>
            <a:off x="3428400" y="294350"/>
            <a:ext cx="228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libri"/>
                <a:ea typeface="Calibri"/>
                <a:cs typeface="Calibri"/>
                <a:sym typeface="Calibri"/>
              </a:rPr>
              <a:t>The Almighty Sprite: </a:t>
            </a:r>
            <a:endParaRPr b="1" sz="1800">
              <a:latin typeface="Calibri"/>
              <a:ea typeface="Calibri"/>
              <a:cs typeface="Calibri"/>
              <a:sym typeface="Calibri"/>
            </a:endParaRPr>
          </a:p>
          <a:p>
            <a:pPr indent="0" lvl="0" marL="0" rtl="0" algn="ctr">
              <a:spcBef>
                <a:spcPts val="0"/>
              </a:spcBef>
              <a:spcAft>
                <a:spcPts val="0"/>
              </a:spcAft>
              <a:buNone/>
            </a:pPr>
            <a:r>
              <a:rPr b="1" lang="en" sz="1800">
                <a:latin typeface="Calibri"/>
                <a:ea typeface="Calibri"/>
                <a:cs typeface="Calibri"/>
                <a:sym typeface="Calibri"/>
              </a:rPr>
              <a:t>The SpriteMaster</a:t>
            </a:r>
            <a:endParaRPr b="1" sz="1800">
              <a:latin typeface="Calibri"/>
              <a:ea typeface="Calibri"/>
              <a:cs typeface="Calibri"/>
              <a:sym typeface="Calibri"/>
            </a:endParaRPr>
          </a:p>
        </p:txBody>
      </p:sp>
      <p:sp>
        <p:nvSpPr>
          <p:cNvPr id="159" name="Google Shape;159;p25"/>
          <p:cNvSpPr txBox="1"/>
          <p:nvPr/>
        </p:nvSpPr>
        <p:spPr>
          <a:xfrm>
            <a:off x="4035425" y="1078650"/>
            <a:ext cx="50163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The SpriteMaster is the key to preserving relationships between sprites between saves and loads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SpriteMaster is really just a fancy HashMap for Sprites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Each Sprite is instantiated with a spriteId = -2.</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SpriteMaster is instantiated with largestSpriteId = -1.</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On SpriteMaster.add(Sprite), if the Sprite’s Id is less than the largestSpriteId, then both are incremented and the new value is inserted.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If the Sprite’s Id is larger than what is already in the SpriteMaster, then we must be loading, and we simply insert the Sprite with its current Id and update the SpriteMaster’s largestSpriteId if it’s larger.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allows relationships to be preserved by having Sprites only contain the SpriteId they’re interested in, rather than an actual reference of type Sprite which would be lost on save/load.</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262626"/>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