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59" r:id="rId6"/>
    <p:sldId id="262" r:id="rId7"/>
    <p:sldId id="268" r:id="rId8"/>
    <p:sldId id="277" r:id="rId9"/>
    <p:sldId id="276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har, Ethan T" initials="BE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1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BCD73-ABA3-C721-9631-058451A85268}" v="1334" dt="2021-09-20T00:21:05.240"/>
    <p1510:client id="{DB78D029-0278-4D89-BD06-72FF43A1922C}" v="5" dt="2021-09-20T00:25:18.568"/>
    <p1510:client id="{DC06ABDD-8E4D-E427-B51C-38FC271BAAE8}" v="488" dt="2021-09-19T19:19:41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7436" autoAdjust="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F2AF55-8C68-4495-8435-7564C7CB8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0C6C1-826D-47AD-8130-58BC38B9D3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5D79DB5-3268-466D-9E9B-DB93676E912F}" type="datetimeFigureOut">
              <a:rPr lang="en-US"/>
              <a:pPr>
                <a:defRPr/>
              </a:pPr>
              <a:t>9/18/2021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BB475E9-27AC-4226-8AF8-D91D7C9DE6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7AE0F7B-1BD0-49B8-A5C2-4392E9083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31A9C-49D8-40D4-BEC1-830A41E0AD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C80DB-ABC0-407E-B2D3-8B61C6C8F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307104-ED50-4BE3-855D-1324521D1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23;gb9e92ca1e2_1_72:notes">
            <a:extLst>
              <a:ext uri="{FF2B5EF4-FFF2-40B4-BE49-F238E27FC236}">
                <a16:creationId xmlns:a16="http://schemas.microsoft.com/office/drawing/2014/main" id="{AE1951D0-BE2A-4909-8714-41E912674A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The main goal of my thesis is to find the applicability of high performance computing principles and algorithms in modern end to end deep learning solutions.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With adoptation of deep learning in many areas it is important to have highy efficient frameworks that handle both data processing and deep learning</a:t>
            </a:r>
          </a:p>
        </p:txBody>
      </p:sp>
      <p:sp>
        <p:nvSpPr>
          <p:cNvPr id="6147" name="Google Shape;124;gb9e92ca1e2_1_72:notes">
            <a:extLst>
              <a:ext uri="{FF2B5EF4-FFF2-40B4-BE49-F238E27FC236}">
                <a16:creationId xmlns:a16="http://schemas.microsoft.com/office/drawing/2014/main" id="{8E077A49-8A27-403F-AF38-24BC120315A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32;gb9e92ca1e2_1_84:notes">
            <a:extLst>
              <a:ext uri="{FF2B5EF4-FFF2-40B4-BE49-F238E27FC236}">
                <a16:creationId xmlns:a16="http://schemas.microsoft.com/office/drawing/2014/main" id="{2973768E-75AC-4451-8A56-4F604719CA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Performance for both data processing and deep learning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ease of use is as important as performance if any framework is to be adopted by the community</a:t>
            </a:r>
          </a:p>
        </p:txBody>
      </p:sp>
      <p:sp>
        <p:nvSpPr>
          <p:cNvPr id="8195" name="Google Shape;133;gb9e92ca1e2_1_84:notes">
            <a:extLst>
              <a:ext uri="{FF2B5EF4-FFF2-40B4-BE49-F238E27FC236}">
                <a16:creationId xmlns:a16="http://schemas.microsoft.com/office/drawing/2014/main" id="{C12E6F16-A9E1-4A4D-8393-79CACDA44BD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32;gb9e92ca1e2_1_84:notes">
            <a:extLst>
              <a:ext uri="{FF2B5EF4-FFF2-40B4-BE49-F238E27FC236}">
                <a16:creationId xmlns:a16="http://schemas.microsoft.com/office/drawing/2014/main" id="{F9E73B1D-7573-4C5B-9E73-CDEFD0EF8A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Performance for both data processing and deep learning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ease of use is as important as performance if any framework is to be adopted by the community</a:t>
            </a:r>
          </a:p>
        </p:txBody>
      </p:sp>
      <p:sp>
        <p:nvSpPr>
          <p:cNvPr id="10243" name="Google Shape;133;gb9e92ca1e2_1_84:notes">
            <a:extLst>
              <a:ext uri="{FF2B5EF4-FFF2-40B4-BE49-F238E27FC236}">
                <a16:creationId xmlns:a16="http://schemas.microsoft.com/office/drawing/2014/main" id="{3FAEFCA4-3798-404F-B2BB-D8EB9336BF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32;gb9e92ca1e2_1_84:notes">
            <a:extLst>
              <a:ext uri="{FF2B5EF4-FFF2-40B4-BE49-F238E27FC236}">
                <a16:creationId xmlns:a16="http://schemas.microsoft.com/office/drawing/2014/main" id="{0D182809-63BD-4A2F-8408-CA8AD2D5BD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Performance for both data processing and deep learning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ease of use is as important as performance if any framework is to be adopted by the community</a:t>
            </a:r>
          </a:p>
        </p:txBody>
      </p:sp>
      <p:sp>
        <p:nvSpPr>
          <p:cNvPr id="12291" name="Google Shape;133;gb9e92ca1e2_1_84:notes">
            <a:extLst>
              <a:ext uri="{FF2B5EF4-FFF2-40B4-BE49-F238E27FC236}">
                <a16:creationId xmlns:a16="http://schemas.microsoft.com/office/drawing/2014/main" id="{CCD0499F-FB29-47F0-8499-EC9E97180E5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132;gb9e92ca1e2_1_84:notes">
            <a:extLst>
              <a:ext uri="{FF2B5EF4-FFF2-40B4-BE49-F238E27FC236}">
                <a16:creationId xmlns:a16="http://schemas.microsoft.com/office/drawing/2014/main" id="{6AA6315B-58AB-48E5-BFF5-53B2FE095F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Performance for both data processing and deep learning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ease of use is as important as performance if any framework is to be adopted by the community</a:t>
            </a:r>
          </a:p>
        </p:txBody>
      </p:sp>
      <p:sp>
        <p:nvSpPr>
          <p:cNvPr id="14339" name="Google Shape;133;gb9e92ca1e2_1_84:notes">
            <a:extLst>
              <a:ext uri="{FF2B5EF4-FFF2-40B4-BE49-F238E27FC236}">
                <a16:creationId xmlns:a16="http://schemas.microsoft.com/office/drawing/2014/main" id="{51A0293F-17DC-424B-8DD3-2A5C9CA65ED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132;gb9e92ca1e2_1_84:notes">
            <a:extLst>
              <a:ext uri="{FF2B5EF4-FFF2-40B4-BE49-F238E27FC236}">
                <a16:creationId xmlns:a16="http://schemas.microsoft.com/office/drawing/2014/main" id="{2FE593B4-9914-4929-B773-2311EABB17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Performance for both data processing and deep learning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ease of use is as important as performance if any framework is to be adopted by the community</a:t>
            </a:r>
          </a:p>
        </p:txBody>
      </p:sp>
      <p:sp>
        <p:nvSpPr>
          <p:cNvPr id="16387" name="Google Shape;133;gb9e92ca1e2_1_84:notes">
            <a:extLst>
              <a:ext uri="{FF2B5EF4-FFF2-40B4-BE49-F238E27FC236}">
                <a16:creationId xmlns:a16="http://schemas.microsoft.com/office/drawing/2014/main" id="{6128169E-6F78-45C1-AF87-CDB05023F56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B765-3A0D-40AF-85E6-0F7E2DDE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6718F-3E2B-4916-91B6-58A0C6D18B6F}" type="datetimeFigureOut">
              <a:rPr lang="en-US"/>
              <a:pPr>
                <a:defRPr/>
              </a:pPr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1DA1-F9F8-42BB-AA8B-249E97BF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9614-6E71-460A-BD72-6C889B71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DC6E9-97C7-4338-8D71-73EFAB4E3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4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116AC-70F6-48B0-BE64-080F8C21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85BD9-B9BF-485E-8D4D-5E30F3C39ADC}" type="datetimeFigureOut">
              <a:rPr lang="en-US"/>
              <a:pPr>
                <a:defRPr/>
              </a:pPr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924F-1BE0-4218-B10D-5C0206C0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7DC1-1FC4-4E80-A739-A3A4BC0A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2A6AB-757E-4AD0-A5F0-DDD5A0DA97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90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1A6B-F176-43F2-9412-C2CE34E3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67A2E-1857-4F49-86EE-89884A451D70}" type="datetimeFigureOut">
              <a:rPr lang="en-US"/>
              <a:pPr>
                <a:defRPr/>
              </a:pPr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CE17-861C-4134-9836-BE4D5582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C919-3793-40E8-842E-40F1951F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762B0-2CA1-4245-81B6-AC5430FF8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84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>
  <p:cSld name="Title page">
    <p:bg>
      <p:bgPr>
        <a:solidFill>
          <a:srgbClr val="26262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4;p14">
            <a:extLst>
              <a:ext uri="{FF2B5EF4-FFF2-40B4-BE49-F238E27FC236}">
                <a16:creationId xmlns:a16="http://schemas.microsoft.com/office/drawing/2014/main" id="{7BCB459B-024B-4124-91D1-66F7B15B0846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-865188"/>
            <a:ext cx="977900" cy="3157538"/>
            <a:chOff x="685136" y="-246616"/>
            <a:chExt cx="733465" cy="2367520"/>
          </a:xfrm>
        </p:grpSpPr>
        <p:sp>
          <p:nvSpPr>
            <p:cNvPr id="6" name="Google Shape;55;p14">
              <a:extLst>
                <a:ext uri="{FF2B5EF4-FFF2-40B4-BE49-F238E27FC236}">
                  <a16:creationId xmlns:a16="http://schemas.microsoft.com/office/drawing/2014/main" id="{297BF5FD-D0AA-4DA6-839E-ABFAE7340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7" name="Google Shape;56;p14" descr="tab-rgb.eps">
              <a:extLst>
                <a:ext uri="{FF2B5EF4-FFF2-40B4-BE49-F238E27FC236}">
                  <a16:creationId xmlns:a16="http://schemas.microsoft.com/office/drawing/2014/main" id="{F8BBEBA0-BB20-4534-BB05-87F5BF7120CB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308" y="1380149"/>
              <a:ext cx="489120" cy="62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70538" y="3688697"/>
            <a:ext cx="10312295" cy="1485992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5333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707592" y="6279762"/>
            <a:ext cx="10312296" cy="37020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707592" y="3258479"/>
            <a:ext cx="10312296" cy="336549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60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: white">
  <p:cSld name="Content and photo: whi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1;p16">
            <a:extLst>
              <a:ext uri="{FF2B5EF4-FFF2-40B4-BE49-F238E27FC236}">
                <a16:creationId xmlns:a16="http://schemas.microsoft.com/office/drawing/2014/main" id="{658DFAF7-6CB9-4A8F-8929-F3CA66517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9288"/>
            <a:ext cx="109538" cy="51593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121900" tIns="60933" rIns="121900" bIns="6093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Google Shape;72;p16">
            <a:extLst>
              <a:ext uri="{FF2B5EF4-FFF2-40B4-BE49-F238E27FC236}">
                <a16:creationId xmlns:a16="http://schemas.microsoft.com/office/drawing/2014/main" id="{26B58448-AFD0-4B6A-BB61-8CB435BCA836}"/>
              </a:ext>
            </a:extLst>
          </p:cNvPr>
          <p:cNvGrpSpPr>
            <a:grpSpLocks/>
          </p:cNvGrpSpPr>
          <p:nvPr/>
        </p:nvGrpSpPr>
        <p:grpSpPr bwMode="auto">
          <a:xfrm>
            <a:off x="847725" y="6215063"/>
            <a:ext cx="515938" cy="704850"/>
            <a:chOff x="635303" y="4661517"/>
            <a:chExt cx="387197" cy="528963"/>
          </a:xfrm>
        </p:grpSpPr>
        <p:sp>
          <p:nvSpPr>
            <p:cNvPr id="7" name="Google Shape;73;p16">
              <a:extLst>
                <a:ext uri="{FF2B5EF4-FFF2-40B4-BE49-F238E27FC236}">
                  <a16:creationId xmlns:a16="http://schemas.microsoft.com/office/drawing/2014/main" id="{30CC3E2D-EE17-4515-BC2C-3F2857ACB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8" name="Google Shape;74;p16" descr="tab-rgb.eps">
              <a:extLst>
                <a:ext uri="{FF2B5EF4-FFF2-40B4-BE49-F238E27FC236}">
                  <a16:creationId xmlns:a16="http://schemas.microsoft.com/office/drawing/2014/main" id="{E82900A1-131D-4D64-A06C-6DBD8FDA5E20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700405" y="619181"/>
            <a:ext cx="6080772" cy="1039091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sz="4000" b="1" i="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700405" y="2172540"/>
            <a:ext cx="6080772" cy="3723149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5718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>
            <a:spLocks noGrp="1"/>
          </p:cNvSpPr>
          <p:nvPr>
            <p:ph type="pic" idx="2"/>
          </p:nvPr>
        </p:nvSpPr>
        <p:spPr>
          <a:xfrm>
            <a:off x="7430745" y="0"/>
            <a:ext cx="4761255" cy="68580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rtlCol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noProof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02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12737-F166-426D-9A11-17F9222F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AB8D-20F9-4AF7-A29F-4FF7A8E72B44}" type="datetimeFigureOut">
              <a:rPr lang="en-US"/>
              <a:pPr>
                <a:defRPr/>
              </a:pPr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3D64-63B5-4AE9-88F2-BD106510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1298-364B-4A81-BA22-A4708D46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CD9C9-DB09-43F7-A71A-85C2FCEB5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17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C1F1-661D-4081-907A-5CD82D88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FDA1D-35C1-4F01-A47B-54F579E0CA8D}" type="datetimeFigureOut">
              <a:rPr lang="en-US"/>
              <a:pPr>
                <a:defRPr/>
              </a:pPr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3AB20-D1E1-4781-8D9C-6F419560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F6A0-369C-4991-A196-79424F7E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C0D08-F5D1-4315-AF9E-45F868DED6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73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BEC61E-D3A3-44B2-BAEB-2BE62575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0DC39-880F-4BE8-BD0A-6F31DC86583D}" type="datetimeFigureOut">
              <a:rPr lang="en-US"/>
              <a:pPr>
                <a:defRPr/>
              </a:pPr>
              <a:t>9/18/2021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826656-BD66-4491-A5E7-2441CCEE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DAF298-AC44-486D-8C9C-4D8D5C30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69FB3-DCCC-4254-924F-E480281FD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9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0CE1EA-0A8D-46E2-BB03-A6A5442C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15CF0-C9BA-4EFF-A2DD-B2FB0E594187}" type="datetimeFigureOut">
              <a:rPr lang="en-US"/>
              <a:pPr>
                <a:defRPr/>
              </a:pPr>
              <a:t>9/18/2021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ECCABA-567A-4891-8083-3199858B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FC47C1-C9AC-4549-82FD-298219FB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5CBD7-B6F3-487B-807D-B8058074B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67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872F71-BF9E-4E76-A871-CE1F070C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557CE-0A28-4CF3-92C7-F9D225815C9C}" type="datetimeFigureOut">
              <a:rPr lang="en-US"/>
              <a:pPr>
                <a:defRPr/>
              </a:pPr>
              <a:t>9/18/2021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C60D4B-F016-46FA-A19A-0AEF613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E452C4-4300-4FFE-8BF5-62642C56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93CA9-2013-4872-B985-849B11409D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57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F5B7DB-CCA9-4624-840D-350E6182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06E17-8E75-41EF-A4F4-26F3138FB2AB}" type="datetimeFigureOut">
              <a:rPr lang="en-US"/>
              <a:pPr>
                <a:defRPr/>
              </a:pPr>
              <a:t>9/18/2021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C7E819-E1C1-41B2-9D05-665A2C9F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70C792-6B91-49A3-ADD3-CC7D3C3A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F7A4B-12E6-400B-8D3F-085AD2EB08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00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C10089-F83A-4A1A-B82F-DE2E1073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D8306-544A-4F79-80E4-72537C379C3E}" type="datetimeFigureOut">
              <a:rPr lang="en-US"/>
              <a:pPr>
                <a:defRPr/>
              </a:pPr>
              <a:t>9/18/2021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787987-05BE-4852-B3CB-10EB5F45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8C6E87-A719-4367-8D1B-69BA3488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D61E7-0FF9-42D9-8CB8-E80A10C2D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4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2AB9E3-F39C-4B50-945C-6A8C9ECA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75766-3399-458F-A964-3D1324591E89}" type="datetimeFigureOut">
              <a:rPr lang="en-US"/>
              <a:pPr>
                <a:defRPr/>
              </a:pPr>
              <a:t>9/18/2021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0DD9C3-CAF2-496A-8A5A-C3E5ACE8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4DFBAD-1E3E-4F74-9112-0B5431F5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D33DA-E51D-4E43-A8FE-2DD670BC73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07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F624F45-0F9B-41A1-964E-88B3270D15B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E6A6F0-A5D7-4ADE-A0EC-99D4AB46F8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DECB-6058-4DCD-B6BC-D97D72D43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9E2CA4-3193-4C37-B8DB-D96678A32B18}" type="datetimeFigureOut">
              <a:rPr lang="en-US"/>
              <a:pPr>
                <a:defRPr/>
              </a:pPr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D257-24A8-4A5D-9940-5CBC4C9C1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289B-2261-4C7C-97F2-49FA6AB8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5E5C44-6C9F-48E4-B094-B1CACA281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6;p23">
            <a:extLst>
              <a:ext uri="{FF2B5EF4-FFF2-40B4-BE49-F238E27FC236}">
                <a16:creationId xmlns:a16="http://schemas.microsoft.com/office/drawing/2014/main" id="{B80F8196-1A50-47AD-B3D9-B993E09D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2801938"/>
            <a:ext cx="10312400" cy="966787"/>
          </a:xfrm>
        </p:spPr>
        <p:txBody>
          <a:bodyPr lIns="121900" tIns="60933" rIns="121900" bIns="60933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</a:pPr>
            <a:r>
              <a:rPr lang="en-US" altLang="en-US"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CSCI-P 532 Object Oriented Software Development</a:t>
            </a:r>
            <a:endParaRPr lang="en-US" altLang="en-US" sz="48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7" name="Google Shape;127;p23">
            <a:extLst>
              <a:ext uri="{FF2B5EF4-FFF2-40B4-BE49-F238E27FC236}">
                <a16:creationId xmlns:a16="http://schemas.microsoft.com/office/drawing/2014/main" id="{ADE71FA0-CB5E-4C58-9CF9-ACF91BB50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8025" y="6280150"/>
            <a:ext cx="10312400" cy="369888"/>
          </a:xfrm>
        </p:spPr>
        <p:txBody>
          <a:bodyPr lIns="121900" tIns="60933" rIns="121900" bIns="60933" rtlCol="0"/>
          <a:lstStyle/>
          <a:p>
            <a:pPr marL="0" indent="0" eaLnBrk="1" fontAlgn="auto" hangingPunct="1">
              <a:defRPr/>
            </a:pPr>
            <a:r>
              <a:rPr lang="en"/>
              <a:t>INDIANA UNIVERSITY BLOOMINGTON</a:t>
            </a:r>
            <a:endParaRPr/>
          </a:p>
        </p:txBody>
      </p:sp>
      <p:sp>
        <p:nvSpPr>
          <p:cNvPr id="128" name="Google Shape;128;p23">
            <a:extLst>
              <a:ext uri="{FF2B5EF4-FFF2-40B4-BE49-F238E27FC236}">
                <a16:creationId xmlns:a16="http://schemas.microsoft.com/office/drawing/2014/main" id="{A6D5A49A-68EC-418D-AAA1-1892EB6C93D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8025" y="2457450"/>
            <a:ext cx="10312400" cy="336550"/>
          </a:xfrm>
        </p:spPr>
        <p:txBody>
          <a:bodyPr lIns="121900" tIns="60933" rIns="121900" bIns="60933" rtlCol="0"/>
          <a:lstStyle/>
          <a:p>
            <a:pPr marL="0" indent="0" eaLnBrk="1" fontAlgn="auto" hangingPunct="1">
              <a:buSzPts val="1100"/>
              <a:defRPr/>
            </a:pPr>
            <a:r>
              <a:rPr lang="en" sz="1733"/>
              <a:t>Luddy School of Informatics, Computing, and Engineering</a:t>
            </a:r>
            <a:endParaRPr sz="1733"/>
          </a:p>
        </p:txBody>
      </p:sp>
      <p:sp>
        <p:nvSpPr>
          <p:cNvPr id="5125" name="Google Shape;129;p23">
            <a:extLst>
              <a:ext uri="{FF2B5EF4-FFF2-40B4-BE49-F238E27FC236}">
                <a16:creationId xmlns:a16="http://schemas.microsoft.com/office/drawing/2014/main" id="{96344F2E-76B5-4B8D-BA86-E5C379C3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8" y="3513138"/>
            <a:ext cx="8507412" cy="633412"/>
          </a:xfrm>
        </p:spPr>
        <p:txBody>
          <a:bodyPr lIns="121900" tIns="60933" rIns="121900" bIns="60933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</a:pPr>
            <a:r>
              <a:rPr lang="en-US" altLang="en-US" sz="2400">
                <a:solidFill>
                  <a:srgbClr val="FFFFFF"/>
                </a:solidFill>
                <a:sym typeface="Arial" panose="020B0604020202020204" pitchFamily="34" charset="0"/>
              </a:rPr>
              <a:t>Assignment 2: Implementation of the Composite Pattern</a:t>
            </a:r>
          </a:p>
        </p:txBody>
      </p:sp>
      <p:sp>
        <p:nvSpPr>
          <p:cNvPr id="130" name="Google Shape;130;p23">
            <a:extLst>
              <a:ext uri="{FF2B5EF4-FFF2-40B4-BE49-F238E27FC236}">
                <a16:creationId xmlns:a16="http://schemas.microsoft.com/office/drawing/2014/main" id="{96940470-CC5E-4FC0-B4EC-31CB99E17B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488" y="5305425"/>
            <a:ext cx="9055100" cy="990600"/>
          </a:xfrm>
        </p:spPr>
        <p:txBody>
          <a:bodyPr lIns="121900" tIns="60933" rIns="121900" bIns="60933" rtlCol="0"/>
          <a:lstStyle/>
          <a:p>
            <a:pPr eaLnBrk="1" fontAlgn="auto" hangingPunct="1">
              <a:buClr>
                <a:schemeClr val="dk1"/>
              </a:buClr>
              <a:buSzPts val="1100"/>
              <a:defRPr/>
            </a:pPr>
            <a:r>
              <a:rPr lang="en-IN" sz="1850" b="0"/>
              <a:t>Abhishek Tiwari</a:t>
            </a:r>
            <a:br>
              <a:rPr lang="en-IN" sz="1850" b="0"/>
            </a:br>
            <a:r>
              <a:rPr lang="en-US" sz="1850" b="0"/>
              <a:t>Isaiah Sherfick</a:t>
            </a:r>
            <a:br>
              <a:rPr lang="en-IN" sz="1850" b="0"/>
            </a:br>
            <a:r>
              <a:rPr lang="en-IN" sz="1850" b="0"/>
              <a:t>Snehal </a:t>
            </a:r>
            <a:r>
              <a:rPr lang="en-IN" sz="1850" b="0" err="1"/>
              <a:t>Patare</a:t>
            </a:r>
            <a:br>
              <a:rPr lang="en-IN" sz="1850" b="0"/>
            </a:br>
            <a:endParaRPr lang="en-IN" sz="185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35;p24">
            <a:extLst>
              <a:ext uri="{FF2B5EF4-FFF2-40B4-BE49-F238E27FC236}">
                <a16:creationId xmlns:a16="http://schemas.microsoft.com/office/drawing/2014/main" id="{3E8DBCDA-3374-422E-B813-6DE0B5C8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619125"/>
            <a:ext cx="10769600" cy="1039813"/>
          </a:xfrm>
        </p:spPr>
        <p:txBody>
          <a:bodyPr lIns="121900" tIns="60933" rIns="121900" bIns="60933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Demo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F4B4523B-6CFD-40B4-904A-04B317E26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844800"/>
            <a:ext cx="261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32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 Eclipse!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35;p24">
            <a:extLst>
              <a:ext uri="{FF2B5EF4-FFF2-40B4-BE49-F238E27FC236}">
                <a16:creationId xmlns:a16="http://schemas.microsoft.com/office/drawing/2014/main" id="{13321880-87D7-4894-BBFD-8990DF08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619125"/>
            <a:ext cx="10929937" cy="1039813"/>
          </a:xfrm>
        </p:spPr>
        <p:txBody>
          <a:bodyPr lIns="121900" tIns="60933" rIns="121900" bIns="60933"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ym typeface="Arial" panose="020B0604020202020204" pitchFamily="34" charset="0"/>
              </a:rPr>
              <a:t>Architecture: Composite Design Pattern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6" name="Google Shape;136;p24">
            <a:extLst>
              <a:ext uri="{FF2B5EF4-FFF2-40B4-BE49-F238E27FC236}">
                <a16:creationId xmlns:a16="http://schemas.microsoft.com/office/drawing/2014/main" id="{208215B4-D28E-4634-A5C7-6B437B9077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0088" y="1687513"/>
            <a:ext cx="4852523" cy="4459287"/>
          </a:xfrm>
        </p:spPr>
        <p:txBody>
          <a:bodyPr lIns="121900" tIns="60933" rIns="121900" bIns="60933" rtlCol="0"/>
          <a:lstStyle/>
          <a:p>
            <a:pPr marL="0" indent="0" eaLnBrk="1" fontAlgn="auto" hangingPunct="1">
              <a:buFont typeface="Arial"/>
              <a:buNone/>
              <a:defRPr/>
            </a:pPr>
            <a:r>
              <a:rPr lang="en-IN" sz="1400"/>
              <a:t>Group 1 Week 2’s codebase was our starting point.</a:t>
            </a:r>
          </a:p>
          <a:p>
            <a:pPr marL="0" indent="0" eaLnBrk="1" fontAlgn="auto" hangingPunct="1">
              <a:buFont typeface="Arial"/>
              <a:buNone/>
              <a:defRPr/>
            </a:pPr>
            <a:endParaRPr lang="en-IN" sz="1400" b="1" u="sng"/>
          </a:p>
          <a:p>
            <a:pPr marL="0" indent="0">
              <a:buNone/>
              <a:defRPr/>
            </a:pPr>
            <a:r>
              <a:rPr lang="en-IN" sz="1400" b="1" u="sng" err="1"/>
              <a:t>PausableGameEngine</a:t>
            </a:r>
            <a:r>
              <a:rPr lang="en-IN" sz="1400" b="1" u="sng"/>
              <a:t>:</a:t>
            </a:r>
          </a:p>
          <a:p>
            <a:pPr marL="0" indent="0">
              <a:buNone/>
              <a:defRPr/>
            </a:pPr>
            <a:endParaRPr lang="en-IN" sz="1400" b="1" u="sng"/>
          </a:p>
          <a:p>
            <a:pPr marL="285750" indent="-285750">
              <a:defRPr/>
            </a:pPr>
            <a:r>
              <a:rPr lang="en-IN" sz="1400">
                <a:latin typeface="Abadi"/>
              </a:rPr>
              <a:t>Class has </a:t>
            </a:r>
            <a:r>
              <a:rPr lang="en-IN" sz="1400" err="1">
                <a:latin typeface="Abadi"/>
              </a:rPr>
              <a:t>BorderPane</a:t>
            </a:r>
            <a:r>
              <a:rPr lang="en-IN" sz="1400">
                <a:latin typeface="Abadi"/>
              </a:rPr>
              <a:t> and </a:t>
            </a:r>
            <a:r>
              <a:rPr lang="en-IN" sz="1400" err="1">
                <a:latin typeface="Abadi"/>
              </a:rPr>
              <a:t>FlowPane</a:t>
            </a:r>
            <a:r>
              <a:rPr lang="en-IN" sz="1400">
                <a:latin typeface="Abadi"/>
              </a:rPr>
              <a:t> as a Base Layouts.</a:t>
            </a:r>
          </a:p>
          <a:p>
            <a:pPr marL="285750" indent="-285750">
              <a:defRPr/>
            </a:pPr>
            <a:r>
              <a:rPr lang="en-IN" sz="1400">
                <a:latin typeface="Abadi"/>
              </a:rPr>
              <a:t>Default Layout - </a:t>
            </a:r>
            <a:r>
              <a:rPr lang="en-IN" sz="1400" err="1">
                <a:latin typeface="Abadi"/>
              </a:rPr>
              <a:t>FlowPane</a:t>
            </a:r>
            <a:r>
              <a:rPr lang="en-IN" sz="1400">
                <a:latin typeface="Abadi"/>
              </a:rPr>
              <a:t>.</a:t>
            </a:r>
          </a:p>
          <a:p>
            <a:pPr marL="285750" indent="-457200">
              <a:lnSpc>
                <a:spcPct val="150000"/>
              </a:lnSpc>
              <a:defRPr/>
            </a:pPr>
            <a:endParaRPr lang="en-IN" sz="1400">
              <a:latin typeface="Abadi"/>
            </a:endParaRPr>
          </a:p>
          <a:p>
            <a:pPr marL="285750" indent="-285750">
              <a:defRPr/>
            </a:pPr>
            <a:endParaRPr lang="en-IN" sz="1400" b="1" u="sng"/>
          </a:p>
          <a:p>
            <a:pPr marL="0" indent="0" eaLnBrk="1" fontAlgn="auto" hangingPunct="1">
              <a:buNone/>
              <a:defRPr/>
            </a:pPr>
            <a:r>
              <a:rPr lang="en-IN" sz="1400" b="1" u="sng"/>
              <a:t>Custom Layout:</a:t>
            </a:r>
            <a:endParaRPr lang="en-US" sz="1400"/>
          </a:p>
          <a:p>
            <a:pPr marL="0" indent="0">
              <a:buNone/>
              <a:defRPr/>
            </a:pPr>
            <a:endParaRPr lang="en-IN" sz="1400" b="1" u="sng"/>
          </a:p>
          <a:p>
            <a:pPr marL="285750" indent="-285750">
              <a:defRPr/>
            </a:pPr>
            <a:r>
              <a:rPr lang="en-IN" sz="1400" err="1">
                <a:latin typeface="Abadi"/>
              </a:rPr>
              <a:t>CustomLayout</a:t>
            </a:r>
            <a:r>
              <a:rPr lang="en-IN" sz="1400">
                <a:latin typeface="Abadi"/>
              </a:rPr>
              <a:t> is a </a:t>
            </a:r>
            <a:r>
              <a:rPr lang="en-IN" sz="1400" err="1">
                <a:latin typeface="Abadi"/>
              </a:rPr>
              <a:t>GridPane</a:t>
            </a:r>
            <a:endParaRPr lang="en-IN" sz="1400">
              <a:latin typeface="Abadi"/>
            </a:endParaRPr>
          </a:p>
          <a:p>
            <a:pPr marL="285750" indent="-285750">
              <a:defRPr/>
            </a:pPr>
            <a:r>
              <a:rPr lang="en-IN" sz="1400">
                <a:latin typeface="Abadi"/>
              </a:rPr>
              <a:t>Multiple </a:t>
            </a:r>
            <a:r>
              <a:rPr lang="en-IN" sz="1400" err="1">
                <a:latin typeface="Abadi"/>
              </a:rPr>
              <a:t>GridPane</a:t>
            </a:r>
            <a:r>
              <a:rPr lang="en-IN" sz="1400">
                <a:latin typeface="Abadi"/>
              </a:rPr>
              <a:t> for Buttons:</a:t>
            </a:r>
            <a:endParaRPr lang="en-IN">
              <a:latin typeface="Abadi"/>
            </a:endParaRPr>
          </a:p>
          <a:p>
            <a:pPr marL="1218565" lvl="1" indent="-456565">
              <a:spcBef>
                <a:spcPts val="500"/>
              </a:spcBef>
              <a:defRPr/>
            </a:pPr>
            <a:r>
              <a:rPr lang="en-IN" sz="1400">
                <a:latin typeface="Abadi"/>
              </a:rPr>
              <a:t>Pause, Undo, Replay, FastForward, Rewind, Change (Flow/Border).</a:t>
            </a:r>
            <a:endParaRPr lang="en-IN">
              <a:latin typeface="Abadi"/>
            </a:endParaRPr>
          </a:p>
          <a:p>
            <a:pPr marL="762000" lvl="1" indent="0">
              <a:spcBef>
                <a:spcPts val="500"/>
              </a:spcBef>
              <a:buNone/>
              <a:defRPr/>
            </a:pPr>
            <a:endParaRPr lang="en-IN" sz="1400">
              <a:latin typeface="Abadi"/>
            </a:endParaRPr>
          </a:p>
          <a:p>
            <a:pPr marL="0" indent="0">
              <a:buNone/>
              <a:defRPr/>
            </a:pPr>
            <a:r>
              <a:rPr lang="en-IN" sz="1400" b="1" u="sng"/>
              <a:t>Implementation:</a:t>
            </a:r>
          </a:p>
          <a:p>
            <a:pPr marL="342265" indent="-342900" eaLnBrk="1" fontAlgn="auto" hangingPunct="1">
              <a:defRPr/>
            </a:pPr>
            <a:r>
              <a:rPr lang="en-IN" sz="1400"/>
              <a:t>Change Button changes the layout architecture of the Base Pane from </a:t>
            </a:r>
            <a:r>
              <a:rPr lang="en-IN" sz="1400" err="1"/>
              <a:t>FlowPane</a:t>
            </a:r>
            <a:r>
              <a:rPr lang="en-IN" sz="1400"/>
              <a:t> to </a:t>
            </a:r>
            <a:r>
              <a:rPr lang="en-IN" sz="1400" err="1"/>
              <a:t>BorderPane</a:t>
            </a:r>
            <a:r>
              <a:rPr lang="en-IN" sz="1400"/>
              <a:t> and </a:t>
            </a:r>
            <a:r>
              <a:rPr lang="en-IN" sz="1400" err="1"/>
              <a:t>viseversa</a:t>
            </a:r>
            <a:r>
              <a:rPr lang="en-IN" sz="1400"/>
              <a:t>.</a:t>
            </a:r>
          </a:p>
          <a:p>
            <a:pPr marL="342900" indent="-342900" eaLnBrk="1" fontAlgn="auto" hangingPunct="1">
              <a:defRPr/>
            </a:pPr>
            <a:endParaRPr lang="en-IN" sz="1400"/>
          </a:p>
          <a:p>
            <a:pPr marL="342900" indent="-342900" eaLnBrk="1" fontAlgn="auto" hangingPunct="1">
              <a:defRPr/>
            </a:pPr>
            <a:endParaRPr lang="en-IN" sz="1400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AC0A9DD-9F3A-46C1-9121-8DEF5FCE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88" y="1458436"/>
            <a:ext cx="6534614" cy="45451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35;p24">
            <a:extLst>
              <a:ext uri="{FF2B5EF4-FFF2-40B4-BE49-F238E27FC236}">
                <a16:creationId xmlns:a16="http://schemas.microsoft.com/office/drawing/2014/main" id="{4A011CF4-597C-4512-9B5E-361A52DB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619125"/>
            <a:ext cx="10929937" cy="1039813"/>
          </a:xfrm>
        </p:spPr>
        <p:txBody>
          <a:bodyPr lIns="121900" tIns="60933" rIns="121900" bIns="60933"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ym typeface="Arial" panose="020B0604020202020204" pitchFamily="34" charset="0"/>
              </a:rPr>
              <a:t>Architecture: Save and Load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6" name="Google Shape;136;p24">
            <a:extLst>
              <a:ext uri="{FF2B5EF4-FFF2-40B4-BE49-F238E27FC236}">
                <a16:creationId xmlns:a16="http://schemas.microsoft.com/office/drawing/2014/main" id="{7BE4A03F-BEBA-4476-A391-5D72E2367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0088" y="1687513"/>
            <a:ext cx="10929937" cy="4237037"/>
          </a:xfrm>
        </p:spPr>
        <p:txBody>
          <a:bodyPr lIns="121900" tIns="60933" rIns="121900" bIns="60933" rtlCol="0"/>
          <a:lstStyle/>
          <a:p>
            <a:pPr marL="0" indent="0">
              <a:buNone/>
              <a:defRPr/>
            </a:pPr>
            <a:r>
              <a:rPr lang="en-IN" sz="1400" b="1" u="sng"/>
              <a:t>SaveAndLoadManager: </a:t>
            </a:r>
          </a:p>
          <a:p>
            <a:pPr marL="0" indent="0">
              <a:buNone/>
              <a:defRPr/>
            </a:pPr>
            <a:endParaRPr lang="en-IN" sz="1400" b="1"/>
          </a:p>
          <a:p>
            <a:pPr marL="285750" indent="-285750">
              <a:defRPr/>
            </a:pPr>
            <a:r>
              <a:rPr lang="en-IN" sz="1400">
                <a:latin typeface="Abadi"/>
              </a:rPr>
              <a:t>Saving and Loading Files and its location.</a:t>
            </a:r>
          </a:p>
          <a:p>
            <a:pPr marL="285750" indent="-285750">
              <a:defRPr/>
            </a:pPr>
            <a:r>
              <a:rPr lang="en-IN" sz="1400">
                <a:latin typeface="Abadi"/>
              </a:rPr>
              <a:t>Stores JSON Objects in </a:t>
            </a:r>
            <a:r>
              <a:rPr lang="en-IN" sz="1400" err="1">
                <a:latin typeface="Abadi"/>
              </a:rPr>
              <a:t>ArrayList</a:t>
            </a:r>
            <a:r>
              <a:rPr lang="en-IN" sz="1400">
                <a:latin typeface="Abadi"/>
              </a:rPr>
              <a:t>.</a:t>
            </a:r>
          </a:p>
          <a:p>
            <a:pPr marL="285750" indent="-285750">
              <a:defRPr/>
            </a:pPr>
            <a:r>
              <a:rPr lang="en-IN" sz="1400">
                <a:latin typeface="Abadi"/>
              </a:rPr>
              <a:t>Write in JSON file.</a:t>
            </a:r>
          </a:p>
          <a:p>
            <a:pPr marL="285750" indent="-285750">
              <a:defRPr/>
            </a:pPr>
            <a:endParaRPr lang="en-IN" sz="1400" b="1" u="sng"/>
          </a:p>
          <a:p>
            <a:pPr marL="285750" indent="-285750" eaLnBrk="1" fontAlgn="auto" hangingPunct="1">
              <a:defRPr/>
            </a:pPr>
            <a:endParaRPr lang="en-IN" sz="1400"/>
          </a:p>
          <a:p>
            <a:pPr marL="0" indent="0" eaLnBrk="1" fontAlgn="auto" hangingPunct="1">
              <a:buNone/>
              <a:defRPr/>
            </a:pPr>
            <a:r>
              <a:rPr lang="en-IN" sz="1400" b="1" u="sng"/>
              <a:t>Saveable Interface </a:t>
            </a:r>
          </a:p>
          <a:p>
            <a:pPr marL="285750" indent="-285750" eaLnBrk="1" fontAlgn="auto" hangingPunct="1">
              <a:defRPr/>
            </a:pPr>
            <a:r>
              <a:rPr lang="en-IN" sz="1400"/>
              <a:t>save(), load()</a:t>
            </a:r>
          </a:p>
          <a:p>
            <a:pPr marL="285750" indent="-285750">
              <a:defRPr/>
            </a:pPr>
            <a:r>
              <a:rPr lang="en-IN" sz="1400"/>
              <a:t>Functions for Point2D, </a:t>
            </a:r>
            <a:r>
              <a:rPr lang="en-IN" sz="1400" err="1"/>
              <a:t>Color</a:t>
            </a:r>
            <a:r>
              <a:rPr lang="en-IN" sz="1400"/>
              <a:t> as the Objects are not Saveable.</a:t>
            </a:r>
          </a:p>
          <a:p>
            <a:pPr marL="0" indent="0" eaLnBrk="1" fontAlgn="auto" hangingPunct="1">
              <a:buNone/>
              <a:defRPr/>
            </a:pPr>
            <a:endParaRPr lang="en-IN" sz="1400"/>
          </a:p>
          <a:p>
            <a:pPr marL="0" indent="0" eaLnBrk="1" fontAlgn="auto" hangingPunct="1">
              <a:buFont typeface="Arial"/>
              <a:buNone/>
              <a:defRPr/>
            </a:pPr>
            <a:endParaRPr lang="en-IN" sz="2000"/>
          </a:p>
          <a:p>
            <a:pPr marL="0" indent="0" eaLnBrk="1" fontAlgn="auto" hangingPunct="1">
              <a:buFont typeface="Arial"/>
              <a:buNone/>
              <a:defRPr/>
            </a:pPr>
            <a:endParaRPr lang="en-IN" sz="2000"/>
          </a:p>
          <a:p>
            <a:pPr marL="0" indent="0" eaLnBrk="1" fontAlgn="auto" hangingPunct="1">
              <a:buFont typeface="Arial"/>
              <a:buNone/>
              <a:defRPr/>
            </a:pPr>
            <a:endParaRPr lang="en-IN" sz="2000"/>
          </a:p>
          <a:p>
            <a:pPr marL="0" indent="0" eaLnBrk="1" fontAlgn="auto" hangingPunct="1">
              <a:buFont typeface="Arial"/>
              <a:buNone/>
              <a:defRPr/>
            </a:pPr>
            <a:endParaRPr lang="en-IN" sz="2000"/>
          </a:p>
          <a:p>
            <a:pPr marL="0" indent="0" eaLnBrk="1" fontAlgn="auto" hangingPunct="1">
              <a:buFont typeface="Arial"/>
              <a:buNone/>
              <a:defRPr/>
            </a:pPr>
            <a:endParaRPr lang="en-I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135;p24">
            <a:extLst>
              <a:ext uri="{FF2B5EF4-FFF2-40B4-BE49-F238E27FC236}">
                <a16:creationId xmlns:a16="http://schemas.microsoft.com/office/drawing/2014/main" id="{5E63DB74-C8C8-4214-A43E-95B6D4EB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619125"/>
            <a:ext cx="10929937" cy="1039813"/>
          </a:xfrm>
        </p:spPr>
        <p:txBody>
          <a:bodyPr lIns="121900" tIns="60933" rIns="121900" bIns="60933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Teamwork</a:t>
            </a:r>
          </a:p>
        </p:txBody>
      </p:sp>
      <p:sp>
        <p:nvSpPr>
          <p:cNvPr id="136" name="Google Shape;136;p24">
            <a:extLst>
              <a:ext uri="{FF2B5EF4-FFF2-40B4-BE49-F238E27FC236}">
                <a16:creationId xmlns:a16="http://schemas.microsoft.com/office/drawing/2014/main" id="{852865CB-8277-43BA-8813-9B952C327A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4952" y="1479695"/>
            <a:ext cx="10929937" cy="4459287"/>
          </a:xfrm>
        </p:spPr>
        <p:txBody>
          <a:bodyPr lIns="121900" tIns="60933" rIns="121900" bIns="60933" rtlCol="0"/>
          <a:lstStyle/>
          <a:p>
            <a:pPr marL="285750" indent="-285750" eaLnBrk="1" fontAlgn="auto" hangingPunct="1">
              <a:defRPr/>
            </a:pPr>
            <a:endParaRPr lang="en-US"/>
          </a:p>
          <a:p>
            <a:pPr marL="608965" indent="-456565">
              <a:defRPr/>
            </a:pPr>
            <a:r>
              <a:rPr lang="en-IN" sz="1400" b="1"/>
              <a:t>9/15 Wednesday </a:t>
            </a:r>
            <a:endParaRPr lang="en-US" sz="1400"/>
          </a:p>
          <a:p>
            <a:pPr marL="1218565" lvl="1" indent="-456565">
              <a:spcBef>
                <a:spcPts val="500"/>
              </a:spcBef>
              <a:defRPr/>
            </a:pPr>
            <a:r>
              <a:rPr lang="en-US" sz="1400"/>
              <a:t>Save and Load assigned to Isaiah.</a:t>
            </a:r>
          </a:p>
          <a:p>
            <a:pPr marL="1218565" lvl="1" indent="-456565">
              <a:spcBef>
                <a:spcPts val="500"/>
              </a:spcBef>
              <a:defRPr/>
            </a:pPr>
            <a:r>
              <a:rPr lang="en-US" sz="1400"/>
              <a:t>Composite Layout assigned to Snehal.</a:t>
            </a:r>
          </a:p>
          <a:p>
            <a:pPr marL="1218565" lvl="1" indent="-456565">
              <a:spcBef>
                <a:spcPts val="500"/>
              </a:spcBef>
              <a:defRPr/>
            </a:pPr>
            <a:r>
              <a:rPr lang="en-US" sz="1400"/>
              <a:t>Scrum Master and extra features assigned to Abhishek.</a:t>
            </a:r>
          </a:p>
          <a:p>
            <a:pPr marL="1218565" lvl="1" indent="-456565">
              <a:spcBef>
                <a:spcPts val="500"/>
              </a:spcBef>
              <a:defRPr/>
            </a:pPr>
            <a:endParaRPr lang="en-US" sz="1400"/>
          </a:p>
          <a:p>
            <a:pPr marL="608965" indent="-456565">
              <a:defRPr/>
            </a:pPr>
            <a:r>
              <a:rPr lang="en-IN" sz="1400" b="1"/>
              <a:t>9/17 Friday </a:t>
            </a:r>
            <a:endParaRPr lang="en-IN" sz="1400"/>
          </a:p>
          <a:p>
            <a:pPr marL="1218565" lvl="1" indent="-456565">
              <a:spcBef>
                <a:spcPts val="500"/>
              </a:spcBef>
              <a:defRPr/>
            </a:pPr>
            <a:r>
              <a:rPr lang="en-IN" sz="1400"/>
              <a:t>Abhishek took over the Composite Pattern</a:t>
            </a:r>
          </a:p>
          <a:p>
            <a:pPr marL="1218565" lvl="1" indent="-456565">
              <a:spcBef>
                <a:spcPts val="500"/>
              </a:spcBef>
              <a:defRPr/>
            </a:pPr>
            <a:r>
              <a:rPr lang="en-IN" sz="1400"/>
              <a:t>Snehal moved to save and load functionality.</a:t>
            </a:r>
          </a:p>
          <a:p>
            <a:pPr marL="608965" indent="-456565">
              <a:defRPr/>
            </a:pPr>
            <a:endParaRPr lang="en-US" sz="1400"/>
          </a:p>
          <a:p>
            <a:pPr marL="608965" indent="-456565">
              <a:defRPr/>
            </a:pPr>
            <a:r>
              <a:rPr lang="en-IN" sz="1400" b="1"/>
              <a:t>9/18 Saturday </a:t>
            </a:r>
            <a:endParaRPr lang="en-IN" sz="1400"/>
          </a:p>
          <a:p>
            <a:pPr marL="1218565" lvl="1" indent="-456565">
              <a:spcBef>
                <a:spcPts val="500"/>
              </a:spcBef>
              <a:defRPr/>
            </a:pPr>
            <a:r>
              <a:rPr lang="en-IN" sz="1400"/>
              <a:t>Isaiah and Snehal paired program on Save and Load button. (Completed till saving and loading GameManager Data).</a:t>
            </a:r>
            <a:endParaRPr lang="en-US" sz="1400"/>
          </a:p>
          <a:p>
            <a:pPr marL="1218565" lvl="1" indent="-456565">
              <a:spcBef>
                <a:spcPts val="500"/>
              </a:spcBef>
              <a:defRPr/>
            </a:pPr>
            <a:r>
              <a:rPr lang="en-US" sz="1400"/>
              <a:t>Abhishek pulled the all-nighter for Composite Pattern.</a:t>
            </a:r>
            <a:br>
              <a:rPr lang="en-US" sz="1400"/>
            </a:br>
            <a:endParaRPr lang="en-US" sz="1400"/>
          </a:p>
          <a:p>
            <a:pPr marL="608965" indent="-456565">
              <a:spcBef>
                <a:spcPts val="0"/>
              </a:spcBef>
              <a:defRPr/>
            </a:pPr>
            <a:r>
              <a:rPr lang="en-IN" sz="1400" b="1"/>
              <a:t>9/19 Sunday</a:t>
            </a:r>
            <a:endParaRPr lang="en-IN" sz="1400"/>
          </a:p>
          <a:p>
            <a:pPr marL="1218565" lvl="1" indent="-456565">
              <a:spcBef>
                <a:spcPts val="500"/>
              </a:spcBef>
              <a:defRPr/>
            </a:pPr>
            <a:r>
              <a:rPr lang="en-IN" sz="1400"/>
              <a:t>Merged, E2E testing and Documentation.</a:t>
            </a:r>
          </a:p>
          <a:p>
            <a:pPr marL="285750" indent="-285750">
              <a:spcBef>
                <a:spcPts val="0"/>
              </a:spcBef>
              <a:defRPr/>
            </a:pPr>
            <a:endParaRPr lang="en-IN" sz="1400" b="1"/>
          </a:p>
          <a:p>
            <a:pPr marL="1218565" lvl="2" indent="0" eaLnBrk="1" fontAlgn="auto" hangingPunct="1">
              <a:spcBef>
                <a:spcPts val="0"/>
              </a:spcBef>
              <a:buNone/>
              <a:defRPr/>
            </a:pPr>
            <a:endParaRPr lang="en-IN" sz="1400" b="1"/>
          </a:p>
          <a:p>
            <a:pPr marL="1504315" lvl="2" indent="-285750" eaLnBrk="1" fontAlgn="auto" hangingPunct="1">
              <a:buFont typeface="Arial"/>
              <a:buChar char="•"/>
              <a:defRPr/>
            </a:pPr>
            <a:endParaRPr lang="en-IN" sz="1400" b="1"/>
          </a:p>
          <a:p>
            <a:pPr marL="0" indent="0" eaLnBrk="1" fontAlgn="auto" hangingPunct="1">
              <a:buNone/>
              <a:defRPr/>
            </a:pPr>
            <a:endParaRPr lang="en-IN" sz="1400"/>
          </a:p>
          <a:p>
            <a:pPr marL="342900" indent="-342900" eaLnBrk="1" fontAlgn="auto" hangingPunct="1">
              <a:defRPr/>
            </a:pPr>
            <a:endParaRPr lang="en-IN" sz="1400"/>
          </a:p>
          <a:p>
            <a:pPr marL="342900" indent="-342900" eaLnBrk="1" fontAlgn="auto" hangingPunct="1">
              <a:defRPr/>
            </a:pPr>
            <a:endParaRPr lang="en-IN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8AE93-81B6-4540-86D2-7F15886D054B}"/>
              </a:ext>
            </a:extLst>
          </p:cNvPr>
          <p:cNvSpPr txBox="1"/>
          <p:nvPr/>
        </p:nvSpPr>
        <p:spPr>
          <a:xfrm>
            <a:off x="7982963" y="352374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cs typeface="Calibri"/>
              </a:rPr>
              <a:t>Figure: Sprint Report</a:t>
            </a:r>
            <a:endParaRPr lang="en-US" sz="1400">
              <a:cs typeface="Calibri"/>
            </a:endParaRP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D3BECCF1-5B5C-46E0-8EF0-65FD312D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93" y="883270"/>
            <a:ext cx="4406589" cy="2666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135;p24">
            <a:extLst>
              <a:ext uri="{FF2B5EF4-FFF2-40B4-BE49-F238E27FC236}">
                <a16:creationId xmlns:a16="http://schemas.microsoft.com/office/drawing/2014/main" id="{37356967-EF9E-4735-970E-D1D8C815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619125"/>
            <a:ext cx="10929937" cy="1039813"/>
          </a:xfrm>
        </p:spPr>
        <p:txBody>
          <a:bodyPr lIns="121900" tIns="60933" rIns="121900" bIns="60933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Thank you!</a:t>
            </a:r>
          </a:p>
        </p:txBody>
      </p:sp>
      <p:sp>
        <p:nvSpPr>
          <p:cNvPr id="15363" name="TextBox 7">
            <a:extLst>
              <a:ext uri="{FF2B5EF4-FFF2-40B4-BE49-F238E27FC236}">
                <a16:creationId xmlns:a16="http://schemas.microsoft.com/office/drawing/2014/main" id="{B99184EE-2857-4FBC-B85A-9148D3727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58938"/>
            <a:ext cx="10736263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4040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4040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4040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  <a:endParaRPr lang="en-US" altLang="en-US" sz="2400">
              <a:solidFill>
                <a:srgbClr val="4040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>
              <a:solidFill>
                <a:srgbClr val="4040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4040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4040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/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79498E33603E49A57DF5DA4CDD6898" ma:contentTypeVersion="7" ma:contentTypeDescription="Create a new document." ma:contentTypeScope="" ma:versionID="48587cfca1797a887bf8cf875a8a9848">
  <xsd:schema xmlns:xsd="http://www.w3.org/2001/XMLSchema" xmlns:xs="http://www.w3.org/2001/XMLSchema" xmlns:p="http://schemas.microsoft.com/office/2006/metadata/properties" xmlns:ns3="48afe3ea-135d-4824-8490-a44d43979be6" xmlns:ns4="4d88f648-bd99-41bc-b5ad-afb80e27259e" targetNamespace="http://schemas.microsoft.com/office/2006/metadata/properties" ma:root="true" ma:fieldsID="23b262278e6a1ec59c830e44d5d1c809" ns3:_="" ns4:_="">
    <xsd:import namespace="48afe3ea-135d-4824-8490-a44d43979be6"/>
    <xsd:import namespace="4d88f648-bd99-41bc-b5ad-afb80e2725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afe3ea-135d-4824-8490-a44d43979b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8f648-bd99-41bc-b5ad-afb80e27259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24846A-4BE0-486D-B1D6-47681DEC7B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96335-8F8F-416C-A96A-5CAFB385CE96}">
  <ds:schemaRefs>
    <ds:schemaRef ds:uri="48afe3ea-135d-4824-8490-a44d43979be6"/>
    <ds:schemaRef ds:uri="4d88f648-bd99-41bc-b5ad-afb80e2725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CEF4DE8-12D5-4FE8-AC35-2DD2B585CC9A}">
  <ds:schemaRefs>
    <ds:schemaRef ds:uri="48afe3ea-135d-4824-8490-a44d43979be6"/>
    <ds:schemaRef ds:uri="4d88f648-bd99-41bc-b5ad-afb80e2725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435</Words>
  <Application>Microsoft Office PowerPoint</Application>
  <PresentationFormat>Widescreen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Calibri Light</vt:lpstr>
      <vt:lpstr>Office Theme</vt:lpstr>
      <vt:lpstr>CSCI-P 532 Object Oriented Software Development</vt:lpstr>
      <vt:lpstr>Demo</vt:lpstr>
      <vt:lpstr>Architecture: Composite Design Pattern</vt:lpstr>
      <vt:lpstr>Architecture: Save and Load</vt:lpstr>
      <vt:lpstr>Teamwork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CSCI-P 532 Object Oriented Software Development</dc:title>
  <dc:creator>Saurabh Gulati</dc:creator>
  <cp:lastModifiedBy>Patare, Snehal Dilip</cp:lastModifiedBy>
  <cp:revision>64</cp:revision>
  <dcterms:created xsi:type="dcterms:W3CDTF">2021-08-29T19:16:11Z</dcterms:created>
  <dcterms:modified xsi:type="dcterms:W3CDTF">2021-09-20T00:25:18Z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0x010100EB79498E33603E49A57DF5DA4CDD6898</vt:lpwstr>
  </property>
</Properties>
</file>