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16F1C-7234-4486-88AF-1F9A06FFCF90}" v="6" dt="2024-04-24T04:42:49.70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p:cViewPr>
        <p:scale>
          <a:sx n="50" d="100"/>
          <a:sy n="50" d="100"/>
        </p:scale>
        <p:origin x="-67" y="73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14425" y="16429"/>
            <a:ext cx="10182225" cy="1001556"/>
          </a:xfrm>
          <a:prstGeom prst="rect">
            <a:avLst/>
          </a:prstGeom>
        </p:spPr>
        <p:txBody>
          <a:bodyPr vert="horz" wrap="square" lIns="0" tIns="16510" rIns="0" bIns="0" rtlCol="0">
            <a:spAutoFit/>
          </a:bodyPr>
          <a:lstStyle/>
          <a:p>
            <a:pPr marL="3213735" algn="ctr">
              <a:lnSpc>
                <a:spcPct val="100000"/>
              </a:lnSpc>
              <a:spcBef>
                <a:spcPts val="130"/>
              </a:spcBef>
            </a:pPr>
            <a:r>
              <a:rPr lang="en-US" b="1" i="0" dirty="0">
                <a:effectLst/>
                <a:latin typeface="-apple-system"/>
              </a:rPr>
              <a:t>Attribute to Font: Creating Fonts You Want From Attributes</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graphicFrame>
        <p:nvGraphicFramePr>
          <p:cNvPr id="12" name="Table 11">
            <a:extLst>
              <a:ext uri="{FF2B5EF4-FFF2-40B4-BE49-F238E27FC236}">
                <a16:creationId xmlns:a16="http://schemas.microsoft.com/office/drawing/2014/main" id="{12A9A594-41E2-99BA-F2C7-5A0672F0DFF4}"/>
              </a:ext>
            </a:extLst>
          </p:cNvPr>
          <p:cNvGraphicFramePr>
            <a:graphicFrameLocks noGrp="1"/>
          </p:cNvGraphicFramePr>
          <p:nvPr>
            <p:extLst>
              <p:ext uri="{D42A27DB-BD31-4B8C-83A1-F6EECF244321}">
                <p14:modId xmlns:p14="http://schemas.microsoft.com/office/powerpoint/2010/main" val="3878242135"/>
              </p:ext>
            </p:extLst>
          </p:nvPr>
        </p:nvGraphicFramePr>
        <p:xfrm>
          <a:off x="930656" y="3027744"/>
          <a:ext cx="8128000" cy="9398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382631104"/>
                    </a:ext>
                  </a:extLst>
                </a:gridCol>
              </a:tblGrid>
              <a:tr h="370840">
                <a:tc>
                  <a:txBody>
                    <a:bodyPr/>
                    <a:lstStyle/>
                    <a:p>
                      <a:pPr marL="12700">
                        <a:lnSpc>
                          <a:spcPct val="100000"/>
                        </a:lnSpc>
                        <a:spcBef>
                          <a:spcPts val="100"/>
                        </a:spcBef>
                      </a:pPr>
                      <a:r>
                        <a:rPr lang="en-US" sz="1800" dirty="0">
                          <a:solidFill>
                            <a:schemeClr val="tx1"/>
                          </a:solidFill>
                          <a:latin typeface="Trebuchet MS"/>
                          <a:cs typeface="Trebuchet MS"/>
                        </a:rPr>
                        <a:t>Presented By: Isai Amudhan S</a:t>
                      </a:r>
                    </a:p>
                    <a:p>
                      <a:pPr marL="12700">
                        <a:lnSpc>
                          <a:spcPct val="100000"/>
                        </a:lnSpc>
                        <a:spcBef>
                          <a:spcPts val="100"/>
                        </a:spcBef>
                      </a:pPr>
                      <a:r>
                        <a:rPr lang="en-US" sz="1800" dirty="0">
                          <a:solidFill>
                            <a:schemeClr val="tx1"/>
                          </a:solidFill>
                          <a:latin typeface="Trebuchet MS"/>
                          <a:cs typeface="Trebuchet MS"/>
                        </a:rPr>
                        <a:t>Register No: 711721243036</a:t>
                      </a:r>
                    </a:p>
                    <a:p>
                      <a:pPr marL="12700">
                        <a:lnSpc>
                          <a:spcPct val="100000"/>
                        </a:lnSpc>
                        <a:spcBef>
                          <a:spcPts val="100"/>
                        </a:spcBef>
                      </a:pPr>
                      <a:r>
                        <a:rPr lang="en-US" sz="1800" dirty="0">
                          <a:solidFill>
                            <a:schemeClr val="tx1"/>
                          </a:solidFill>
                          <a:latin typeface="Trebuchet MS"/>
                          <a:cs typeface="Trebuchet MS"/>
                        </a:rPr>
                        <a:t>Department: Artificial Intelligence and Data Science</a:t>
                      </a:r>
                    </a:p>
                  </a:txBody>
                  <a:tcPr>
                    <a:noFill/>
                  </a:tcPr>
                </a:tc>
                <a:extLst>
                  <a:ext uri="{0D108BD9-81ED-4DB2-BD59-A6C34878D82A}">
                    <a16:rowId xmlns:a16="http://schemas.microsoft.com/office/drawing/2014/main" val="118574541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57181F87-9E87-F53A-2DCA-0B197FAE64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2379965"/>
            <a:ext cx="9372600" cy="28697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0B76CD-5504-C967-DDE3-6F9DF696B1D9}"/>
              </a:ext>
            </a:extLst>
          </p:cNvPr>
          <p:cNvSpPr txBox="1"/>
          <p:nvPr/>
        </p:nvSpPr>
        <p:spPr>
          <a:xfrm>
            <a:off x="685800" y="533400"/>
            <a:ext cx="2816352" cy="646331"/>
          </a:xfrm>
          <a:prstGeom prst="rect">
            <a:avLst/>
          </a:prstGeom>
          <a:noFill/>
        </p:spPr>
        <p:txBody>
          <a:bodyPr wrap="square" rtlCol="0">
            <a:spAutoFit/>
          </a:bodyPr>
          <a:lstStyle/>
          <a:p>
            <a:r>
              <a:rPr lang="en-IN" sz="3600" b="1" dirty="0"/>
              <a:t>CONCLUSION</a:t>
            </a:r>
          </a:p>
        </p:txBody>
      </p:sp>
      <p:sp>
        <p:nvSpPr>
          <p:cNvPr id="3" name="TextBox 2">
            <a:extLst>
              <a:ext uri="{FF2B5EF4-FFF2-40B4-BE49-F238E27FC236}">
                <a16:creationId xmlns:a16="http://schemas.microsoft.com/office/drawing/2014/main" id="{48B63482-5D12-F7B9-26DB-EABBD30AC0DA}"/>
              </a:ext>
            </a:extLst>
          </p:cNvPr>
          <p:cNvSpPr txBox="1"/>
          <p:nvPr/>
        </p:nvSpPr>
        <p:spPr>
          <a:xfrm>
            <a:off x="533400" y="1371600"/>
            <a:ext cx="8915400" cy="4524315"/>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b="1" dirty="0"/>
              <a:t>Empowering Creativity</a:t>
            </a:r>
            <a:r>
              <a:rPr lang="en-US" dirty="0"/>
              <a:t>: Attribute2Font revolutionizes font customization, offering users an intuitive platform to unleash their creativity and craft unique typefaces effortlessly. By democratizing font design and streamlining the customization process, the tool empowers users to express their individuality and bring their creative visions to life.</a:t>
            </a:r>
          </a:p>
          <a:p>
            <a:pPr marL="342900" indent="-342900">
              <a:buFont typeface="+mj-lt"/>
              <a:buAutoNum type="arabicPeriod"/>
            </a:pPr>
            <a:endParaRPr lang="en-US" b="1" dirty="0"/>
          </a:p>
          <a:p>
            <a:pPr marL="342900" indent="-342900">
              <a:buFont typeface="+mj-lt"/>
              <a:buAutoNum type="arabicPeriod"/>
            </a:pPr>
            <a:r>
              <a:rPr lang="en-US" b="1" dirty="0"/>
              <a:t>Enhancing Efficiency</a:t>
            </a:r>
            <a:r>
              <a:rPr lang="en-US" dirty="0"/>
              <a:t>: With its user-friendly interface and advanced algorithms, Attribute2Font significantly improves efficiency in font creation. By simplifying the customization process and automating font generation, the tool enables users to iterate rapidly, saving time and resources while achieving professional-quality results.</a:t>
            </a:r>
          </a:p>
          <a:p>
            <a:pPr marL="342900" indent="-342900">
              <a:buFont typeface="+mj-lt"/>
              <a:buAutoNum type="arabicPeriod"/>
            </a:pPr>
            <a:endParaRPr lang="en-US" b="1" dirty="0"/>
          </a:p>
          <a:p>
            <a:pPr marL="342900" indent="-342900">
              <a:buFont typeface="+mj-lt"/>
              <a:buAutoNum type="arabicPeriod"/>
            </a:pPr>
            <a:r>
              <a:rPr lang="en-US" b="1" dirty="0"/>
              <a:t>Elevating Design Standards: </a:t>
            </a:r>
            <a:r>
              <a:rPr lang="en-US" dirty="0"/>
              <a:t>Attribute2Font sets a new standard for font customization, delivering professional-quality typography accessible to users of all skill levels. By ensuring consistency, quality, and adaptability, the tool not only enhances the visual appeal of design projects but also elevates design standards across various industries and applications.</a:t>
            </a:r>
            <a:endParaRPr lang="en-IN" dirty="0"/>
          </a:p>
        </p:txBody>
      </p:sp>
    </p:spTree>
    <p:extLst>
      <p:ext uri="{BB962C8B-B14F-4D97-AF65-F5344CB8AC3E}">
        <p14:creationId xmlns:p14="http://schemas.microsoft.com/office/powerpoint/2010/main" val="357982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aphicFrame>
        <p:nvGraphicFramePr>
          <p:cNvPr id="23" name="Table 22">
            <a:extLst>
              <a:ext uri="{FF2B5EF4-FFF2-40B4-BE49-F238E27FC236}">
                <a16:creationId xmlns:a16="http://schemas.microsoft.com/office/drawing/2014/main" id="{29602038-EB26-B71E-0366-FFA339E5456E}"/>
              </a:ext>
            </a:extLst>
          </p:cNvPr>
          <p:cNvGraphicFramePr>
            <a:graphicFrameLocks noGrp="1"/>
          </p:cNvGraphicFramePr>
          <p:nvPr>
            <p:extLst>
              <p:ext uri="{D42A27DB-BD31-4B8C-83A1-F6EECF244321}">
                <p14:modId xmlns:p14="http://schemas.microsoft.com/office/powerpoint/2010/main" val="2816798279"/>
              </p:ext>
            </p:extLst>
          </p:nvPr>
        </p:nvGraphicFramePr>
        <p:xfrm>
          <a:off x="893930" y="2522982"/>
          <a:ext cx="8128000" cy="9448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658939654"/>
                    </a:ext>
                  </a:extLst>
                </a:gridCol>
              </a:tblGrid>
              <a:tr h="370840">
                <a:tc>
                  <a:txBody>
                    <a:bodyPr/>
                    <a:lstStyle/>
                    <a:p>
                      <a:r>
                        <a:rPr lang="en-US" sz="2800" b="1" i="0" dirty="0">
                          <a:solidFill>
                            <a:schemeClr val="tx1"/>
                          </a:solidFill>
                          <a:effectLst/>
                          <a:latin typeface="-apple-system"/>
                        </a:rPr>
                        <a:t>Attribute to Font: Creating Fonts You Want From Attributes</a:t>
                      </a:r>
                      <a:endParaRPr lang="en-IN" sz="2800" b="1" dirty="0">
                        <a:solidFill>
                          <a:schemeClr val="tx1"/>
                        </a:solidFill>
                      </a:endParaRPr>
                    </a:p>
                  </a:txBody>
                  <a:tcPr>
                    <a:solidFill>
                      <a:schemeClr val="bg1"/>
                    </a:solidFill>
                  </a:tcPr>
                </a:tc>
                <a:extLst>
                  <a:ext uri="{0D108BD9-81ED-4DB2-BD59-A6C34878D82A}">
                    <a16:rowId xmlns:a16="http://schemas.microsoft.com/office/drawing/2014/main" val="357757603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3" name="Table 22">
            <a:extLst>
              <a:ext uri="{FF2B5EF4-FFF2-40B4-BE49-F238E27FC236}">
                <a16:creationId xmlns:a16="http://schemas.microsoft.com/office/drawing/2014/main" id="{DAC5C704-6F9B-E66A-0CAE-F3F32D73A8D2}"/>
              </a:ext>
            </a:extLst>
          </p:cNvPr>
          <p:cNvGraphicFramePr>
            <a:graphicFrameLocks noGrp="1"/>
          </p:cNvGraphicFramePr>
          <p:nvPr>
            <p:extLst>
              <p:ext uri="{D42A27DB-BD31-4B8C-83A1-F6EECF244321}">
                <p14:modId xmlns:p14="http://schemas.microsoft.com/office/powerpoint/2010/main" val="3637078484"/>
              </p:ext>
            </p:extLst>
          </p:nvPr>
        </p:nvGraphicFramePr>
        <p:xfrm>
          <a:off x="2285999" y="1524000"/>
          <a:ext cx="4743451" cy="4267200"/>
        </p:xfrm>
        <a:graphic>
          <a:graphicData uri="http://schemas.openxmlformats.org/drawingml/2006/table">
            <a:tbl>
              <a:tblPr firstRow="1" bandRow="1">
                <a:tableStyleId>{5C22544A-7EE6-4342-B048-85BDC9FD1C3A}</a:tableStyleId>
              </a:tblPr>
              <a:tblGrid>
                <a:gridCol w="4743451">
                  <a:extLst>
                    <a:ext uri="{9D8B030D-6E8A-4147-A177-3AD203B41FA5}">
                      <a16:colId xmlns:a16="http://schemas.microsoft.com/office/drawing/2014/main" val="325783284"/>
                    </a:ext>
                  </a:extLst>
                </a:gridCol>
              </a:tblGrid>
              <a:tr h="4267200">
                <a:tc>
                  <a:txBody>
                    <a:bodyPr/>
                    <a:lstStyle/>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Problem Statement</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Project overview</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Who are the end users?</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Our Solution and Value Proposition</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The Wow in your solution</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Modelling approach</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Results </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Conclusion</a:t>
                      </a:r>
                      <a:endParaRPr lang="en-IN" sz="1800"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a:txBody>
                  <a:tcPr>
                    <a:noFill/>
                  </a:tcPr>
                </a:tc>
                <a:extLst>
                  <a:ext uri="{0D108BD9-81ED-4DB2-BD59-A6C34878D82A}">
                    <a16:rowId xmlns:a16="http://schemas.microsoft.com/office/drawing/2014/main" val="21765399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graphicFrame>
        <p:nvGraphicFramePr>
          <p:cNvPr id="11" name="Table 10">
            <a:extLst>
              <a:ext uri="{FF2B5EF4-FFF2-40B4-BE49-F238E27FC236}">
                <a16:creationId xmlns:a16="http://schemas.microsoft.com/office/drawing/2014/main" id="{84F2E238-ACB9-E6E7-C0B4-AE72FEA57B2D}"/>
              </a:ext>
            </a:extLst>
          </p:cNvPr>
          <p:cNvGraphicFramePr>
            <a:graphicFrameLocks noGrp="1"/>
          </p:cNvGraphicFramePr>
          <p:nvPr>
            <p:extLst>
              <p:ext uri="{D42A27DB-BD31-4B8C-83A1-F6EECF244321}">
                <p14:modId xmlns:p14="http://schemas.microsoft.com/office/powerpoint/2010/main" val="3964723520"/>
              </p:ext>
            </p:extLst>
          </p:nvPr>
        </p:nvGraphicFramePr>
        <p:xfrm>
          <a:off x="282575" y="2133600"/>
          <a:ext cx="7108825" cy="3657600"/>
        </p:xfrm>
        <a:graphic>
          <a:graphicData uri="http://schemas.openxmlformats.org/drawingml/2006/table">
            <a:tbl>
              <a:tblPr firstRow="1" bandRow="1">
                <a:tableStyleId>{5C22544A-7EE6-4342-B048-85BDC9FD1C3A}</a:tableStyleId>
              </a:tblPr>
              <a:tblGrid>
                <a:gridCol w="7108825">
                  <a:extLst>
                    <a:ext uri="{9D8B030D-6E8A-4147-A177-3AD203B41FA5}">
                      <a16:colId xmlns:a16="http://schemas.microsoft.com/office/drawing/2014/main" val="2093293421"/>
                    </a:ext>
                  </a:extLst>
                </a:gridCol>
              </a:tblGrid>
              <a:tr h="370840">
                <a:tc>
                  <a:txBody>
                    <a:bodyPr/>
                    <a:lstStyle/>
                    <a:p>
                      <a:pPr marL="342900" indent="-342900" algn="l">
                        <a:buFont typeface="+mj-lt"/>
                        <a:buAutoNum type="arabicPeriod"/>
                      </a:pPr>
                      <a:r>
                        <a:rPr lang="en-US" dirty="0">
                          <a:solidFill>
                            <a:schemeClr val="tx1"/>
                          </a:solidFill>
                          <a:effectLst/>
                        </a:rPr>
                        <a:t>Recognition of Attributes: Attribute2Font struggles with accurately identifying and interpreting user-specified font attributes, leading to potential mismatches between desired and generated fonts.</a:t>
                      </a:r>
                    </a:p>
                    <a:p>
                      <a:pPr marL="342900" indent="-342900" algn="l">
                        <a:buFont typeface="+mj-lt"/>
                        <a:buAutoNum type="arabicPeriod"/>
                      </a:pPr>
                      <a:endParaRPr lang="en-US" dirty="0">
                        <a:solidFill>
                          <a:schemeClr val="tx1"/>
                        </a:solidFill>
                        <a:effectLst/>
                      </a:endParaRPr>
                    </a:p>
                    <a:p>
                      <a:pPr marL="342900" indent="-342900" algn="l">
                        <a:buFont typeface="+mj-lt"/>
                        <a:buAutoNum type="arabicPeriod"/>
                      </a:pPr>
                      <a:r>
                        <a:rPr lang="en-US" dirty="0">
                          <a:solidFill>
                            <a:schemeClr val="tx1"/>
                          </a:solidFill>
                          <a:effectLst/>
                        </a:rPr>
                        <a:t>Time-Intensive Font Creation: The current process of font generation is lengthy and resource-intensive, hindering rapid iteration and customization of fonts to meet user requirements.</a:t>
                      </a:r>
                    </a:p>
                    <a:p>
                      <a:pPr marL="342900" indent="-342900" algn="l">
                        <a:buFont typeface="+mj-lt"/>
                        <a:buAutoNum type="arabicPeriod"/>
                      </a:pPr>
                      <a:endParaRPr lang="en-US" dirty="0">
                        <a:solidFill>
                          <a:schemeClr val="tx1"/>
                        </a:solidFill>
                        <a:effectLst/>
                      </a:endParaRPr>
                    </a:p>
                    <a:p>
                      <a:pPr marL="342900" indent="-342900" algn="l">
                        <a:buFont typeface="+mj-lt"/>
                        <a:buAutoNum type="arabicPeriod"/>
                      </a:pPr>
                      <a:r>
                        <a:rPr lang="en-US" dirty="0">
                          <a:solidFill>
                            <a:schemeClr val="tx1"/>
                          </a:solidFill>
                          <a:effectLst/>
                        </a:rPr>
                        <a:t>Inconsistent Output Quality: Users experience variability in the quality of generated fonts, including inconsistencies in spacing, alignment, and overall aesthetic, impacting the usability and appeal of the final product.</a:t>
                      </a:r>
                    </a:p>
                    <a:p>
                      <a:pPr marL="342900" indent="-342900" algn="l">
                        <a:buFont typeface="+mj-lt"/>
                        <a:buAutoNum type="arabicPeriod"/>
                      </a:pPr>
                      <a:endParaRPr lang="en-IN" dirty="0">
                        <a:solidFill>
                          <a:schemeClr val="tx1"/>
                        </a:solidFill>
                      </a:endParaRPr>
                    </a:p>
                  </a:txBody>
                  <a:tcPr>
                    <a:solidFill>
                      <a:schemeClr val="bg1"/>
                    </a:solidFill>
                  </a:tcPr>
                </a:tc>
                <a:extLst>
                  <a:ext uri="{0D108BD9-81ED-4DB2-BD59-A6C34878D82A}">
                    <a16:rowId xmlns:a16="http://schemas.microsoft.com/office/drawing/2014/main" val="379761971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graphicFrame>
        <p:nvGraphicFramePr>
          <p:cNvPr id="11" name="Table 10">
            <a:extLst>
              <a:ext uri="{FF2B5EF4-FFF2-40B4-BE49-F238E27FC236}">
                <a16:creationId xmlns:a16="http://schemas.microsoft.com/office/drawing/2014/main" id="{77007FA5-6AD5-D502-0AA2-DBF6214E2477}"/>
              </a:ext>
            </a:extLst>
          </p:cNvPr>
          <p:cNvGraphicFramePr>
            <a:graphicFrameLocks noGrp="1"/>
          </p:cNvGraphicFramePr>
          <p:nvPr>
            <p:extLst>
              <p:ext uri="{D42A27DB-BD31-4B8C-83A1-F6EECF244321}">
                <p14:modId xmlns:p14="http://schemas.microsoft.com/office/powerpoint/2010/main" val="1051568554"/>
              </p:ext>
            </p:extLst>
          </p:nvPr>
        </p:nvGraphicFramePr>
        <p:xfrm>
          <a:off x="457200" y="1507807"/>
          <a:ext cx="7848600" cy="5157300"/>
        </p:xfrm>
        <a:graphic>
          <a:graphicData uri="http://schemas.openxmlformats.org/drawingml/2006/table">
            <a:tbl>
              <a:tblPr firstRow="1" bandRow="1">
                <a:tableStyleId>{5C22544A-7EE6-4342-B048-85BDC9FD1C3A}</a:tableStyleId>
              </a:tblPr>
              <a:tblGrid>
                <a:gridCol w="7848600">
                  <a:extLst>
                    <a:ext uri="{9D8B030D-6E8A-4147-A177-3AD203B41FA5}">
                      <a16:colId xmlns:a16="http://schemas.microsoft.com/office/drawing/2014/main" val="969770687"/>
                    </a:ext>
                  </a:extLst>
                </a:gridCol>
              </a:tblGrid>
              <a:tr h="5157300">
                <a:tc>
                  <a:txBody>
                    <a:bodyPr/>
                    <a:lstStyle/>
                    <a:p>
                      <a:pPr marL="342900" indent="-342900" algn="l">
                        <a:buFont typeface="+mj-lt"/>
                        <a:buAutoNum type="arabicPeriod"/>
                      </a:pPr>
                      <a:r>
                        <a:rPr lang="en-US" b="1" dirty="0">
                          <a:solidFill>
                            <a:schemeClr val="tx1"/>
                          </a:solidFill>
                          <a:effectLst/>
                        </a:rPr>
                        <a:t>Usability and User Experience: While simplifying font customization, Attribute2Font’s user feedback indicates usability improvements are needed. Enhancing UI initiatives and streamlining attribute selection could greatly boost user experience.</a:t>
                      </a:r>
                    </a:p>
                    <a:p>
                      <a:pPr marL="342900" indent="-342900" algn="l">
                        <a:buFont typeface="+mj-lt"/>
                        <a:buAutoNum type="arabicPeriod"/>
                      </a:pPr>
                      <a:endParaRPr lang="en-US" dirty="0">
                        <a:solidFill>
                          <a:schemeClr val="tx1"/>
                        </a:solidFill>
                        <a:effectLst/>
                      </a:endParaRPr>
                    </a:p>
                    <a:p>
                      <a:pPr marL="342900" indent="-342900" algn="l">
                        <a:buFont typeface="+mj-lt"/>
                        <a:buAutoNum type="arabicPeriod"/>
                      </a:pPr>
                      <a:r>
                        <a:rPr lang="en-US" b="1" dirty="0">
                          <a:solidFill>
                            <a:schemeClr val="tx1"/>
                          </a:solidFill>
                          <a:effectLst/>
                        </a:rPr>
                        <a:t>Performance and Efficiency:</a:t>
                      </a:r>
                      <a:r>
                        <a:rPr lang="en-US" dirty="0">
                          <a:solidFill>
                            <a:schemeClr val="tx1"/>
                          </a:solidFill>
                          <a:effectLst/>
                        </a:rPr>
                        <a:t> Attribute2Font’s novel approach optimizing attribute recognition and font generation algorithms, alongside implementing parallel processing or distributed computing techniques, to enhance performance efficiency, processing speed, and scalability.</a:t>
                      </a:r>
                    </a:p>
                    <a:p>
                      <a:pPr marL="342900" indent="-342900" algn="l">
                        <a:buFont typeface="+mj-lt"/>
                        <a:buAutoNum type="arabicPeriod"/>
                      </a:pPr>
                      <a:endParaRPr lang="en-US" dirty="0">
                        <a:solidFill>
                          <a:schemeClr val="tx1"/>
                        </a:solidFill>
                        <a:effectLst/>
                      </a:endParaRPr>
                    </a:p>
                    <a:p>
                      <a:pPr marL="342900" indent="-342900" algn="l">
                        <a:buFont typeface="+mj-lt"/>
                        <a:buAutoNum type="arabicPeriod"/>
                      </a:pPr>
                      <a:r>
                        <a:rPr lang="en-US" b="1" dirty="0">
                          <a:solidFill>
                            <a:schemeClr val="tx1"/>
                          </a:solidFill>
                          <a:effectLst/>
                        </a:rPr>
                        <a:t>Quality Assurance and Output Consistency: Rigorous testing to identify and address spacing, alignment, and aesthetic coherence issues, coupled with automated quality checks and validation mechanisms, is essential to ensure user satisfaction through consistent, high quality font outputs from Attribute2Font.</a:t>
                      </a:r>
                      <a:endParaRPr lang="en-IN" dirty="0">
                        <a:solidFill>
                          <a:schemeClr val="tx1"/>
                        </a:solidFill>
                      </a:endParaRPr>
                    </a:p>
                  </a:txBody>
                  <a:tcPr>
                    <a:solidFill>
                      <a:schemeClr val="bg1"/>
                    </a:solidFill>
                  </a:tcPr>
                </a:tc>
                <a:extLst>
                  <a:ext uri="{0D108BD9-81ED-4DB2-BD59-A6C34878D82A}">
                    <a16:rowId xmlns:a16="http://schemas.microsoft.com/office/drawing/2014/main" val="364692141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777548" cy="3279103"/>
          </a:xfrm>
          <a:prstGeom prst="rect">
            <a:avLst/>
          </a:prstGeom>
        </p:spPr>
        <p:txBody>
          <a:bodyPr vert="horz" wrap="square" lIns="0" tIns="16510" rIns="0" bIns="0" rtlCol="0">
            <a:spAutoFit/>
          </a:bodyPr>
          <a:lstStyle/>
          <a:p>
            <a:pPr marL="12700" algn="l">
              <a:lnSpc>
                <a:spcPct val="100000"/>
              </a:lnSpc>
              <a:spcBef>
                <a:spcPts val="130"/>
              </a:spcBef>
            </a:pPr>
            <a:r>
              <a:rPr lang="en-US" sz="3200" spc="25" dirty="0"/>
              <a:t>W</a:t>
            </a:r>
            <a:r>
              <a:rPr lang="en-US" sz="3200" spc="-20" dirty="0"/>
              <a:t>H</a:t>
            </a:r>
            <a:r>
              <a:rPr lang="en-US" sz="3200" spc="20" dirty="0"/>
              <a:t>O</a:t>
            </a:r>
            <a:r>
              <a:rPr lang="en-US" sz="3200" spc="-235" dirty="0"/>
              <a:t> </a:t>
            </a:r>
            <a:r>
              <a:rPr lang="en-US" sz="3200" spc="-10" dirty="0"/>
              <a:t>AR</a:t>
            </a:r>
            <a:r>
              <a:rPr lang="en-US" sz="3200" spc="15" dirty="0"/>
              <a:t>E</a:t>
            </a:r>
            <a:r>
              <a:rPr lang="en-US" sz="3200" spc="-35" dirty="0"/>
              <a:t> </a:t>
            </a:r>
            <a:r>
              <a:rPr lang="en-US" sz="3200" spc="-10" dirty="0"/>
              <a:t>T</a:t>
            </a:r>
            <a:r>
              <a:rPr lang="en-US" sz="3200" spc="-15" dirty="0"/>
              <a:t>H</a:t>
            </a:r>
            <a:r>
              <a:rPr lang="en-US" sz="3200" spc="15" dirty="0"/>
              <a:t>E</a:t>
            </a:r>
            <a:r>
              <a:rPr lang="en-US" sz="3200" spc="-35" dirty="0"/>
              <a:t> </a:t>
            </a:r>
            <a:r>
              <a:rPr lang="en-US" sz="3200" spc="-20" dirty="0"/>
              <a:t>E</a:t>
            </a:r>
            <a:r>
              <a:rPr lang="en-US" sz="3200" spc="30" dirty="0"/>
              <a:t>N</a:t>
            </a:r>
            <a:r>
              <a:rPr lang="en-US" sz="3200" spc="15" dirty="0"/>
              <a:t>D</a:t>
            </a:r>
            <a:r>
              <a:rPr lang="en-US" sz="3200" spc="-45" dirty="0"/>
              <a:t> </a:t>
            </a:r>
            <a:r>
              <a:rPr lang="en-US" sz="3200" dirty="0"/>
              <a:t>U</a:t>
            </a:r>
            <a:r>
              <a:rPr lang="en-US" sz="3200" spc="10" dirty="0"/>
              <a:t>S</a:t>
            </a:r>
            <a:r>
              <a:rPr lang="en-US" sz="3200" spc="-25" dirty="0"/>
              <a:t>E</a:t>
            </a:r>
            <a:r>
              <a:rPr lang="en-US" sz="3200" spc="-10" dirty="0"/>
              <a:t>R</a:t>
            </a:r>
            <a:r>
              <a:rPr lang="en-US" sz="3200" spc="5" dirty="0"/>
              <a:t>S?</a:t>
            </a:r>
            <a:br>
              <a:rPr lang="en-US" sz="3200" spc="5" dirty="0"/>
            </a:br>
            <a:br>
              <a:rPr lang="en-US" sz="3200" spc="5" dirty="0"/>
            </a:br>
            <a:br>
              <a:rPr lang="en-US" sz="3200" spc="5" dirty="0"/>
            </a:br>
            <a:br>
              <a:rPr lang="en-US" sz="3200" spc="5" dirty="0"/>
            </a:br>
            <a:r>
              <a:rPr lang="en-US" sz="2800" spc="5" dirty="0">
                <a:latin typeface="+mn-lt"/>
              </a:rPr>
              <a:t>Graphic Designers</a:t>
            </a:r>
            <a:br>
              <a:rPr lang="en-US" sz="2800" spc="5" dirty="0">
                <a:latin typeface="+mn-lt"/>
              </a:rPr>
            </a:br>
            <a:r>
              <a:rPr lang="en-US" sz="2800" spc="5" dirty="0">
                <a:latin typeface="+mn-lt"/>
              </a:rPr>
              <a:t>Web Developers</a:t>
            </a:r>
            <a:br>
              <a:rPr lang="en-US" sz="2800" spc="5" dirty="0">
                <a:latin typeface="+mn-lt"/>
              </a:rPr>
            </a:br>
            <a:r>
              <a:rPr lang="en-US" sz="2800" spc="5" dirty="0">
                <a:latin typeface="+mn-lt"/>
              </a:rPr>
              <a:t>Content Creators</a:t>
            </a:r>
            <a:endParaRPr lang="en-US" sz="2800" dirty="0">
              <a:latin typeface="+mn-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a:extLst>
              <a:ext uri="{FF2B5EF4-FFF2-40B4-BE49-F238E27FC236}">
                <a16:creationId xmlns:a16="http://schemas.microsoft.com/office/drawing/2014/main" id="{4DA01A84-0DFF-1137-324B-C5840009A274}"/>
              </a:ext>
            </a:extLst>
          </p:cNvPr>
          <p:cNvSpPr>
            <a:spLocks noChangeArrowheads="1"/>
          </p:cNvSpPr>
          <p:nvPr/>
        </p:nvSpPr>
        <p:spPr bwMode="auto">
          <a:xfrm>
            <a:off x="0" y="-138499"/>
            <a:ext cx="184731"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3554863A-D17E-2927-B2E9-136D17B83E54}"/>
              </a:ext>
            </a:extLst>
          </p:cNvPr>
          <p:cNvSpPr>
            <a:spLocks noChangeArrowheads="1"/>
          </p:cNvSpPr>
          <p:nvPr/>
        </p:nvSpPr>
        <p:spPr bwMode="auto">
          <a:xfrm>
            <a:off x="0" y="-138499"/>
            <a:ext cx="184731"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10" name="Table 9">
            <a:extLst>
              <a:ext uri="{FF2B5EF4-FFF2-40B4-BE49-F238E27FC236}">
                <a16:creationId xmlns:a16="http://schemas.microsoft.com/office/drawing/2014/main" id="{3F4D5C7D-7216-C98D-67EE-02EF34C0A5DA}"/>
              </a:ext>
            </a:extLst>
          </p:cNvPr>
          <p:cNvGraphicFramePr>
            <a:graphicFrameLocks noGrp="1"/>
          </p:cNvGraphicFramePr>
          <p:nvPr>
            <p:extLst>
              <p:ext uri="{D42A27DB-BD31-4B8C-83A1-F6EECF244321}">
                <p14:modId xmlns:p14="http://schemas.microsoft.com/office/powerpoint/2010/main" val="3225412553"/>
              </p:ext>
            </p:extLst>
          </p:nvPr>
        </p:nvGraphicFramePr>
        <p:xfrm>
          <a:off x="1884363" y="1857375"/>
          <a:ext cx="7223126" cy="4953000"/>
        </p:xfrm>
        <a:graphic>
          <a:graphicData uri="http://schemas.openxmlformats.org/drawingml/2006/table">
            <a:tbl>
              <a:tblPr firstRow="1" bandRow="1">
                <a:tableStyleId>{5C22544A-7EE6-4342-B048-85BDC9FD1C3A}</a:tableStyleId>
              </a:tblPr>
              <a:tblGrid>
                <a:gridCol w="7223126">
                  <a:extLst>
                    <a:ext uri="{9D8B030D-6E8A-4147-A177-3AD203B41FA5}">
                      <a16:colId xmlns:a16="http://schemas.microsoft.com/office/drawing/2014/main" val="3377529983"/>
                    </a:ext>
                  </a:extLst>
                </a:gridCol>
              </a:tblGrid>
              <a:tr h="4953000">
                <a:tc>
                  <a:txBody>
                    <a:bodyPr/>
                    <a:lstStyle/>
                    <a:p>
                      <a:br>
                        <a:rPr lang="en-US" b="1" i="0" dirty="0">
                          <a:solidFill>
                            <a:schemeClr val="tx1"/>
                          </a:solidFill>
                          <a:effectLst/>
                          <a:latin typeface="+mn-lt"/>
                          <a:ea typeface="+mn-ea"/>
                          <a:cs typeface="+mn-cs"/>
                        </a:rPr>
                      </a:br>
                      <a:r>
                        <a:rPr lang="en-US" b="1" i="0" dirty="0">
                          <a:solidFill>
                            <a:schemeClr val="tx1"/>
                          </a:solidFill>
                          <a:effectLst/>
                          <a:latin typeface="+mn-lt"/>
                          <a:ea typeface="+mn-ea"/>
                          <a:cs typeface="+mn-cs"/>
                        </a:rPr>
                        <a:t>Solution:</a:t>
                      </a:r>
                      <a:r>
                        <a:rPr lang="en-US" b="0" i="0" dirty="0">
                          <a:solidFill>
                            <a:schemeClr val="tx1"/>
                          </a:solidFill>
                          <a:effectLst/>
                          <a:latin typeface="+mn-lt"/>
                          <a:ea typeface="+mn-ea"/>
                          <a:cs typeface="+mn-cs"/>
                        </a:rPr>
                        <a:t> Attribute2Font provides a user friendly platform leveraging advanced algorithms to accurately interpret specifications and efficiently generate unique, custom fonts based on desired attributed. Enabling easy experimentation with styles, weights, and aesthetics without complex software or extensive design skills.</a:t>
                      </a:r>
                    </a:p>
                    <a:p>
                      <a:endParaRPr lang="en-US" b="0" i="0" dirty="0">
                        <a:solidFill>
                          <a:schemeClr val="tx1"/>
                        </a:solidFill>
                        <a:effectLst/>
                        <a:latin typeface="+mn-lt"/>
                        <a:ea typeface="+mn-ea"/>
                        <a:cs typeface="+mn-cs"/>
                      </a:endParaRPr>
                    </a:p>
                    <a:p>
                      <a:r>
                        <a:rPr lang="en-US" b="1" i="0" dirty="0">
                          <a:solidFill>
                            <a:schemeClr val="tx1"/>
                          </a:solidFill>
                          <a:effectLst/>
                          <a:latin typeface="+mn-lt"/>
                          <a:ea typeface="+mn-ea"/>
                          <a:cs typeface="+mn-cs"/>
                        </a:rPr>
                        <a:t>Value Proposition:</a:t>
                      </a:r>
                      <a:endParaRPr lang="en-US" b="0" i="0" dirty="0">
                        <a:solidFill>
                          <a:schemeClr val="tx1"/>
                        </a:solidFill>
                        <a:effectLst/>
                        <a:latin typeface="+mn-lt"/>
                        <a:ea typeface="+mn-ea"/>
                        <a:cs typeface="+mn-cs"/>
                      </a:endParaRPr>
                    </a:p>
                    <a:p>
                      <a:r>
                        <a:rPr lang="en-US" b="1" i="0" dirty="0">
                          <a:solidFill>
                            <a:schemeClr val="tx1"/>
                          </a:solidFill>
                          <a:effectLst/>
                          <a:latin typeface="+mn-lt"/>
                          <a:ea typeface="+mn-ea"/>
                          <a:cs typeface="+mn-cs"/>
                        </a:rPr>
                        <a:t>Efficiency:</a:t>
                      </a:r>
                      <a:r>
                        <a:rPr lang="en-US" b="0" i="0" dirty="0">
                          <a:solidFill>
                            <a:schemeClr val="tx1"/>
                          </a:solidFill>
                          <a:effectLst/>
                          <a:latin typeface="+mn-lt"/>
                          <a:ea typeface="+mn-ea"/>
                          <a:cs typeface="+mn-cs"/>
                        </a:rPr>
                        <a:t> Attribute2Font streamlines font creation through an intuitive and automated generation, enabling users to quickly iterate designs and rapidly bring creative visions to life, saving significant time and effort.</a:t>
                      </a:r>
                    </a:p>
                    <a:p>
                      <a:endParaRPr lang="en-US" b="0" i="0" dirty="0">
                        <a:solidFill>
                          <a:schemeClr val="tx1"/>
                        </a:solidFill>
                        <a:effectLst/>
                        <a:latin typeface="+mn-lt"/>
                        <a:ea typeface="+mn-ea"/>
                        <a:cs typeface="+mn-cs"/>
                      </a:endParaRPr>
                    </a:p>
                    <a:p>
                      <a:r>
                        <a:rPr lang="en-US" b="1" i="0" dirty="0">
                          <a:solidFill>
                            <a:schemeClr val="tx1"/>
                          </a:solidFill>
                          <a:effectLst/>
                          <a:latin typeface="+mn-lt"/>
                          <a:ea typeface="+mn-ea"/>
                          <a:cs typeface="+mn-cs"/>
                        </a:rPr>
                        <a:t>Customization:</a:t>
                      </a:r>
                      <a:r>
                        <a:rPr lang="en-US" b="0" i="0" dirty="0">
                          <a:solidFill>
                            <a:schemeClr val="tx1"/>
                          </a:solidFill>
                          <a:effectLst/>
                          <a:latin typeface="+mn-lt"/>
                          <a:ea typeface="+mn-ea"/>
                          <a:cs typeface="+mn-cs"/>
                        </a:rPr>
                        <a:t> Attribute2Font offers complete control over font attributes, enabling users to tailor unique typefaces aligning with specific design preferences or project need, empowering distinctive brand identity and visual communication.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67164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2792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414675"/>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graphicFrame>
        <p:nvGraphicFramePr>
          <p:cNvPr id="9" name="Table 8">
            <a:extLst>
              <a:ext uri="{FF2B5EF4-FFF2-40B4-BE49-F238E27FC236}">
                <a16:creationId xmlns:a16="http://schemas.microsoft.com/office/drawing/2014/main" id="{2CD03722-EE01-D342-91BB-6B052FD9A0F5}"/>
              </a:ext>
            </a:extLst>
          </p:cNvPr>
          <p:cNvGraphicFramePr>
            <a:graphicFrameLocks noGrp="1"/>
          </p:cNvGraphicFramePr>
          <p:nvPr>
            <p:extLst>
              <p:ext uri="{D42A27DB-BD31-4B8C-83A1-F6EECF244321}">
                <p14:modId xmlns:p14="http://schemas.microsoft.com/office/powerpoint/2010/main" val="3928324104"/>
              </p:ext>
            </p:extLst>
          </p:nvPr>
        </p:nvGraphicFramePr>
        <p:xfrm>
          <a:off x="2301431" y="1198625"/>
          <a:ext cx="6371079" cy="5303520"/>
        </p:xfrm>
        <a:graphic>
          <a:graphicData uri="http://schemas.openxmlformats.org/drawingml/2006/table">
            <a:tbl>
              <a:tblPr firstRow="1" bandRow="1">
                <a:tableStyleId>{5C22544A-7EE6-4342-B048-85BDC9FD1C3A}</a:tableStyleId>
              </a:tblPr>
              <a:tblGrid>
                <a:gridCol w="6371079">
                  <a:extLst>
                    <a:ext uri="{9D8B030D-6E8A-4147-A177-3AD203B41FA5}">
                      <a16:colId xmlns:a16="http://schemas.microsoft.com/office/drawing/2014/main" val="1180029005"/>
                    </a:ext>
                  </a:extLst>
                </a:gridCol>
              </a:tblGrid>
              <a:tr h="5004478">
                <a:tc>
                  <a:txBody>
                    <a:bodyPr/>
                    <a:lstStyle/>
                    <a:p>
                      <a:pPr marL="342900" indent="-342900">
                        <a:buFont typeface="+mj-lt"/>
                        <a:buAutoNum type="arabicPeriod"/>
                      </a:pPr>
                      <a:r>
                        <a:rPr lang="en-US" b="1" dirty="0">
                          <a:solidFill>
                            <a:schemeClr val="tx1"/>
                          </a:solidFill>
                          <a:effectLst/>
                        </a:rPr>
                        <a:t>Instant Customization: Attribute2Font enables effortless instant font customization through a user-friendly interface and intuitive controls, allowing real-time attribute experimentation and rapid creation of impression designs</a:t>
                      </a:r>
                      <a:r>
                        <a:rPr lang="en-US" dirty="0">
                          <a:solidFill>
                            <a:schemeClr val="tx1"/>
                          </a:solidFill>
                          <a:effectLst/>
                        </a:rPr>
                        <a:t>.</a:t>
                      </a:r>
                    </a:p>
                    <a:p>
                      <a:pPr marL="342900" indent="-342900">
                        <a:buFont typeface="+mj-lt"/>
                        <a:buAutoNum type="arabicPeriod"/>
                      </a:pPr>
                      <a:endParaRPr lang="en-US" dirty="0">
                        <a:solidFill>
                          <a:schemeClr val="tx1"/>
                        </a:solidFill>
                        <a:effectLst/>
                      </a:endParaRPr>
                    </a:p>
                    <a:p>
                      <a:pPr marL="342900" indent="-342900">
                        <a:buFont typeface="+mj-lt"/>
                        <a:buAutoNum type="arabicPeriod"/>
                      </a:pPr>
                      <a:r>
                        <a:rPr lang="en-US" b="1" dirty="0">
                          <a:solidFill>
                            <a:schemeClr val="tx1"/>
                          </a:solidFill>
                          <a:effectLst/>
                        </a:rPr>
                        <a:t>Limitless Creativity: Attribute2Font unleashes limitless creativity, empowering users to craft unique, captivating typefaces by breaking free from standard font constraints. With extensive customization options for styles, weights, spacing, weights, spacing, alignment and more, users can unleash their imagination to create truly one-of-a-kind designs that leave a lasting impression.</a:t>
                      </a:r>
                      <a:endParaRPr lang="en-US" dirty="0">
                        <a:solidFill>
                          <a:schemeClr val="tx1"/>
                        </a:solidFill>
                        <a:effectLst/>
                      </a:endParaRPr>
                    </a:p>
                    <a:p>
                      <a:pPr marL="342900" indent="-342900">
                        <a:buFont typeface="+mj-lt"/>
                        <a:buAutoNum type="arabicPeriod"/>
                      </a:pPr>
                      <a:endParaRPr lang="en-US" dirty="0">
                        <a:solidFill>
                          <a:schemeClr val="tx1"/>
                        </a:solidFill>
                        <a:effectLst/>
                      </a:endParaRPr>
                    </a:p>
                    <a:p>
                      <a:pPr marL="342900" indent="-342900">
                        <a:buFont typeface="+mj-lt"/>
                        <a:buAutoNum type="arabicPeriod"/>
                      </a:pPr>
                      <a:r>
                        <a:rPr lang="en-US" b="1" dirty="0">
                          <a:solidFill>
                            <a:schemeClr val="tx1"/>
                          </a:solidFill>
                          <a:effectLst/>
                        </a:rPr>
                        <a:t>Professional Results: Attribute2Font’s advanced algorithms and rigorous quality assurance deliver professionally standardized, high quality typography, ensuring reliable visual appeal enhancement and elevating designs to new heights of excellence.</a:t>
                      </a:r>
                      <a:endParaRPr lang="en-US" dirty="0">
                        <a:solidFill>
                          <a:schemeClr val="tx1"/>
                        </a:solidFill>
                        <a:effectLst/>
                      </a:endParaRPr>
                    </a:p>
                    <a:p>
                      <a:pPr marL="342900" indent="-342900">
                        <a:buFont typeface="+mj-lt"/>
                        <a:buAutoNum type="arabicPeriod"/>
                      </a:pPr>
                      <a:endParaRPr lang="en-IN" dirty="0">
                        <a:solidFill>
                          <a:schemeClr val="tx1"/>
                        </a:solidFill>
                        <a:effectLst/>
                      </a:endParaRPr>
                    </a:p>
                  </a:txBody>
                  <a:tcPr>
                    <a:noFill/>
                  </a:tcPr>
                </a:tc>
                <a:extLst>
                  <a:ext uri="{0D108BD9-81ED-4DB2-BD59-A6C34878D82A}">
                    <a16:rowId xmlns:a16="http://schemas.microsoft.com/office/drawing/2014/main" val="42097142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8613776" cy="3665106"/>
          </a:xfrm>
          <a:prstGeom prst="rect">
            <a:avLst/>
          </a:prstGeom>
        </p:spPr>
        <p:txBody>
          <a:bodyPr vert="horz" wrap="square" lIns="0" tIns="12700" rIns="0" bIns="0" rtlCol="0">
            <a:spAutoFit/>
          </a:bodyPr>
          <a:lstStyle/>
          <a:p>
            <a:pPr marL="355600" indent="-342900">
              <a:lnSpc>
                <a:spcPct val="100000"/>
              </a:lnSpc>
              <a:spcBef>
                <a:spcPts val="100"/>
              </a:spcBef>
              <a:buFont typeface="+mj-lt"/>
              <a:buAutoNum type="arabicPeriod"/>
            </a:pPr>
            <a:r>
              <a:rPr lang="en-IN" sz="1800" dirty="0">
                <a:latin typeface="Trebuchet MS"/>
                <a:cs typeface="Trebuchet MS"/>
              </a:rPr>
              <a:t>Attribute Recognition Model: </a:t>
            </a:r>
            <a:r>
              <a:rPr lang="en-US" dirty="0"/>
              <a:t>Attribute2Font leverages a sophisticated model, trained on massive datasets of font styles and typographic characteristics, to accurately recognize user-specified attributes like serifs, weight, and italicization from text input, facilitating precise font customization</a:t>
            </a:r>
            <a:r>
              <a:rPr lang="en-IN" sz="1800" dirty="0">
                <a:latin typeface="Trebuchet MS"/>
                <a:cs typeface="Trebuchet MS"/>
              </a:rPr>
              <a:t>.</a:t>
            </a:r>
          </a:p>
          <a:p>
            <a:pPr marL="355600" indent="-342900">
              <a:lnSpc>
                <a:spcPct val="100000"/>
              </a:lnSpc>
              <a:spcBef>
                <a:spcPts val="100"/>
              </a:spcBef>
              <a:buFont typeface="+mj-lt"/>
              <a:buAutoNum type="arabicPeriod"/>
            </a:pPr>
            <a:endParaRPr lang="en-IN" sz="1800" dirty="0">
              <a:latin typeface="Trebuchet MS"/>
              <a:cs typeface="Trebuchet MS"/>
            </a:endParaRPr>
          </a:p>
          <a:p>
            <a:pPr marL="355600" indent="-342900">
              <a:lnSpc>
                <a:spcPct val="100000"/>
              </a:lnSpc>
              <a:spcBef>
                <a:spcPts val="100"/>
              </a:spcBef>
              <a:buFont typeface="+mj-lt"/>
              <a:buAutoNum type="arabicPeriod"/>
            </a:pPr>
            <a:r>
              <a:rPr lang="en-IN" sz="1800" dirty="0">
                <a:latin typeface="Trebuchet MS"/>
                <a:cs typeface="Trebuchet MS"/>
              </a:rPr>
              <a:t>Font Generation Model: </a:t>
            </a:r>
            <a:r>
              <a:rPr lang="en-US" dirty="0"/>
              <a:t>Utilizing cutting-edge deep learning algorithms, Attribute2Font's font generation model produces custom, professional-quality fonts with consistent spacing, alignment, and aesthetic coherence based on the identified attributes, meeting user expectations.</a:t>
            </a:r>
          </a:p>
          <a:p>
            <a:pPr marL="355600" indent="-342900">
              <a:lnSpc>
                <a:spcPct val="100000"/>
              </a:lnSpc>
              <a:spcBef>
                <a:spcPts val="100"/>
              </a:spcBef>
              <a:buFont typeface="+mj-lt"/>
              <a:buAutoNum type="arabicPeriod"/>
            </a:pPr>
            <a:endParaRPr lang="en-IN" sz="1800" dirty="0">
              <a:latin typeface="Trebuchet MS"/>
              <a:cs typeface="Trebuchet MS"/>
            </a:endParaRPr>
          </a:p>
          <a:p>
            <a:pPr marL="355600" indent="-342900">
              <a:lnSpc>
                <a:spcPct val="100000"/>
              </a:lnSpc>
              <a:spcBef>
                <a:spcPts val="100"/>
              </a:spcBef>
              <a:buFont typeface="+mj-lt"/>
              <a:buAutoNum type="arabicPeriod"/>
            </a:pPr>
            <a:r>
              <a:rPr lang="en-IN" sz="1800" dirty="0">
                <a:latin typeface="Trebuchet MS"/>
                <a:cs typeface="Trebuchet MS"/>
              </a:rPr>
              <a:t>User Preference Modelling: </a:t>
            </a:r>
            <a:r>
              <a:rPr lang="en-US" dirty="0"/>
              <a:t>Attribute2Font models user preferences by analyzing interactions and feedback, allowing it to anticipate and suggest font attributes aligning with individual stylistic preferences, enhancing the customization experience.</a:t>
            </a:r>
            <a:endParaRPr lang="en-IN"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TotalTime>
  <Words>839</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Times New Roman</vt:lpstr>
      <vt:lpstr>Trebuchet MS</vt:lpstr>
      <vt:lpstr>Office Theme</vt:lpstr>
      <vt:lpstr>Attribute to Font: Creating Fonts You Want From Attributes</vt:lpstr>
      <vt:lpstr>PROJECT TITLE</vt:lpstr>
      <vt:lpstr>AGENDA</vt:lpstr>
      <vt:lpstr>PROBLEM STATEMENT</vt:lpstr>
      <vt:lpstr>PROJECT OVERVIEW</vt:lpstr>
      <vt:lpstr>WHO ARE THE END USERS?    Graphic Designers Web Developers Content Creators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 to Font: Creating Fonts You Want From Attributes</dc:title>
  <dc:creator>Isai Amudhan</dc:creator>
  <cp:lastModifiedBy>Isai Amudhan</cp:lastModifiedBy>
  <cp:revision>3</cp:revision>
  <dcterms:created xsi:type="dcterms:W3CDTF">2024-04-23T15:07:05Z</dcterms:created>
  <dcterms:modified xsi:type="dcterms:W3CDTF">2024-04-24T04:53:29Z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2024-04-23T00:00:00Z</vt:filetime>
  </property>
</Properties>
</file>